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20"/>
  </p:notesMasterIdLst>
  <p:sldIdLst>
    <p:sldId id="256" r:id="rId5"/>
    <p:sldId id="500" r:id="rId6"/>
    <p:sldId id="408" r:id="rId7"/>
    <p:sldId id="409" r:id="rId8"/>
    <p:sldId id="550" r:id="rId9"/>
    <p:sldId id="410" r:id="rId10"/>
    <p:sldId id="411" r:id="rId11"/>
    <p:sldId id="412" r:id="rId12"/>
    <p:sldId id="413" r:id="rId13"/>
    <p:sldId id="414" r:id="rId14"/>
    <p:sldId id="415" r:id="rId15"/>
    <p:sldId id="416" r:id="rId16"/>
    <p:sldId id="551" r:id="rId17"/>
    <p:sldId id="417" r:id="rId18"/>
    <p:sldId id="552" r:id="rId19"/>
    <p:sldId id="426" r:id="rId20"/>
    <p:sldId id="427" r:id="rId21"/>
    <p:sldId id="429" r:id="rId22"/>
    <p:sldId id="428" r:id="rId23"/>
    <p:sldId id="570" r:id="rId24"/>
    <p:sldId id="418" r:id="rId25"/>
    <p:sldId id="607" r:id="rId26"/>
    <p:sldId id="419" r:id="rId27"/>
    <p:sldId id="501" r:id="rId28"/>
    <p:sldId id="567" r:id="rId29"/>
    <p:sldId id="555" r:id="rId30"/>
    <p:sldId id="502" r:id="rId31"/>
    <p:sldId id="556" r:id="rId32"/>
    <p:sldId id="557" r:id="rId33"/>
    <p:sldId id="571" r:id="rId34"/>
    <p:sldId id="572" r:id="rId35"/>
    <p:sldId id="573" r:id="rId36"/>
    <p:sldId id="568" r:id="rId37"/>
    <p:sldId id="541" r:id="rId38"/>
    <p:sldId id="542" r:id="rId39"/>
    <p:sldId id="569" r:id="rId40"/>
    <p:sldId id="543" r:id="rId41"/>
    <p:sldId id="544" r:id="rId42"/>
    <p:sldId id="545" r:id="rId43"/>
    <p:sldId id="546" r:id="rId44"/>
    <p:sldId id="547" r:id="rId45"/>
    <p:sldId id="548" r:id="rId46"/>
    <p:sldId id="549" r:id="rId47"/>
    <p:sldId id="431" r:id="rId48"/>
    <p:sldId id="432" r:id="rId49"/>
    <p:sldId id="433" r:id="rId50"/>
    <p:sldId id="434" r:id="rId51"/>
    <p:sldId id="588" r:id="rId52"/>
    <p:sldId id="574" r:id="rId53"/>
    <p:sldId id="575" r:id="rId54"/>
    <p:sldId id="576" r:id="rId55"/>
    <p:sldId id="577" r:id="rId56"/>
    <p:sldId id="435" r:id="rId57"/>
    <p:sldId id="436" r:id="rId58"/>
    <p:sldId id="437" r:id="rId59"/>
    <p:sldId id="438" r:id="rId60"/>
    <p:sldId id="439" r:id="rId61"/>
    <p:sldId id="440" r:id="rId62"/>
    <p:sldId id="441" r:id="rId63"/>
    <p:sldId id="442" r:id="rId64"/>
    <p:sldId id="443" r:id="rId65"/>
    <p:sldId id="444" r:id="rId66"/>
    <p:sldId id="445" r:id="rId67"/>
    <p:sldId id="448" r:id="rId68"/>
    <p:sldId id="579" r:id="rId69"/>
    <p:sldId id="578" r:id="rId70"/>
    <p:sldId id="449" r:id="rId71"/>
    <p:sldId id="451" r:id="rId72"/>
    <p:sldId id="452" r:id="rId73"/>
    <p:sldId id="453" r:id="rId74"/>
    <p:sldId id="503" r:id="rId75"/>
    <p:sldId id="580" r:id="rId76"/>
    <p:sldId id="581" r:id="rId77"/>
    <p:sldId id="454" r:id="rId78"/>
    <p:sldId id="537" r:id="rId79"/>
    <p:sldId id="538" r:id="rId80"/>
    <p:sldId id="582" r:id="rId81"/>
    <p:sldId id="583" r:id="rId82"/>
    <p:sldId id="584" r:id="rId83"/>
    <p:sldId id="458" r:id="rId84"/>
    <p:sldId id="585" r:id="rId85"/>
    <p:sldId id="505" r:id="rId86"/>
    <p:sldId id="506" r:id="rId87"/>
    <p:sldId id="586" r:id="rId88"/>
    <p:sldId id="587" r:id="rId89"/>
    <p:sldId id="591" r:id="rId90"/>
    <p:sldId id="592" r:id="rId91"/>
    <p:sldId id="593" r:id="rId92"/>
    <p:sldId id="594" r:id="rId93"/>
    <p:sldId id="595" r:id="rId94"/>
    <p:sldId id="596" r:id="rId95"/>
    <p:sldId id="597" r:id="rId96"/>
    <p:sldId id="598" r:id="rId97"/>
    <p:sldId id="599" r:id="rId98"/>
    <p:sldId id="459" r:id="rId99"/>
    <p:sldId id="504" r:id="rId100"/>
    <p:sldId id="507" r:id="rId101"/>
    <p:sldId id="589" r:id="rId102"/>
    <p:sldId id="466" r:id="rId103"/>
    <p:sldId id="508" r:id="rId104"/>
    <p:sldId id="590" r:id="rId105"/>
    <p:sldId id="467" r:id="rId106"/>
    <p:sldId id="600" r:id="rId107"/>
    <p:sldId id="601" r:id="rId108"/>
    <p:sldId id="602" r:id="rId109"/>
    <p:sldId id="603" r:id="rId110"/>
    <p:sldId id="470" r:id="rId111"/>
    <p:sldId id="553" r:id="rId112"/>
    <p:sldId id="554" r:id="rId113"/>
    <p:sldId id="509" r:id="rId114"/>
    <p:sldId id="510" r:id="rId115"/>
    <p:sldId id="604" r:id="rId116"/>
    <p:sldId id="605" r:id="rId117"/>
    <p:sldId id="606" r:id="rId118"/>
    <p:sldId id="512" r:id="rId11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F1F9F4-ED8F-4162-BDB5-3C5E8120CF69}" v="1" dt="2019-07-27T17:11:27.2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2"/>
      </p:cViewPr>
      <p:guideLst>
        <p:guide orient="horz" pos="2160"/>
        <p:guide pos="2880"/>
      </p:guideLst>
    </p:cSldViewPr>
  </p:slideViewPr>
  <p:notesTextViewPr>
    <p:cViewPr>
      <p:scale>
        <a:sx n="1" d="1"/>
        <a:sy n="1" d="1"/>
      </p:scale>
      <p:origin x="0" y="0"/>
    </p:cViewPr>
  </p:notesTextViewPr>
  <p:sorterViewPr>
    <p:cViewPr>
      <p:scale>
        <a:sx n="100" d="100"/>
        <a:sy n="100" d="100"/>
      </p:scale>
      <p:origin x="0" y="-139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slide" Target="slides/slide109.xml"/><Relationship Id="rId118" Type="http://schemas.openxmlformats.org/officeDocument/2006/relationships/slide" Target="slides/slide11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notesMaster" Target="notesMasters/notesMaster1.xml"/><Relationship Id="rId125" Type="http://schemas.microsoft.com/office/2015/10/relationships/revisionInfo" Target="revisionInfo.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AA988E7-7712-4E90-96DF-8FE778AE46BA}" type="datetimeFigureOut">
              <a:rPr lang="en-US" smtClean="0"/>
              <a:t>10/15/2019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710DA3-2AC4-4178-9ACE-DAD8493356E4}" type="slidenum">
              <a:rPr lang="en-US" smtClean="0"/>
              <a:t>‹#›</a:t>
            </a:fld>
            <a:endParaRPr lang="en-US"/>
          </a:p>
        </p:txBody>
      </p:sp>
    </p:spTree>
    <p:extLst>
      <p:ext uri="{BB962C8B-B14F-4D97-AF65-F5344CB8AC3E}">
        <p14:creationId xmlns:p14="http://schemas.microsoft.com/office/powerpoint/2010/main" val="2974721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4400" cap="all" baseline="0">
                <a:solidFill>
                  <a:schemeClr val="tx2"/>
                </a:solidFill>
              </a:defRPr>
            </a:lvl1pPr>
          </a:lstStyle>
          <a:p>
            <a:r>
              <a:rPr lang="en-US"/>
              <a:t>Click to edit Master title style</a:t>
            </a:r>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2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828869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42987" y="6453386"/>
            <a:ext cx="903429" cy="404614"/>
          </a:xfrm>
          <a:prstGeom prst="rect">
            <a:avLst/>
          </a:prstGeom>
        </p:spPr>
        <p:txBody>
          <a:bodyPr/>
          <a:lstStyle/>
          <a:p>
            <a:endParaRPr lang="en-US"/>
          </a:p>
        </p:txBody>
      </p:sp>
      <p:sp>
        <p:nvSpPr>
          <p:cNvPr id="5" name="Footer Placeholder 4"/>
          <p:cNvSpPr>
            <a:spLocks noGrp="1"/>
          </p:cNvSpPr>
          <p:nvPr>
            <p:ph type="ftr" sz="quarter" idx="11"/>
          </p:nvPr>
        </p:nvSpPr>
        <p:spPr>
          <a:xfrm>
            <a:off x="2170173" y="6453386"/>
            <a:ext cx="4710623" cy="404614"/>
          </a:xfrm>
          <a:prstGeom prst="rect">
            <a:avLst/>
          </a:prstGeom>
        </p:spPr>
        <p:txBody>
          <a:bodyPr/>
          <a:lstStyle/>
          <a:p>
            <a:endParaRPr lang="en-US"/>
          </a:p>
        </p:txBody>
      </p:sp>
      <p:sp>
        <p:nvSpPr>
          <p:cNvPr id="6" name="Slide Number Placeholder 5"/>
          <p:cNvSpPr>
            <a:spLocks noGrp="1"/>
          </p:cNvSpPr>
          <p:nvPr>
            <p:ph type="sldNum" sz="quarter" idx="12"/>
          </p:nvPr>
        </p:nvSpPr>
        <p:spPr>
          <a:xfrm>
            <a:off x="7104552" y="6453386"/>
            <a:ext cx="1197219" cy="404614"/>
          </a:xfrm>
          <a:prstGeom prst="rect">
            <a:avLst/>
          </a:prstGeom>
        </p:spPr>
        <p:txBody>
          <a:bodyPr/>
          <a:lstStyle/>
          <a:p>
            <a:fld id="{3833988A-D950-44F7-AD3F-E8557E80514B}" type="slidenum">
              <a:rPr lang="en-US" smtClean="0"/>
              <a:t>‹#›</a:t>
            </a:fld>
            <a:endParaRPr lang="en-US"/>
          </a:p>
        </p:txBody>
      </p:sp>
    </p:spTree>
    <p:extLst>
      <p:ext uri="{BB962C8B-B14F-4D97-AF65-F5344CB8AC3E}">
        <p14:creationId xmlns:p14="http://schemas.microsoft.com/office/powerpoint/2010/main" val="2076678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42987" y="6453386"/>
            <a:ext cx="903429" cy="404614"/>
          </a:xfrm>
          <a:prstGeom prst="rect">
            <a:avLst/>
          </a:prstGeom>
        </p:spPr>
        <p:txBody>
          <a:bodyPr/>
          <a:lstStyle/>
          <a:p>
            <a:endParaRPr lang="en-US"/>
          </a:p>
        </p:txBody>
      </p:sp>
      <p:sp>
        <p:nvSpPr>
          <p:cNvPr id="5" name="Footer Placeholder 4"/>
          <p:cNvSpPr>
            <a:spLocks noGrp="1"/>
          </p:cNvSpPr>
          <p:nvPr>
            <p:ph type="ftr" sz="quarter" idx="11"/>
          </p:nvPr>
        </p:nvSpPr>
        <p:spPr>
          <a:xfrm>
            <a:off x="2170173" y="6453386"/>
            <a:ext cx="4710623" cy="404614"/>
          </a:xfrm>
          <a:prstGeom prst="rect">
            <a:avLst/>
          </a:prstGeom>
        </p:spPr>
        <p:txBody>
          <a:bodyPr/>
          <a:lstStyle/>
          <a:p>
            <a:endParaRPr lang="en-US"/>
          </a:p>
        </p:txBody>
      </p:sp>
      <p:sp>
        <p:nvSpPr>
          <p:cNvPr id="6" name="Slide Number Placeholder 5"/>
          <p:cNvSpPr>
            <a:spLocks noGrp="1"/>
          </p:cNvSpPr>
          <p:nvPr>
            <p:ph type="sldNum" sz="quarter" idx="12"/>
          </p:nvPr>
        </p:nvSpPr>
        <p:spPr>
          <a:xfrm>
            <a:off x="7104552" y="6453386"/>
            <a:ext cx="1197219" cy="404614"/>
          </a:xfrm>
          <a:prstGeom prst="rect">
            <a:avLst/>
          </a:prstGeom>
        </p:spPr>
        <p:txBody>
          <a:bodyPr/>
          <a:lstStyle/>
          <a:p>
            <a:fld id="{3833988A-D950-44F7-AD3F-E8557E80514B}" type="slidenum">
              <a:rPr lang="en-US" smtClean="0"/>
              <a:t>‹#›</a:t>
            </a:fld>
            <a:endParaRPr lang="en-US"/>
          </a:p>
        </p:txBody>
      </p:sp>
    </p:spTree>
    <p:extLst>
      <p:ext uri="{BB962C8B-B14F-4D97-AF65-F5344CB8AC3E}">
        <p14:creationId xmlns:p14="http://schemas.microsoft.com/office/powerpoint/2010/main" val="1206097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42987" y="6453386"/>
            <a:ext cx="903429" cy="404614"/>
          </a:xfrm>
          <a:prstGeom prst="rect">
            <a:avLst/>
          </a:prstGeom>
        </p:spPr>
        <p:txBody>
          <a:bodyPr/>
          <a:lstStyle/>
          <a:p>
            <a:endParaRPr lang="en-US"/>
          </a:p>
        </p:txBody>
      </p:sp>
      <p:sp>
        <p:nvSpPr>
          <p:cNvPr id="5" name="Footer Placeholder 4"/>
          <p:cNvSpPr>
            <a:spLocks noGrp="1"/>
          </p:cNvSpPr>
          <p:nvPr>
            <p:ph type="ftr" sz="quarter" idx="11"/>
          </p:nvPr>
        </p:nvSpPr>
        <p:spPr>
          <a:xfrm>
            <a:off x="2170173" y="6453386"/>
            <a:ext cx="4710623" cy="404614"/>
          </a:xfrm>
          <a:prstGeom prst="rect">
            <a:avLst/>
          </a:prstGeom>
        </p:spPr>
        <p:txBody>
          <a:bodyPr/>
          <a:lstStyle/>
          <a:p>
            <a:endParaRPr lang="en-US"/>
          </a:p>
        </p:txBody>
      </p:sp>
      <p:sp>
        <p:nvSpPr>
          <p:cNvPr id="6" name="Slide Number Placeholder 5"/>
          <p:cNvSpPr>
            <a:spLocks noGrp="1"/>
          </p:cNvSpPr>
          <p:nvPr>
            <p:ph type="sldNum" sz="quarter" idx="12"/>
          </p:nvPr>
        </p:nvSpPr>
        <p:spPr>
          <a:xfrm>
            <a:off x="7104552" y="6453386"/>
            <a:ext cx="1197219" cy="404614"/>
          </a:xfrm>
          <a:prstGeom prst="rect">
            <a:avLst/>
          </a:prstGeom>
        </p:spPr>
        <p:txBody>
          <a:bodyPr/>
          <a:lstStyle/>
          <a:p>
            <a:fld id="{3833988A-D950-44F7-AD3F-E8557E80514B}" type="slidenum">
              <a:rPr lang="en-US" smtClean="0"/>
              <a:t>‹#›</a:t>
            </a:fld>
            <a:endParaRPr lang="en-US"/>
          </a:p>
        </p:txBody>
      </p:sp>
    </p:spTree>
    <p:extLst>
      <p:ext uri="{BB962C8B-B14F-4D97-AF65-F5344CB8AC3E}">
        <p14:creationId xmlns:p14="http://schemas.microsoft.com/office/powerpoint/2010/main" val="2174337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a:t>Click to edit Master title style</a:t>
            </a:r>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54181" y="6453386"/>
            <a:ext cx="1216807" cy="404614"/>
          </a:xfrm>
          <a:prstGeom prst="rect">
            <a:avLst/>
          </a:prstGeom>
        </p:spPr>
        <p:txBody>
          <a:bodyPr/>
          <a:lstStyle>
            <a:lvl1pPr>
              <a:defRPr>
                <a:solidFill>
                  <a:schemeClr val="tx2"/>
                </a:solidFill>
              </a:defRPr>
            </a:lvl1pPr>
          </a:lstStyle>
          <a:p>
            <a:endParaRPr lang="en-US"/>
          </a:p>
        </p:txBody>
      </p:sp>
      <p:sp>
        <p:nvSpPr>
          <p:cNvPr id="5" name="Footer Placeholder 4"/>
          <p:cNvSpPr>
            <a:spLocks noGrp="1"/>
          </p:cNvSpPr>
          <p:nvPr>
            <p:ph type="ftr" sz="quarter" idx="11"/>
          </p:nvPr>
        </p:nvSpPr>
        <p:spPr>
          <a:xfrm>
            <a:off x="1938234" y="6453386"/>
            <a:ext cx="5267533" cy="404614"/>
          </a:xfrm>
          <a:prstGeom prst="rect">
            <a:avLst/>
          </a:prstGeo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7373012" y="6453386"/>
            <a:ext cx="1197219" cy="404614"/>
          </a:xfrm>
          <a:prstGeom prst="rect">
            <a:avLst/>
          </a:prstGeom>
        </p:spPr>
        <p:txBody>
          <a:bodyPr/>
          <a:lstStyle>
            <a:lvl1pPr>
              <a:defRPr>
                <a:solidFill>
                  <a:schemeClr val="tx2"/>
                </a:solidFill>
              </a:defRPr>
            </a:lvl1pPr>
          </a:lstStyle>
          <a:p>
            <a:fld id="{3833988A-D950-44F7-AD3F-E8557E80514B}" type="slidenum">
              <a:rPr lang="en-US" smtClean="0"/>
              <a:t>‹#›</a:t>
            </a:fld>
            <a:endParaRPr lang="en-US"/>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83690145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sz="half" idx="1"/>
          </p:nvPr>
        </p:nvSpPr>
        <p:spPr>
          <a:xfrm>
            <a:off x="1028700" y="1351006"/>
            <a:ext cx="3335840" cy="4516396"/>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94052" y="1351006"/>
            <a:ext cx="3335840" cy="4516395"/>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042987" y="6453386"/>
            <a:ext cx="903429" cy="404614"/>
          </a:xfrm>
          <a:prstGeom prst="rect">
            <a:avLst/>
          </a:prstGeom>
        </p:spPr>
        <p:txBody>
          <a:bodyPr/>
          <a:lstStyle/>
          <a:p>
            <a:endParaRPr lang="en-US"/>
          </a:p>
        </p:txBody>
      </p:sp>
      <p:sp>
        <p:nvSpPr>
          <p:cNvPr id="6" name="Footer Placeholder 5"/>
          <p:cNvSpPr>
            <a:spLocks noGrp="1"/>
          </p:cNvSpPr>
          <p:nvPr>
            <p:ph type="ftr" sz="quarter" idx="11"/>
          </p:nvPr>
        </p:nvSpPr>
        <p:spPr>
          <a:xfrm>
            <a:off x="2170173" y="6453386"/>
            <a:ext cx="4710623" cy="404614"/>
          </a:xfrm>
          <a:prstGeom prst="rect">
            <a:avLst/>
          </a:prstGeom>
        </p:spPr>
        <p:txBody>
          <a:bodyPr/>
          <a:lstStyle/>
          <a:p>
            <a:endParaRPr lang="en-US"/>
          </a:p>
        </p:txBody>
      </p:sp>
      <p:sp>
        <p:nvSpPr>
          <p:cNvPr id="7" name="Slide Number Placeholder 6"/>
          <p:cNvSpPr>
            <a:spLocks noGrp="1"/>
          </p:cNvSpPr>
          <p:nvPr>
            <p:ph type="sldNum" sz="quarter" idx="12"/>
          </p:nvPr>
        </p:nvSpPr>
        <p:spPr>
          <a:xfrm>
            <a:off x="7104552" y="6453386"/>
            <a:ext cx="1197219" cy="404614"/>
          </a:xfrm>
          <a:prstGeom prst="rect">
            <a:avLst/>
          </a:prstGeom>
        </p:spPr>
        <p:txBody>
          <a:bodyPr/>
          <a:lstStyle/>
          <a:p>
            <a:fld id="{3833988A-D950-44F7-AD3F-E8557E80514B}" type="slidenum">
              <a:rPr lang="en-US" smtClean="0"/>
              <a:t>‹#›</a:t>
            </a:fld>
            <a:endParaRPr lang="en-US"/>
          </a:p>
        </p:txBody>
      </p:sp>
    </p:spTree>
    <p:extLst>
      <p:ext uri="{BB962C8B-B14F-4D97-AF65-F5344CB8AC3E}">
        <p14:creationId xmlns:p14="http://schemas.microsoft.com/office/powerpoint/2010/main" val="3596386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632254"/>
          </a:xfrm>
        </p:spPr>
        <p:txBody>
          <a:bodyPr/>
          <a:lstStyle>
            <a:lvl1pPr>
              <a:defRPr>
                <a:solidFill>
                  <a:schemeClr val="tx2"/>
                </a:solidFill>
              </a:defRPr>
            </a:lvl1pPr>
          </a:lstStyle>
          <a:p>
            <a:r>
              <a:rPr lang="en-US"/>
              <a:t>Click to edit Master title style</a:t>
            </a:r>
          </a:p>
        </p:txBody>
      </p:sp>
      <p:sp>
        <p:nvSpPr>
          <p:cNvPr id="3" name="Text Placeholder 2"/>
          <p:cNvSpPr>
            <a:spLocks noGrp="1"/>
          </p:cNvSpPr>
          <p:nvPr>
            <p:ph type="body" idx="1"/>
          </p:nvPr>
        </p:nvSpPr>
        <p:spPr>
          <a:xfrm>
            <a:off x="1028700" y="1487719"/>
            <a:ext cx="3335840" cy="555265"/>
          </a:xfrm>
        </p:spPr>
        <p:txBody>
          <a:bodyPr anchor="b">
            <a:noAutofit/>
          </a:bodyPr>
          <a:lstStyle>
            <a:lvl1pPr marL="0" indent="0">
              <a:lnSpc>
                <a:spcPct val="84000"/>
              </a:lnSpc>
              <a:spcBef>
                <a:spcPts val="0"/>
              </a:spcBef>
              <a:spcAft>
                <a:spcPts val="0"/>
              </a:spcAft>
              <a:buNone/>
              <a:defRPr sz="2400" b="1" u="sng"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028700" y="2212649"/>
            <a:ext cx="3335839" cy="4089297"/>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93760" y="1487719"/>
            <a:ext cx="3335840" cy="555265"/>
          </a:xfrm>
        </p:spPr>
        <p:txBody>
          <a:bodyPr anchor="b">
            <a:noAutofit/>
          </a:bodyPr>
          <a:lstStyle>
            <a:lvl1pPr marL="0" indent="0">
              <a:lnSpc>
                <a:spcPct val="84000"/>
              </a:lnSpc>
              <a:spcBef>
                <a:spcPts val="0"/>
              </a:spcBef>
              <a:spcAft>
                <a:spcPts val="0"/>
              </a:spcAft>
              <a:buNone/>
              <a:defRPr sz="2400" b="1" u="sng"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893760" y="2212649"/>
            <a:ext cx="3335840" cy="4089297"/>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4687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1042987" y="6453386"/>
            <a:ext cx="903429" cy="404614"/>
          </a:xfrm>
          <a:prstGeom prst="rect">
            <a:avLst/>
          </a:prstGeom>
        </p:spPr>
        <p:txBody>
          <a:bodyPr/>
          <a:lstStyle/>
          <a:p>
            <a:endParaRPr lang="en-US"/>
          </a:p>
        </p:txBody>
      </p:sp>
      <p:sp>
        <p:nvSpPr>
          <p:cNvPr id="4" name="Footer Placeholder 3"/>
          <p:cNvSpPr>
            <a:spLocks noGrp="1"/>
          </p:cNvSpPr>
          <p:nvPr>
            <p:ph type="ftr" sz="quarter" idx="11"/>
          </p:nvPr>
        </p:nvSpPr>
        <p:spPr>
          <a:xfrm>
            <a:off x="2170173" y="6453386"/>
            <a:ext cx="4710623" cy="404614"/>
          </a:xfrm>
          <a:prstGeom prst="rect">
            <a:avLst/>
          </a:prstGeom>
        </p:spPr>
        <p:txBody>
          <a:bodyPr/>
          <a:lstStyle/>
          <a:p>
            <a:endParaRPr lang="en-US"/>
          </a:p>
        </p:txBody>
      </p:sp>
      <p:sp>
        <p:nvSpPr>
          <p:cNvPr id="5" name="Slide Number Placeholder 4"/>
          <p:cNvSpPr>
            <a:spLocks noGrp="1"/>
          </p:cNvSpPr>
          <p:nvPr>
            <p:ph type="sldNum" sz="quarter" idx="12"/>
          </p:nvPr>
        </p:nvSpPr>
        <p:spPr>
          <a:xfrm>
            <a:off x="7104552" y="6453386"/>
            <a:ext cx="1197219" cy="404614"/>
          </a:xfrm>
          <a:prstGeom prst="rect">
            <a:avLst/>
          </a:prstGeom>
        </p:spPr>
        <p:txBody>
          <a:bodyPr/>
          <a:lstStyle/>
          <a:p>
            <a:fld id="{3833988A-D950-44F7-AD3F-E8557E80514B}" type="slidenum">
              <a:rPr lang="en-US" smtClean="0"/>
              <a:t>‹#›</a:t>
            </a:fld>
            <a:endParaRPr lang="en-US"/>
          </a:p>
        </p:txBody>
      </p:sp>
    </p:spTree>
    <p:extLst>
      <p:ext uri="{BB962C8B-B14F-4D97-AF65-F5344CB8AC3E}">
        <p14:creationId xmlns:p14="http://schemas.microsoft.com/office/powerpoint/2010/main" val="2134278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42987" y="6453386"/>
            <a:ext cx="903429" cy="404614"/>
          </a:xfrm>
          <a:prstGeom prst="rect">
            <a:avLst/>
          </a:prstGeom>
        </p:spPr>
        <p:txBody>
          <a:bodyPr/>
          <a:lstStyle/>
          <a:p>
            <a:endParaRPr lang="en-US"/>
          </a:p>
        </p:txBody>
      </p:sp>
      <p:sp>
        <p:nvSpPr>
          <p:cNvPr id="3" name="Footer Placeholder 2"/>
          <p:cNvSpPr>
            <a:spLocks noGrp="1"/>
          </p:cNvSpPr>
          <p:nvPr>
            <p:ph type="ftr" sz="quarter" idx="11"/>
          </p:nvPr>
        </p:nvSpPr>
        <p:spPr>
          <a:xfrm>
            <a:off x="2170173" y="6453386"/>
            <a:ext cx="4710623" cy="404614"/>
          </a:xfrm>
          <a:prstGeom prst="rect">
            <a:avLst/>
          </a:prstGeom>
        </p:spPr>
        <p:txBody>
          <a:bodyPr/>
          <a:lstStyle/>
          <a:p>
            <a:endParaRPr lang="en-US"/>
          </a:p>
        </p:txBody>
      </p:sp>
      <p:sp>
        <p:nvSpPr>
          <p:cNvPr id="4" name="Slide Number Placeholder 3"/>
          <p:cNvSpPr>
            <a:spLocks noGrp="1"/>
          </p:cNvSpPr>
          <p:nvPr>
            <p:ph type="sldNum" sz="quarter" idx="12"/>
          </p:nvPr>
        </p:nvSpPr>
        <p:spPr>
          <a:xfrm>
            <a:off x="7104552" y="6453386"/>
            <a:ext cx="1197219" cy="404614"/>
          </a:xfrm>
          <a:prstGeom prst="rect">
            <a:avLst/>
          </a:prstGeom>
        </p:spPr>
        <p:txBody>
          <a:bodyPr/>
          <a:lstStyle/>
          <a:p>
            <a:fld id="{3833988A-D950-44F7-AD3F-E8557E80514B}" type="slidenum">
              <a:rPr lang="en-US" smtClean="0"/>
              <a:t>‹#›</a:t>
            </a:fld>
            <a:endParaRPr lang="en-US"/>
          </a:p>
        </p:txBody>
      </p:sp>
    </p:spTree>
    <p:extLst>
      <p:ext uri="{BB962C8B-B14F-4D97-AF65-F5344CB8AC3E}">
        <p14:creationId xmlns:p14="http://schemas.microsoft.com/office/powerpoint/2010/main" val="2800417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a:t>Click to edit Master title style</a:t>
            </a:r>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42925" y="6453386"/>
            <a:ext cx="903429" cy="404614"/>
          </a:xfrm>
          <a:prstGeom prst="rect">
            <a:avLst/>
          </a:prstGeom>
        </p:spPr>
        <p:txBody>
          <a:bodyPr/>
          <a:lstStyle>
            <a:lvl1pPr>
              <a:defRPr>
                <a:solidFill>
                  <a:schemeClr val="tx2"/>
                </a:solidFill>
              </a:defRPr>
            </a:lvl1pPr>
          </a:lstStyle>
          <a:p>
            <a:endParaRPr lang="en-US"/>
          </a:p>
        </p:txBody>
      </p:sp>
      <p:sp>
        <p:nvSpPr>
          <p:cNvPr id="6" name="Footer Placeholder 5"/>
          <p:cNvSpPr>
            <a:spLocks noGrp="1"/>
          </p:cNvSpPr>
          <p:nvPr>
            <p:ph type="ftr" sz="quarter" idx="11"/>
          </p:nvPr>
        </p:nvSpPr>
        <p:spPr>
          <a:xfrm>
            <a:off x="1654459" y="6453386"/>
            <a:ext cx="1780256" cy="404614"/>
          </a:xfrm>
          <a:prstGeom prst="rect">
            <a:avLst/>
          </a:prstGeo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6453386"/>
            <a:ext cx="1197219" cy="404614"/>
          </a:xfrm>
          <a:prstGeom prst="rect">
            <a:avLst/>
          </a:prstGeom>
        </p:spPr>
        <p:txBody>
          <a:bodyPr/>
          <a:lstStyle>
            <a:lvl1pPr>
              <a:defRPr>
                <a:solidFill>
                  <a:schemeClr val="tx2"/>
                </a:solidFill>
              </a:defRPr>
            </a:lvl1pPr>
          </a:lstStyle>
          <a:p>
            <a:fld id="{3833988A-D950-44F7-AD3F-E8557E80514B}" type="slidenum">
              <a:rPr lang="en-US" smtClean="0"/>
              <a:t>‹#›</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54727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a:t>Click to edit Master title style</a:t>
            </a:r>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42925" y="6453386"/>
            <a:ext cx="903429" cy="404614"/>
          </a:xfrm>
          <a:prstGeom prst="rect">
            <a:avLst/>
          </a:prstGeom>
        </p:spPr>
        <p:txBody>
          <a:bodyPr/>
          <a:lstStyle>
            <a:lvl1pPr>
              <a:defRPr>
                <a:solidFill>
                  <a:schemeClr val="tx2"/>
                </a:solidFill>
              </a:defRPr>
            </a:lvl1pPr>
          </a:lstStyle>
          <a:p>
            <a:endParaRPr lang="en-US"/>
          </a:p>
        </p:txBody>
      </p:sp>
      <p:sp>
        <p:nvSpPr>
          <p:cNvPr id="6" name="Footer Placeholder 5"/>
          <p:cNvSpPr>
            <a:spLocks noGrp="1"/>
          </p:cNvSpPr>
          <p:nvPr>
            <p:ph type="ftr" sz="quarter" idx="11"/>
          </p:nvPr>
        </p:nvSpPr>
        <p:spPr>
          <a:xfrm>
            <a:off x="1654459" y="6453386"/>
            <a:ext cx="1780256" cy="404614"/>
          </a:xfrm>
          <a:prstGeom prst="rect">
            <a:avLst/>
          </a:prstGeo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6453386"/>
            <a:ext cx="1197219" cy="404614"/>
          </a:xfrm>
          <a:prstGeom prst="rect">
            <a:avLst/>
          </a:prstGeom>
        </p:spPr>
        <p:txBody>
          <a:bodyPr/>
          <a:lstStyle>
            <a:lvl1pPr>
              <a:defRPr>
                <a:solidFill>
                  <a:schemeClr val="tx2"/>
                </a:solidFill>
              </a:defRPr>
            </a:lvl1pPr>
          </a:lstStyle>
          <a:p>
            <a:fld id="{3833988A-D950-44F7-AD3F-E8557E80514B}" type="slidenum">
              <a:rPr lang="en-US" smtClean="0"/>
              <a:t>‹#›</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22131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8040" y="463378"/>
            <a:ext cx="7917592" cy="673443"/>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798040" y="1260389"/>
            <a:ext cx="7917592" cy="511569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258060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89000"/>
        </a:lnSpc>
        <a:spcBef>
          <a:spcPct val="0"/>
        </a:spcBef>
        <a:buNone/>
        <a:defRPr sz="3600" b="1"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4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400" i="0"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2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200" i="0"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0" orient="horz" pos="1368">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3.wmf"/></Relationships>
</file>

<file path=ppt/slides/_rels/slide34.xml.rels><?xml version="1.0" encoding="UTF-8" standalone="yes"?>
<Relationships xmlns="http://schemas.openxmlformats.org/package/2006/relationships"><Relationship Id="rId2" Type="http://schemas.openxmlformats.org/officeDocument/2006/relationships/image" Target="../media/image30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9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30.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60.png"/><Relationship Id="rId1" Type="http://schemas.openxmlformats.org/officeDocument/2006/relationships/slideLayout" Target="../slideLayouts/slideLayout2.xml"/><Relationship Id="rId4" Type="http://schemas.openxmlformats.org/officeDocument/2006/relationships/image" Target="../media/image1.wmf"/></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8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00.png"/><Relationship Id="rId2" Type="http://schemas.openxmlformats.org/officeDocument/2006/relationships/image" Target="../media/image49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10.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60.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530.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580.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1398629"/>
          </a:xfrm>
        </p:spPr>
        <p:txBody>
          <a:bodyPr/>
          <a:lstStyle/>
          <a:p>
            <a:r>
              <a:rPr lang="en-US" sz="3200" dirty="0"/>
              <a:t>STT 200_Fall 2019</a:t>
            </a:r>
            <a:br>
              <a:rPr lang="en-US" sz="3200" dirty="0"/>
            </a:br>
            <a:r>
              <a:rPr lang="en-US" sz="3200" dirty="0"/>
              <a:t>Statistical Methods</a:t>
            </a:r>
          </a:p>
        </p:txBody>
      </p:sp>
      <p:sp>
        <p:nvSpPr>
          <p:cNvPr id="3" name="Subtitle 2"/>
          <p:cNvSpPr>
            <a:spLocks noGrp="1"/>
          </p:cNvSpPr>
          <p:nvPr>
            <p:ph type="subTitle" idx="1"/>
          </p:nvPr>
        </p:nvSpPr>
        <p:spPr/>
        <p:txBody>
          <a:bodyPr/>
          <a:lstStyle/>
          <a:p>
            <a:r>
              <a:rPr lang="en-US" b="1" dirty="0"/>
              <a:t>Chapter 3_Part 1 </a:t>
            </a:r>
          </a:p>
          <a:p>
            <a:r>
              <a:rPr lang="en-US" b="1" dirty="0">
                <a:solidFill>
                  <a:srgbClr val="FF0000"/>
                </a:solidFill>
              </a:rPr>
              <a:t>Inference for Categorical Data</a:t>
            </a:r>
          </a:p>
        </p:txBody>
      </p:sp>
    </p:spTree>
    <p:extLst>
      <p:ext uri="{BB962C8B-B14F-4D97-AF65-F5344CB8AC3E}">
        <p14:creationId xmlns:p14="http://schemas.microsoft.com/office/powerpoint/2010/main" val="2977621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328E2-EED3-41BB-BFFD-86070622DE39}"/>
              </a:ext>
            </a:extLst>
          </p:cNvPr>
          <p:cNvSpPr>
            <a:spLocks noGrp="1"/>
          </p:cNvSpPr>
          <p:nvPr>
            <p:ph type="title"/>
          </p:nvPr>
        </p:nvSpPr>
        <p:spPr/>
        <p:txBody>
          <a:bodyPr>
            <a:normAutofit/>
          </a:bodyPr>
          <a:lstStyle/>
          <a:p>
            <a:r>
              <a:rPr lang="en-US" sz="2800" dirty="0"/>
              <a:t>Example: B+ Blood (3)</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93B8006-329B-45C7-9571-5ACF786C3134}"/>
                  </a:ext>
                </a:extLst>
              </p:cNvPr>
              <p:cNvSpPr>
                <a:spLocks noGrp="1"/>
              </p:cNvSpPr>
              <p:nvPr>
                <p:ph idx="1"/>
              </p:nvPr>
            </p:nvSpPr>
            <p:spPr/>
            <p:txBody>
              <a:bodyPr>
                <a:normAutofit/>
              </a:bodyPr>
              <a:lstStyle/>
              <a:p>
                <a:pPr marL="0" lvl="0" indent="0">
                  <a:buNone/>
                </a:pPr>
                <a:r>
                  <a:rPr lang="en-US" b="1" dirty="0"/>
                  <a:t>c. Complete the following sentence: </a:t>
                </a:r>
                <a:r>
                  <a:rPr lang="en-US" b="1" i="1" dirty="0"/>
                  <a:t>If we took repeated random samples of 180 individuals, we would expect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𝒑</m:t>
                        </m:r>
                      </m:e>
                    </m:acc>
                  </m:oMath>
                </a14:m>
                <a:r>
                  <a:rPr lang="en-US" b="1" i="1" dirty="0"/>
                  <a:t> to fall between _______  and _______ about 95% of the time.</a:t>
                </a:r>
                <a:endParaRPr lang="en-US" b="1" dirty="0"/>
              </a:p>
              <a:p>
                <a:pPr marL="0" lvl="0" indent="0">
                  <a:buNone/>
                </a:pPr>
                <a:endParaRPr lang="en-US" dirty="0"/>
              </a:p>
            </p:txBody>
          </p:sp>
        </mc:Choice>
        <mc:Fallback xmlns="">
          <p:sp>
            <p:nvSpPr>
              <p:cNvPr id="3" name="Content Placeholder 2">
                <a:extLst>
                  <a:ext uri="{FF2B5EF4-FFF2-40B4-BE49-F238E27FC236}">
                    <a16:creationId xmlns:a16="http://schemas.microsoft.com/office/drawing/2014/main" id="{E93B8006-329B-45C7-9571-5ACF786C3134}"/>
                  </a:ext>
                </a:extLst>
              </p:cNvPr>
              <p:cNvSpPr>
                <a:spLocks noGrp="1" noRot="1" noChangeAspect="1" noMove="1" noResize="1" noEditPoints="1" noAdjustHandles="1" noChangeArrowheads="1" noChangeShapeType="1" noTextEdit="1"/>
              </p:cNvSpPr>
              <p:nvPr>
                <p:ph idx="1"/>
              </p:nvPr>
            </p:nvSpPr>
            <p:spPr>
              <a:blipFill>
                <a:blip r:embed="rId2"/>
                <a:stretch>
                  <a:fillRect l="-1232" t="-1311"/>
                </a:stretch>
              </a:blipFill>
            </p:spPr>
            <p:txBody>
              <a:bodyPr/>
              <a:lstStyle/>
              <a:p>
                <a:r>
                  <a:rPr lang="en-US">
                    <a:noFill/>
                  </a:rPr>
                  <a:t> </a:t>
                </a:r>
              </a:p>
            </p:txBody>
          </p:sp>
        </mc:Fallback>
      </mc:AlternateContent>
      <p:pic>
        <p:nvPicPr>
          <p:cNvPr id="4" name="Picture 3" descr="graphic of blank normal curve">
            <a:extLst>
              <a:ext uri="{FF2B5EF4-FFF2-40B4-BE49-F238E27FC236}">
                <a16:creationId xmlns:a16="http://schemas.microsoft.com/office/drawing/2014/main" id="{22D4CFBE-7682-4432-BAD8-490EE704E477}"/>
              </a:ext>
            </a:extLst>
          </p:cNvPr>
          <p:cNvPicPr/>
          <p:nvPr/>
        </p:nvPicPr>
        <p:blipFill>
          <a:blip r:embed="rId3" cstate="print"/>
          <a:srcRect b="14285"/>
          <a:stretch>
            <a:fillRect/>
          </a:stretch>
        </p:blipFill>
        <p:spPr bwMode="auto">
          <a:xfrm>
            <a:off x="885963" y="3095103"/>
            <a:ext cx="4407301" cy="2051011"/>
          </a:xfrm>
          <a:prstGeom prst="rect">
            <a:avLst/>
          </a:prstGeom>
          <a:noFill/>
          <a:ln w="9525">
            <a:noFill/>
            <a:miter lim="800000"/>
            <a:headEnd/>
            <a:tailEnd/>
          </a:ln>
        </p:spPr>
      </p:pic>
      <p:sp>
        <p:nvSpPr>
          <p:cNvPr id="5" name="Slide Number Placeholder 4">
            <a:extLst>
              <a:ext uri="{FF2B5EF4-FFF2-40B4-BE49-F238E27FC236}">
                <a16:creationId xmlns:a16="http://schemas.microsoft.com/office/drawing/2014/main" id="{A854AAC3-FABB-40F5-9590-BC1C71CEC457}"/>
              </a:ext>
            </a:extLst>
          </p:cNvPr>
          <p:cNvSpPr>
            <a:spLocks noGrp="1"/>
          </p:cNvSpPr>
          <p:nvPr>
            <p:ph type="sldNum" sz="quarter" idx="12"/>
          </p:nvPr>
        </p:nvSpPr>
        <p:spPr/>
        <p:txBody>
          <a:bodyPr/>
          <a:lstStyle/>
          <a:p>
            <a:fld id="{3833988A-D950-44F7-AD3F-E8557E80514B}" type="slidenum">
              <a:rPr lang="en-US" smtClean="0"/>
              <a:t>10</a:t>
            </a:fld>
            <a:endParaRPr lang="en-US"/>
          </a:p>
        </p:txBody>
      </p:sp>
    </p:spTree>
    <p:extLst>
      <p:ext uri="{BB962C8B-B14F-4D97-AF65-F5344CB8AC3E}">
        <p14:creationId xmlns:p14="http://schemas.microsoft.com/office/powerpoint/2010/main" val="35464258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328E2-EED3-41BB-BFFD-86070622DE39}"/>
              </a:ext>
            </a:extLst>
          </p:cNvPr>
          <p:cNvSpPr>
            <a:spLocks noGrp="1"/>
          </p:cNvSpPr>
          <p:nvPr>
            <p:ph type="title"/>
          </p:nvPr>
        </p:nvSpPr>
        <p:spPr/>
        <p:txBody>
          <a:bodyPr>
            <a:normAutofit/>
          </a:bodyPr>
          <a:lstStyle/>
          <a:p>
            <a:r>
              <a:rPr lang="en-US" sz="2800" u="sng" dirty="0"/>
              <a:t>Self-read Example</a:t>
            </a:r>
            <a:r>
              <a:rPr lang="en-US" sz="2800" dirty="0"/>
              <a:t>: Stomach Pains</a:t>
            </a:r>
          </a:p>
        </p:txBody>
      </p:sp>
      <p:sp>
        <p:nvSpPr>
          <p:cNvPr id="3" name="Content Placeholder 2">
            <a:extLst>
              <a:ext uri="{FF2B5EF4-FFF2-40B4-BE49-F238E27FC236}">
                <a16:creationId xmlns:a16="http://schemas.microsoft.com/office/drawing/2014/main" id="{E93B8006-329B-45C7-9571-5ACF786C3134}"/>
              </a:ext>
            </a:extLst>
          </p:cNvPr>
          <p:cNvSpPr>
            <a:spLocks noGrp="1"/>
          </p:cNvSpPr>
          <p:nvPr>
            <p:ph idx="1"/>
          </p:nvPr>
        </p:nvSpPr>
        <p:spPr/>
        <p:txBody>
          <a:bodyPr>
            <a:noAutofit/>
          </a:bodyPr>
          <a:lstStyle/>
          <a:p>
            <a:pPr marL="0" indent="0">
              <a:buNone/>
            </a:pPr>
            <a:r>
              <a:rPr lang="en-US" sz="2800" b="1" dirty="0"/>
              <a:t>(d) Calculate the </a:t>
            </a:r>
            <a:r>
              <a:rPr lang="en-US" sz="2800" b="1" i="1" u="sng" dirty="0">
                <a:solidFill>
                  <a:srgbClr val="C00000"/>
                </a:solidFill>
              </a:rPr>
              <a:t>p</a:t>
            </a:r>
            <a:r>
              <a:rPr lang="en-US" sz="2800" b="1" u="sng" dirty="0">
                <a:solidFill>
                  <a:srgbClr val="C00000"/>
                </a:solidFill>
              </a:rPr>
              <a:t>-value</a:t>
            </a:r>
            <a:r>
              <a:rPr lang="en-US" sz="2800" b="1" dirty="0"/>
              <a:t>.</a:t>
            </a:r>
          </a:p>
          <a:p>
            <a:pPr marL="0" indent="0">
              <a:buNone/>
            </a:pPr>
            <a:endParaRPr lang="en-US" sz="2800" b="1" i="1" dirty="0"/>
          </a:p>
          <a:p>
            <a:pPr marL="0" indent="0">
              <a:buNone/>
            </a:pPr>
            <a:r>
              <a:rPr lang="en-US" sz="2800" b="1" i="1" dirty="0"/>
              <a:t>p-value:</a:t>
            </a:r>
          </a:p>
          <a:p>
            <a:pPr marL="0" indent="0">
              <a:buNone/>
            </a:pPr>
            <a:endParaRPr lang="en-US" sz="2800" b="1" i="1" dirty="0"/>
          </a:p>
          <a:p>
            <a:pPr marL="0" indent="0">
              <a:buNone/>
            </a:pPr>
            <a:endParaRPr lang="en-US" sz="2800" b="1" i="1" dirty="0"/>
          </a:p>
          <a:p>
            <a:pPr marL="0" indent="0">
              <a:buNone/>
            </a:pPr>
            <a:endParaRPr lang="en-US" sz="2800" b="1" i="1" dirty="0"/>
          </a:p>
          <a:p>
            <a:pPr marL="0" indent="0">
              <a:buNone/>
            </a:pPr>
            <a:r>
              <a:rPr lang="en-US" b="1" i="1" dirty="0">
                <a:solidFill>
                  <a:srgbClr val="C00000"/>
                </a:solidFill>
              </a:rPr>
              <a:t>P – value </a:t>
            </a:r>
            <a:r>
              <a:rPr lang="en-US" b="1" i="1" dirty="0"/>
              <a:t>= </a:t>
            </a:r>
            <a:r>
              <a:rPr lang="en-US" b="1" i="1" dirty="0" err="1"/>
              <a:t>normalcdf</a:t>
            </a:r>
            <a:r>
              <a:rPr lang="en-US" b="1" i="1" dirty="0"/>
              <a:t>(2.3267, 10^10, 0, 1) = 0.00999</a:t>
            </a:r>
            <a:endParaRPr lang="en-US" b="1" dirty="0"/>
          </a:p>
        </p:txBody>
      </p:sp>
      <p:pic>
        <p:nvPicPr>
          <p:cNvPr id="8" name="Picture 7" descr="graphic of blank normal curve">
            <a:extLst>
              <a:ext uri="{FF2B5EF4-FFF2-40B4-BE49-F238E27FC236}">
                <a16:creationId xmlns:a16="http://schemas.microsoft.com/office/drawing/2014/main" id="{C8AEFB3C-F470-42AC-9301-61B7460D0990}"/>
              </a:ext>
            </a:extLst>
          </p:cNvPr>
          <p:cNvPicPr/>
          <p:nvPr/>
        </p:nvPicPr>
        <p:blipFill>
          <a:blip r:embed="rId2" cstate="print"/>
          <a:srcRect b="14285"/>
          <a:stretch>
            <a:fillRect/>
          </a:stretch>
        </p:blipFill>
        <p:spPr bwMode="auto">
          <a:xfrm>
            <a:off x="3878677" y="2085316"/>
            <a:ext cx="5008010" cy="2330561"/>
          </a:xfrm>
          <a:prstGeom prst="rect">
            <a:avLst/>
          </a:prstGeom>
          <a:noFill/>
          <a:ln w="9525">
            <a:noFill/>
            <a:miter lim="800000"/>
            <a:headEnd/>
            <a:tailEnd/>
          </a:ln>
        </p:spPr>
      </p:pic>
      <p:sp>
        <p:nvSpPr>
          <p:cNvPr id="4" name="Slide Number Placeholder 3">
            <a:extLst>
              <a:ext uri="{FF2B5EF4-FFF2-40B4-BE49-F238E27FC236}">
                <a16:creationId xmlns:a16="http://schemas.microsoft.com/office/drawing/2014/main" id="{48386304-FFA2-4A7B-8763-90B4E39B45FD}"/>
              </a:ext>
            </a:extLst>
          </p:cNvPr>
          <p:cNvSpPr>
            <a:spLocks noGrp="1"/>
          </p:cNvSpPr>
          <p:nvPr>
            <p:ph type="sldNum" sz="quarter" idx="12"/>
          </p:nvPr>
        </p:nvSpPr>
        <p:spPr/>
        <p:txBody>
          <a:bodyPr/>
          <a:lstStyle/>
          <a:p>
            <a:fld id="{3833988A-D950-44F7-AD3F-E8557E80514B}" type="slidenum">
              <a:rPr lang="en-US" smtClean="0"/>
              <a:t>100</a:t>
            </a:fld>
            <a:endParaRPr lang="en-US"/>
          </a:p>
        </p:txBody>
      </p:sp>
    </p:spTree>
    <p:extLst>
      <p:ext uri="{BB962C8B-B14F-4D97-AF65-F5344CB8AC3E}">
        <p14:creationId xmlns:p14="http://schemas.microsoft.com/office/powerpoint/2010/main" val="149051259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49D40-57B4-4104-AC63-747690D40738}"/>
              </a:ext>
            </a:extLst>
          </p:cNvPr>
          <p:cNvSpPr>
            <a:spLocks noGrp="1"/>
          </p:cNvSpPr>
          <p:nvPr>
            <p:ph type="title"/>
          </p:nvPr>
        </p:nvSpPr>
        <p:spPr/>
        <p:txBody>
          <a:bodyPr>
            <a:normAutofit/>
          </a:bodyPr>
          <a:lstStyle/>
          <a:p>
            <a:r>
              <a:rPr lang="en-US" sz="2800" u="sng" dirty="0"/>
              <a:t>Self-read Example</a:t>
            </a:r>
            <a:r>
              <a:rPr lang="en-US" sz="2800" dirty="0"/>
              <a:t>: Stomach Pains</a:t>
            </a:r>
          </a:p>
        </p:txBody>
      </p:sp>
      <p:sp>
        <p:nvSpPr>
          <p:cNvPr id="3" name="Content Placeholder 2">
            <a:extLst>
              <a:ext uri="{FF2B5EF4-FFF2-40B4-BE49-F238E27FC236}">
                <a16:creationId xmlns:a16="http://schemas.microsoft.com/office/drawing/2014/main" id="{BCD27CDF-2E8A-426D-B275-316746FEE45B}"/>
              </a:ext>
            </a:extLst>
          </p:cNvPr>
          <p:cNvSpPr>
            <a:spLocks noGrp="1"/>
          </p:cNvSpPr>
          <p:nvPr>
            <p:ph idx="1"/>
          </p:nvPr>
        </p:nvSpPr>
        <p:spPr/>
        <p:txBody>
          <a:bodyPr>
            <a:normAutofit/>
          </a:bodyPr>
          <a:lstStyle/>
          <a:p>
            <a:r>
              <a:rPr lang="en-US" sz="2800" b="1" dirty="0"/>
              <a:t>(e) Evaluate the reasonableness of the null model.</a:t>
            </a:r>
          </a:p>
          <a:p>
            <a:endParaRPr lang="en-US" sz="2800" b="1" dirty="0"/>
          </a:p>
          <a:p>
            <a:r>
              <a:rPr lang="en-US" sz="2800" b="1" u="sng" dirty="0"/>
              <a:t>With a p – value of 0.00999, we have very strong evidence that the null model is not a good fit for our observed results. The null model seems less reasonable in light of our observed data</a:t>
            </a:r>
            <a:r>
              <a:rPr lang="en-US" sz="2800" b="1" dirty="0"/>
              <a:t>.</a:t>
            </a:r>
          </a:p>
        </p:txBody>
      </p:sp>
      <p:sp>
        <p:nvSpPr>
          <p:cNvPr id="4" name="Slide Number Placeholder 3">
            <a:extLst>
              <a:ext uri="{FF2B5EF4-FFF2-40B4-BE49-F238E27FC236}">
                <a16:creationId xmlns:a16="http://schemas.microsoft.com/office/drawing/2014/main" id="{674F8084-EEAC-4815-941B-DA28E0D085B6}"/>
              </a:ext>
            </a:extLst>
          </p:cNvPr>
          <p:cNvSpPr>
            <a:spLocks noGrp="1"/>
          </p:cNvSpPr>
          <p:nvPr>
            <p:ph type="sldNum" sz="quarter" idx="12"/>
          </p:nvPr>
        </p:nvSpPr>
        <p:spPr/>
        <p:txBody>
          <a:bodyPr/>
          <a:lstStyle/>
          <a:p>
            <a:fld id="{3833988A-D950-44F7-AD3F-E8557E80514B}" type="slidenum">
              <a:rPr lang="en-US" smtClean="0"/>
              <a:t>101</a:t>
            </a:fld>
            <a:endParaRPr lang="en-US"/>
          </a:p>
        </p:txBody>
      </p:sp>
    </p:spTree>
    <p:extLst>
      <p:ext uri="{BB962C8B-B14F-4D97-AF65-F5344CB8AC3E}">
        <p14:creationId xmlns:p14="http://schemas.microsoft.com/office/powerpoint/2010/main" val="364751621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328E2-EED3-41BB-BFFD-86070622DE39}"/>
              </a:ext>
            </a:extLst>
          </p:cNvPr>
          <p:cNvSpPr>
            <a:spLocks noGrp="1"/>
          </p:cNvSpPr>
          <p:nvPr>
            <p:ph type="title"/>
          </p:nvPr>
        </p:nvSpPr>
        <p:spPr/>
        <p:txBody>
          <a:bodyPr>
            <a:normAutofit/>
          </a:bodyPr>
          <a:lstStyle/>
          <a:p>
            <a:r>
              <a:rPr lang="en-US" sz="2800" u="sng" dirty="0"/>
              <a:t>Self-read Example</a:t>
            </a:r>
            <a:r>
              <a:rPr lang="en-US" sz="2800" dirty="0"/>
              <a:t>: Taking More Pictures With Cell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93B8006-329B-45C7-9571-5ACF786C3134}"/>
                  </a:ext>
                </a:extLst>
              </p:cNvPr>
              <p:cNvSpPr>
                <a:spLocks noGrp="1"/>
              </p:cNvSpPr>
              <p:nvPr>
                <p:ph idx="1"/>
              </p:nvPr>
            </p:nvSpPr>
            <p:spPr>
              <a:xfrm>
                <a:off x="798040" y="1260389"/>
                <a:ext cx="7917592" cy="5282454"/>
              </a:xfrm>
            </p:spPr>
            <p:txBody>
              <a:bodyPr>
                <a:noAutofit/>
              </a:bodyPr>
              <a:lstStyle/>
              <a:p>
                <a:pPr marL="0" indent="0">
                  <a:buNone/>
                </a:pPr>
                <a:r>
                  <a:rPr lang="en-US" sz="2200" b="1" dirty="0"/>
                  <a:t>A study found that more than 75% of </a:t>
                </a:r>
                <a:r>
                  <a:rPr lang="en-US" sz="2200" b="1" i="1" dirty="0"/>
                  <a:t>young adults</a:t>
                </a:r>
                <a:r>
                  <a:rPr lang="en-US" sz="2200" b="1" dirty="0"/>
                  <a:t> use their cell phones for taking pictures at least 2 times per week and suggested that the proportion for young women is higher than for young men. A follow-up study was conducted to investigate this conjecture.</a:t>
                </a:r>
              </a:p>
              <a:p>
                <a:pPr marL="0" indent="0">
                  <a:buNone/>
                </a:pPr>
                <a:endParaRPr lang="en-US" sz="2200" b="1" dirty="0"/>
              </a:p>
              <a:p>
                <a:pPr marL="0" indent="0">
                  <a:buNone/>
                </a:pPr>
                <a:r>
                  <a:rPr lang="en-US" sz="2200" b="1" dirty="0"/>
                  <a:t>H</a:t>
                </a:r>
                <a:r>
                  <a:rPr lang="en-US" sz="2200" b="1" baseline="-25000" dirty="0"/>
                  <a:t>0</a:t>
                </a:r>
                <a:r>
                  <a:rPr lang="en-US" sz="2200" b="1" dirty="0"/>
                  <a:t>: </a:t>
                </a:r>
                <a14:m>
                  <m:oMath xmlns:m="http://schemas.openxmlformats.org/officeDocument/2006/math">
                    <m:sSub>
                      <m:sSubPr>
                        <m:ctrlPr>
                          <a:rPr lang="en-US" b="1" i="1">
                            <a:latin typeface="Cambria Math" panose="02040503050406030204" pitchFamily="18" charset="0"/>
                          </a:rPr>
                        </m:ctrlPr>
                      </m:sSubPr>
                      <m:e>
                        <m:r>
                          <a:rPr lang="en-US" b="1" i="1" smtClean="0">
                            <a:latin typeface="Cambria Math" panose="02040503050406030204" pitchFamily="18" charset="0"/>
                          </a:rPr>
                          <m:t>𝒑</m:t>
                        </m:r>
                      </m:e>
                      <m:sub>
                        <m:r>
                          <a:rPr lang="en-US" b="1" i="1" smtClean="0">
                            <a:latin typeface="Cambria Math" panose="02040503050406030204" pitchFamily="18" charset="0"/>
                          </a:rPr>
                          <m:t>𝟏</m:t>
                        </m:r>
                      </m:sub>
                    </m:sSub>
                    <m:r>
                      <a:rPr lang="en-US" b="1" i="1" smtClean="0">
                        <a:latin typeface="Cambria Math" panose="02040503050406030204" pitchFamily="18" charset="0"/>
                      </a:rPr>
                      <m:t>=</m:t>
                    </m:r>
                    <m:sSub>
                      <m:sSubPr>
                        <m:ctrlPr>
                          <a:rPr lang="en-US" b="1" i="1">
                            <a:latin typeface="Cambria Math" panose="02040503050406030204" pitchFamily="18" charset="0"/>
                          </a:rPr>
                        </m:ctrlPr>
                      </m:sSubPr>
                      <m:e>
                        <m:r>
                          <a:rPr lang="en-US" b="1" i="1" smtClean="0">
                            <a:latin typeface="Cambria Math" panose="02040503050406030204" pitchFamily="18" charset="0"/>
                          </a:rPr>
                          <m:t>𝒑</m:t>
                        </m:r>
                      </m:e>
                      <m:sub>
                        <m:r>
                          <a:rPr lang="en-US" b="1" i="1" smtClean="0">
                            <a:latin typeface="Cambria Math" panose="02040503050406030204" pitchFamily="18" charset="0"/>
                          </a:rPr>
                          <m:t>𝟐</m:t>
                        </m:r>
                      </m:sub>
                    </m:sSub>
                  </m:oMath>
                </a14:m>
                <a:r>
                  <a:rPr lang="en-US" sz="2200" b="1" dirty="0"/>
                  <a:t> versus  H</a:t>
                </a:r>
                <a:r>
                  <a:rPr lang="en-US" sz="2200" b="1" baseline="-25000" dirty="0"/>
                  <a:t>a</a:t>
                </a:r>
                <a:r>
                  <a:rPr lang="en-US" sz="2200" b="1" dirty="0"/>
                  <a:t>: </a:t>
                </a:r>
                <a14:m>
                  <m:oMath xmlns:m="http://schemas.openxmlformats.org/officeDocument/2006/math">
                    <m:sSub>
                      <m:sSubPr>
                        <m:ctrlPr>
                          <a:rPr lang="en-US" b="1" i="1">
                            <a:latin typeface="Cambria Math" panose="02040503050406030204" pitchFamily="18" charset="0"/>
                          </a:rPr>
                        </m:ctrlPr>
                      </m:sSubPr>
                      <m:e>
                        <m:r>
                          <a:rPr lang="en-US" b="1" i="1" smtClean="0">
                            <a:latin typeface="Cambria Math" panose="02040503050406030204" pitchFamily="18" charset="0"/>
                          </a:rPr>
                          <m:t>𝒑</m:t>
                        </m:r>
                      </m:e>
                      <m:sub>
                        <m:r>
                          <a:rPr lang="en-US" b="1" i="1" smtClean="0">
                            <a:latin typeface="Cambria Math" panose="02040503050406030204" pitchFamily="18" charset="0"/>
                          </a:rPr>
                          <m:t>𝟏</m:t>
                        </m:r>
                      </m:sub>
                    </m:sSub>
                    <m:r>
                      <a:rPr lang="en-US" b="1" i="1" smtClean="0">
                        <a:latin typeface="Cambria Math" panose="02040503050406030204" pitchFamily="18" charset="0"/>
                      </a:rPr>
                      <m:t>&gt;</m:t>
                    </m:r>
                    <m:sSub>
                      <m:sSubPr>
                        <m:ctrlPr>
                          <a:rPr lang="en-US" b="1" i="1">
                            <a:latin typeface="Cambria Math" panose="02040503050406030204" pitchFamily="18" charset="0"/>
                          </a:rPr>
                        </m:ctrlPr>
                      </m:sSubPr>
                      <m:e>
                        <m:r>
                          <a:rPr lang="en-US" b="1" i="1" smtClean="0">
                            <a:latin typeface="Cambria Math" panose="02040503050406030204" pitchFamily="18" charset="0"/>
                          </a:rPr>
                          <m:t>𝒑</m:t>
                        </m:r>
                      </m:e>
                      <m:sub>
                        <m:r>
                          <a:rPr lang="en-US" b="1" i="1" smtClean="0">
                            <a:latin typeface="Cambria Math" panose="02040503050406030204" pitchFamily="18" charset="0"/>
                          </a:rPr>
                          <m:t>𝟐</m:t>
                        </m:r>
                      </m:sub>
                    </m:sSub>
                  </m:oMath>
                </a14:m>
                <a:endParaRPr lang="en-US" sz="2200" b="1" dirty="0"/>
              </a:p>
              <a:p>
                <a:pPr marL="0" lvl="0" indent="0">
                  <a:buNone/>
                </a:pPr>
                <a:endParaRPr lang="en-US" sz="2200" b="1" i="1" dirty="0"/>
              </a:p>
              <a:p>
                <a:r>
                  <a:rPr lang="en-US" sz="2200" b="1" i="1" dirty="0">
                    <a:solidFill>
                      <a:srgbClr val="C00000"/>
                    </a:solidFill>
                  </a:rPr>
                  <a:t>p</a:t>
                </a:r>
                <a:r>
                  <a:rPr lang="en-US" sz="2200" b="1" baseline="-25000" dirty="0">
                    <a:solidFill>
                      <a:srgbClr val="C00000"/>
                    </a:solidFill>
                  </a:rPr>
                  <a:t>1</a:t>
                </a:r>
                <a:r>
                  <a:rPr lang="en-US" sz="2200" b="1" dirty="0"/>
                  <a:t> represents the population proportion of all young women 18-25 years old who report using their cell phone to take pictures at least 2 times per week, and </a:t>
                </a:r>
              </a:p>
              <a:p>
                <a:r>
                  <a:rPr lang="en-US" sz="2200" b="1" i="1" dirty="0">
                    <a:solidFill>
                      <a:srgbClr val="C00000"/>
                    </a:solidFill>
                  </a:rPr>
                  <a:t>p</a:t>
                </a:r>
                <a:r>
                  <a:rPr lang="en-US" sz="2200" b="1" baseline="-25000" dirty="0">
                    <a:solidFill>
                      <a:srgbClr val="C00000"/>
                    </a:solidFill>
                  </a:rPr>
                  <a:t>2</a:t>
                </a:r>
                <a:r>
                  <a:rPr lang="en-US" sz="2200" b="1" dirty="0"/>
                  <a:t> represents the population proportion of all young men 18-25 years old who report using their cell phone to take pictures at least 2 times per week.</a:t>
                </a:r>
              </a:p>
            </p:txBody>
          </p:sp>
        </mc:Choice>
        <mc:Fallback xmlns="">
          <p:sp>
            <p:nvSpPr>
              <p:cNvPr id="3" name="Content Placeholder 2">
                <a:extLst>
                  <a:ext uri="{FF2B5EF4-FFF2-40B4-BE49-F238E27FC236}">
                    <a16:creationId xmlns:a16="http://schemas.microsoft.com/office/drawing/2014/main" id="{E93B8006-329B-45C7-9571-5ACF786C3134}"/>
                  </a:ext>
                </a:extLst>
              </p:cNvPr>
              <p:cNvSpPr>
                <a:spLocks noGrp="1" noRot="1" noChangeAspect="1" noMove="1" noResize="1" noEditPoints="1" noAdjustHandles="1" noChangeArrowheads="1" noChangeShapeType="1" noTextEdit="1"/>
              </p:cNvSpPr>
              <p:nvPr>
                <p:ph idx="1"/>
              </p:nvPr>
            </p:nvSpPr>
            <p:spPr>
              <a:xfrm>
                <a:off x="798040" y="1260389"/>
                <a:ext cx="7917592" cy="5282454"/>
              </a:xfrm>
              <a:blipFill>
                <a:blip r:embed="rId2"/>
                <a:stretch>
                  <a:fillRect l="-1001" t="-1155" r="-1232" b="-265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50D95007-5A1E-4F12-AFE9-693AFF2DA66F}"/>
              </a:ext>
            </a:extLst>
          </p:cNvPr>
          <p:cNvSpPr>
            <a:spLocks noGrp="1"/>
          </p:cNvSpPr>
          <p:nvPr>
            <p:ph type="sldNum" sz="quarter" idx="12"/>
          </p:nvPr>
        </p:nvSpPr>
        <p:spPr/>
        <p:txBody>
          <a:bodyPr/>
          <a:lstStyle/>
          <a:p>
            <a:fld id="{3833988A-D950-44F7-AD3F-E8557E80514B}" type="slidenum">
              <a:rPr lang="en-US" smtClean="0"/>
              <a:t>102</a:t>
            </a:fld>
            <a:endParaRPr lang="en-US"/>
          </a:p>
        </p:txBody>
      </p:sp>
    </p:spTree>
    <p:extLst>
      <p:ext uri="{BB962C8B-B14F-4D97-AF65-F5344CB8AC3E}">
        <p14:creationId xmlns:p14="http://schemas.microsoft.com/office/powerpoint/2010/main" val="128083421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F434D-7E99-4659-A468-53E24077A691}"/>
              </a:ext>
            </a:extLst>
          </p:cNvPr>
          <p:cNvSpPr>
            <a:spLocks noGrp="1"/>
          </p:cNvSpPr>
          <p:nvPr>
            <p:ph type="title"/>
          </p:nvPr>
        </p:nvSpPr>
        <p:spPr/>
        <p:txBody>
          <a:bodyPr>
            <a:normAutofit/>
          </a:bodyPr>
          <a:lstStyle/>
          <a:p>
            <a:pPr algn="ctr"/>
            <a:r>
              <a:rPr lang="en-US" sz="2800" u="sng" dirty="0"/>
              <a:t>Self-read Example</a:t>
            </a:r>
            <a:r>
              <a:rPr lang="en-US" sz="2800" dirty="0"/>
              <a:t>: Taking More Pictures With Cell</a:t>
            </a:r>
          </a:p>
        </p:txBody>
      </p:sp>
      <p:pic>
        <p:nvPicPr>
          <p:cNvPr id="4" name="Picture 2">
            <a:extLst>
              <a:ext uri="{FF2B5EF4-FFF2-40B4-BE49-F238E27FC236}">
                <a16:creationId xmlns:a16="http://schemas.microsoft.com/office/drawing/2014/main" id="{6D752BD4-DFF3-4209-AE62-D0C0A1692AE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98512" y="1509205"/>
            <a:ext cx="7981503" cy="2831976"/>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a:extLst>
              <a:ext uri="{FF2B5EF4-FFF2-40B4-BE49-F238E27FC236}">
                <a16:creationId xmlns:a16="http://schemas.microsoft.com/office/drawing/2014/main" id="{0AF41A38-D2D3-4E1D-977B-666978A1C743}"/>
              </a:ext>
            </a:extLst>
          </p:cNvPr>
          <p:cNvSpPr/>
          <p:nvPr/>
        </p:nvSpPr>
        <p:spPr>
          <a:xfrm>
            <a:off x="1979720" y="4598633"/>
            <a:ext cx="5805997" cy="1634807"/>
          </a:xfrm>
          <a:prstGeom prst="rect">
            <a:avLst/>
          </a:prstGeom>
        </p:spPr>
        <p:txBody>
          <a:bodyPr wrap="square">
            <a:spAutoFit/>
          </a:bodyPr>
          <a:lstStyle/>
          <a:p>
            <a:pPr marL="382588" lvl="0" indent="-382588" defTabSz="685800" fontAlgn="base">
              <a:lnSpc>
                <a:spcPct val="94000"/>
              </a:lnSpc>
              <a:spcBef>
                <a:spcPts val="1000"/>
              </a:spcBef>
              <a:spcAft>
                <a:spcPts val="200"/>
              </a:spcAft>
              <a:buFont typeface="Franklin Gothic Book" pitchFamily="34" charset="0"/>
              <a:buChar char="■"/>
              <a:defRPr/>
            </a:pPr>
            <a:r>
              <a:rPr lang="en-US" altLang="en-US" sz="2400" b="1" dirty="0">
                <a:solidFill>
                  <a:srgbClr val="18453B"/>
                </a:solidFill>
                <a:cs typeface="Arial" panose="020B0604020202020204" pitchFamily="34" charset="0"/>
              </a:rPr>
              <a:t>We can assume these </a:t>
            </a:r>
            <a:r>
              <a:rPr lang="en-US" altLang="en-US" sz="2400" b="1" u="sng" dirty="0">
                <a:solidFill>
                  <a:srgbClr val="18453B"/>
                </a:solidFill>
                <a:cs typeface="Arial" panose="020B0604020202020204" pitchFamily="34" charset="0"/>
              </a:rPr>
              <a:t>samples are independent random samples</a:t>
            </a:r>
            <a:r>
              <a:rPr lang="en-US" altLang="en-US" sz="2400" b="1" dirty="0">
                <a:solidFill>
                  <a:srgbClr val="18453B"/>
                </a:solidFill>
                <a:cs typeface="Arial" panose="020B0604020202020204" pitchFamily="34" charset="0"/>
              </a:rPr>
              <a:t>.  </a:t>
            </a:r>
          </a:p>
          <a:p>
            <a:pPr marL="382588" lvl="0" indent="-382588" defTabSz="685800" fontAlgn="base">
              <a:lnSpc>
                <a:spcPct val="94000"/>
              </a:lnSpc>
              <a:spcBef>
                <a:spcPts val="1000"/>
              </a:spcBef>
              <a:spcAft>
                <a:spcPts val="200"/>
              </a:spcAft>
              <a:buFont typeface="Franklin Gothic Book" pitchFamily="34" charset="0"/>
              <a:buChar char="■"/>
              <a:defRPr/>
            </a:pPr>
            <a:r>
              <a:rPr lang="en-US" altLang="en-US" sz="2400" b="1" dirty="0">
                <a:solidFill>
                  <a:srgbClr val="18453B"/>
                </a:solidFill>
                <a:cs typeface="Arial" panose="020B0604020202020204" pitchFamily="34" charset="0"/>
              </a:rPr>
              <a:t>(2) </a:t>
            </a:r>
            <a:r>
              <a:rPr lang="en-US" altLang="en-US" sz="2400" b="1" u="sng" dirty="0">
                <a:solidFill>
                  <a:srgbClr val="18453B"/>
                </a:solidFill>
                <a:cs typeface="Arial" panose="020B0604020202020204" pitchFamily="34" charset="0"/>
              </a:rPr>
              <a:t>Verify</a:t>
            </a:r>
            <a:r>
              <a:rPr lang="en-US" altLang="en-US" sz="2400" b="1" dirty="0">
                <a:solidFill>
                  <a:srgbClr val="18453B"/>
                </a:solidFill>
                <a:cs typeface="Arial" panose="020B0604020202020204" pitchFamily="34" charset="0"/>
              </a:rPr>
              <a:t> the remaining assumption necessary to conduct the Z test.</a:t>
            </a:r>
          </a:p>
        </p:txBody>
      </p:sp>
      <p:sp>
        <p:nvSpPr>
          <p:cNvPr id="3" name="Slide Number Placeholder 2">
            <a:extLst>
              <a:ext uri="{FF2B5EF4-FFF2-40B4-BE49-F238E27FC236}">
                <a16:creationId xmlns:a16="http://schemas.microsoft.com/office/drawing/2014/main" id="{693C1E2D-0D9A-446C-BDA7-526EB0DE9E4E}"/>
              </a:ext>
            </a:extLst>
          </p:cNvPr>
          <p:cNvSpPr>
            <a:spLocks noGrp="1"/>
          </p:cNvSpPr>
          <p:nvPr>
            <p:ph type="sldNum" sz="quarter" idx="12"/>
          </p:nvPr>
        </p:nvSpPr>
        <p:spPr/>
        <p:txBody>
          <a:bodyPr/>
          <a:lstStyle/>
          <a:p>
            <a:fld id="{3833988A-D950-44F7-AD3F-E8557E80514B}" type="slidenum">
              <a:rPr lang="en-US" smtClean="0"/>
              <a:t>103</a:t>
            </a:fld>
            <a:endParaRPr lang="en-US"/>
          </a:p>
        </p:txBody>
      </p:sp>
    </p:spTree>
    <p:extLst>
      <p:ext uri="{BB962C8B-B14F-4D97-AF65-F5344CB8AC3E}">
        <p14:creationId xmlns:p14="http://schemas.microsoft.com/office/powerpoint/2010/main" val="283572033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DA3F7-84CB-4558-9082-CC63B8EF4C44}"/>
              </a:ext>
            </a:extLst>
          </p:cNvPr>
          <p:cNvSpPr>
            <a:spLocks noGrp="1"/>
          </p:cNvSpPr>
          <p:nvPr>
            <p:ph type="title"/>
          </p:nvPr>
        </p:nvSpPr>
        <p:spPr/>
        <p:txBody>
          <a:bodyPr>
            <a:normAutofit/>
          </a:bodyPr>
          <a:lstStyle/>
          <a:p>
            <a:pPr algn="ctr"/>
            <a:r>
              <a:rPr lang="en-US" sz="2800" u="sng" dirty="0"/>
              <a:t>Self-read Example</a:t>
            </a:r>
            <a:r>
              <a:rPr lang="en-US" sz="2800" dirty="0"/>
              <a:t>: Taking More Pictures With Cell</a:t>
            </a:r>
          </a:p>
        </p:txBody>
      </p:sp>
      <p:sp>
        <p:nvSpPr>
          <p:cNvPr id="3" name="Content Placeholder 2">
            <a:extLst>
              <a:ext uri="{FF2B5EF4-FFF2-40B4-BE49-F238E27FC236}">
                <a16:creationId xmlns:a16="http://schemas.microsoft.com/office/drawing/2014/main" id="{28B19D92-93A7-4D2F-976F-C1F09772FA65}"/>
              </a:ext>
            </a:extLst>
          </p:cNvPr>
          <p:cNvSpPr>
            <a:spLocks noGrp="1"/>
          </p:cNvSpPr>
          <p:nvPr>
            <p:ph idx="1"/>
          </p:nvPr>
        </p:nvSpPr>
        <p:spPr/>
        <p:txBody>
          <a:bodyPr/>
          <a:lstStyle/>
          <a:p>
            <a:r>
              <a:rPr lang="en-US" altLang="en-US" b="1" dirty="0"/>
              <a:t>(2). </a:t>
            </a:r>
            <a:r>
              <a:rPr lang="en-US" altLang="en-US" b="1" u="sng" dirty="0">
                <a:solidFill>
                  <a:srgbClr val="18453B"/>
                </a:solidFill>
              </a:rPr>
              <a:t>Verify</a:t>
            </a:r>
            <a:r>
              <a:rPr lang="en-US" altLang="en-US" b="1" dirty="0">
                <a:solidFill>
                  <a:srgbClr val="18453B"/>
                </a:solidFill>
              </a:rPr>
              <a:t> the remaining assumption necessary to conduct the Z test.</a:t>
            </a:r>
          </a:p>
          <a:p>
            <a:endParaRPr lang="en-US" dirty="0"/>
          </a:p>
        </p:txBody>
      </p:sp>
      <p:pic>
        <p:nvPicPr>
          <p:cNvPr id="4" name="Picture 2">
            <a:extLst>
              <a:ext uri="{FF2B5EF4-FFF2-40B4-BE49-F238E27FC236}">
                <a16:creationId xmlns:a16="http://schemas.microsoft.com/office/drawing/2014/main" id="{8399344B-DA88-4135-B23D-693B250094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0" y="2219325"/>
            <a:ext cx="8115300" cy="352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a:extLst>
              <a:ext uri="{FF2B5EF4-FFF2-40B4-BE49-F238E27FC236}">
                <a16:creationId xmlns:a16="http://schemas.microsoft.com/office/drawing/2014/main" id="{B9D3BD65-E1C1-450F-97C4-020B666A63C8}"/>
              </a:ext>
            </a:extLst>
          </p:cNvPr>
          <p:cNvSpPr>
            <a:spLocks noGrp="1"/>
          </p:cNvSpPr>
          <p:nvPr>
            <p:ph type="sldNum" sz="quarter" idx="12"/>
          </p:nvPr>
        </p:nvSpPr>
        <p:spPr/>
        <p:txBody>
          <a:bodyPr/>
          <a:lstStyle/>
          <a:p>
            <a:fld id="{3833988A-D950-44F7-AD3F-E8557E80514B}" type="slidenum">
              <a:rPr lang="en-US" smtClean="0"/>
              <a:t>104</a:t>
            </a:fld>
            <a:endParaRPr lang="en-US"/>
          </a:p>
        </p:txBody>
      </p:sp>
    </p:spTree>
    <p:extLst>
      <p:ext uri="{BB962C8B-B14F-4D97-AF65-F5344CB8AC3E}">
        <p14:creationId xmlns:p14="http://schemas.microsoft.com/office/powerpoint/2010/main" val="410375409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D07B1-A984-4538-AE54-F7414A7AAE25}"/>
              </a:ext>
            </a:extLst>
          </p:cNvPr>
          <p:cNvSpPr>
            <a:spLocks noGrp="1"/>
          </p:cNvSpPr>
          <p:nvPr>
            <p:ph type="title"/>
          </p:nvPr>
        </p:nvSpPr>
        <p:spPr/>
        <p:txBody>
          <a:bodyPr>
            <a:normAutofit/>
          </a:bodyPr>
          <a:lstStyle/>
          <a:p>
            <a:pPr algn="ctr"/>
            <a:r>
              <a:rPr lang="en-US" sz="2800" u="sng" dirty="0"/>
              <a:t>Self-read Example</a:t>
            </a:r>
            <a:r>
              <a:rPr lang="en-US" sz="2800" dirty="0"/>
              <a:t>: Taking More Pictures With Cell</a:t>
            </a:r>
          </a:p>
        </p:txBody>
      </p:sp>
      <p:sp>
        <p:nvSpPr>
          <p:cNvPr id="3" name="Content Placeholder 2">
            <a:extLst>
              <a:ext uri="{FF2B5EF4-FFF2-40B4-BE49-F238E27FC236}">
                <a16:creationId xmlns:a16="http://schemas.microsoft.com/office/drawing/2014/main" id="{F6BC869E-1B62-4373-8EAC-8AC5E23562DC}"/>
              </a:ext>
            </a:extLst>
          </p:cNvPr>
          <p:cNvSpPr>
            <a:spLocks noGrp="1"/>
          </p:cNvSpPr>
          <p:nvPr>
            <p:ph idx="1"/>
          </p:nvPr>
        </p:nvSpPr>
        <p:spPr/>
        <p:txBody>
          <a:bodyPr/>
          <a:lstStyle/>
          <a:p>
            <a:r>
              <a:rPr lang="en-US" altLang="en-US" b="1" dirty="0"/>
              <a:t>(3) Calculate the test statistic.</a:t>
            </a:r>
          </a:p>
          <a:p>
            <a:endParaRPr lang="en-US" dirty="0"/>
          </a:p>
        </p:txBody>
      </p:sp>
      <p:pic>
        <p:nvPicPr>
          <p:cNvPr id="4" name="Picture 2">
            <a:extLst>
              <a:ext uri="{FF2B5EF4-FFF2-40B4-BE49-F238E27FC236}">
                <a16:creationId xmlns:a16="http://schemas.microsoft.com/office/drawing/2014/main" id="{5C821188-9E66-4369-9874-33D4933B6D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050" y="1785938"/>
            <a:ext cx="8035925" cy="4510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a:extLst>
              <a:ext uri="{FF2B5EF4-FFF2-40B4-BE49-F238E27FC236}">
                <a16:creationId xmlns:a16="http://schemas.microsoft.com/office/drawing/2014/main" id="{EB3B7228-D30F-4AC4-9749-2E21FDFB1DA3}"/>
              </a:ext>
            </a:extLst>
          </p:cNvPr>
          <p:cNvSpPr>
            <a:spLocks noGrp="1"/>
          </p:cNvSpPr>
          <p:nvPr>
            <p:ph type="sldNum" sz="quarter" idx="12"/>
          </p:nvPr>
        </p:nvSpPr>
        <p:spPr/>
        <p:txBody>
          <a:bodyPr/>
          <a:lstStyle/>
          <a:p>
            <a:fld id="{3833988A-D950-44F7-AD3F-E8557E80514B}" type="slidenum">
              <a:rPr lang="en-US" smtClean="0"/>
              <a:t>105</a:t>
            </a:fld>
            <a:endParaRPr lang="en-US"/>
          </a:p>
        </p:txBody>
      </p:sp>
    </p:spTree>
    <p:extLst>
      <p:ext uri="{BB962C8B-B14F-4D97-AF65-F5344CB8AC3E}">
        <p14:creationId xmlns:p14="http://schemas.microsoft.com/office/powerpoint/2010/main" val="221232977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76D62-218B-4E20-A40F-72AD7338224F}"/>
              </a:ext>
            </a:extLst>
          </p:cNvPr>
          <p:cNvSpPr>
            <a:spLocks noGrp="1"/>
          </p:cNvSpPr>
          <p:nvPr>
            <p:ph type="title"/>
          </p:nvPr>
        </p:nvSpPr>
        <p:spPr/>
        <p:txBody>
          <a:bodyPr>
            <a:normAutofit/>
          </a:bodyPr>
          <a:lstStyle/>
          <a:p>
            <a:pPr algn="ctr"/>
            <a:r>
              <a:rPr lang="en-US" sz="2800" u="sng" dirty="0"/>
              <a:t>Self-read Example</a:t>
            </a:r>
            <a:r>
              <a:rPr lang="en-US" sz="2800" dirty="0"/>
              <a:t>: Taking More Pictures With Cell</a:t>
            </a:r>
          </a:p>
        </p:txBody>
      </p:sp>
      <p:sp>
        <p:nvSpPr>
          <p:cNvPr id="3" name="Content Placeholder 2">
            <a:extLst>
              <a:ext uri="{FF2B5EF4-FFF2-40B4-BE49-F238E27FC236}">
                <a16:creationId xmlns:a16="http://schemas.microsoft.com/office/drawing/2014/main" id="{186F8F82-00E3-484F-B989-785A54BE8221}"/>
              </a:ext>
            </a:extLst>
          </p:cNvPr>
          <p:cNvSpPr>
            <a:spLocks noGrp="1"/>
          </p:cNvSpPr>
          <p:nvPr>
            <p:ph idx="1"/>
          </p:nvPr>
        </p:nvSpPr>
        <p:spPr/>
        <p:txBody>
          <a:bodyPr/>
          <a:lstStyle/>
          <a:p>
            <a:r>
              <a:rPr lang="en-US" altLang="en-US" sz="2800" b="1" dirty="0"/>
              <a:t>(4) Calculate the p – value</a:t>
            </a:r>
            <a:r>
              <a:rPr lang="en-US" altLang="en-US" b="1" dirty="0"/>
              <a:t>.</a:t>
            </a:r>
          </a:p>
          <a:p>
            <a:endParaRPr lang="en-US" dirty="0"/>
          </a:p>
          <a:p>
            <a:endParaRPr lang="en-US" dirty="0"/>
          </a:p>
          <a:p>
            <a:r>
              <a:rPr lang="en-US" b="1" dirty="0">
                <a:solidFill>
                  <a:srgbClr val="C00000"/>
                </a:solidFill>
              </a:rPr>
              <a:t>P – value </a:t>
            </a:r>
            <a:r>
              <a:rPr lang="en-US" b="1" dirty="0"/>
              <a:t>= </a:t>
            </a:r>
            <a:r>
              <a:rPr lang="en-US" b="1" dirty="0" err="1"/>
              <a:t>normalcdl</a:t>
            </a:r>
            <a:r>
              <a:rPr lang="en-US" b="1" dirty="0"/>
              <a:t>(1.907, 10^10, 0, 1) = </a:t>
            </a:r>
            <a:r>
              <a:rPr lang="en-US" b="1" dirty="0">
                <a:solidFill>
                  <a:srgbClr val="C00000"/>
                </a:solidFill>
              </a:rPr>
              <a:t>0.0283</a:t>
            </a:r>
          </a:p>
        </p:txBody>
      </p:sp>
      <p:sp>
        <p:nvSpPr>
          <p:cNvPr id="4" name="Slide Number Placeholder 3">
            <a:extLst>
              <a:ext uri="{FF2B5EF4-FFF2-40B4-BE49-F238E27FC236}">
                <a16:creationId xmlns:a16="http://schemas.microsoft.com/office/drawing/2014/main" id="{EBB40DB2-2E4F-4679-B66A-C341111572B5}"/>
              </a:ext>
            </a:extLst>
          </p:cNvPr>
          <p:cNvSpPr>
            <a:spLocks noGrp="1"/>
          </p:cNvSpPr>
          <p:nvPr>
            <p:ph type="sldNum" sz="quarter" idx="12"/>
          </p:nvPr>
        </p:nvSpPr>
        <p:spPr/>
        <p:txBody>
          <a:bodyPr/>
          <a:lstStyle/>
          <a:p>
            <a:fld id="{3833988A-D950-44F7-AD3F-E8557E80514B}" type="slidenum">
              <a:rPr lang="en-US" smtClean="0"/>
              <a:t>106</a:t>
            </a:fld>
            <a:endParaRPr lang="en-US"/>
          </a:p>
        </p:txBody>
      </p:sp>
    </p:spTree>
    <p:extLst>
      <p:ext uri="{BB962C8B-B14F-4D97-AF65-F5344CB8AC3E}">
        <p14:creationId xmlns:p14="http://schemas.microsoft.com/office/powerpoint/2010/main" val="354789982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328E2-EED3-41BB-BFFD-86070622DE39}"/>
              </a:ext>
            </a:extLst>
          </p:cNvPr>
          <p:cNvSpPr>
            <a:spLocks noGrp="1"/>
          </p:cNvSpPr>
          <p:nvPr>
            <p:ph type="title"/>
          </p:nvPr>
        </p:nvSpPr>
        <p:spPr>
          <a:xfrm>
            <a:off x="798040" y="463378"/>
            <a:ext cx="7917592" cy="565711"/>
          </a:xfrm>
        </p:spPr>
        <p:txBody>
          <a:bodyPr>
            <a:normAutofit/>
          </a:bodyPr>
          <a:lstStyle/>
          <a:p>
            <a:r>
              <a:rPr lang="en-US" sz="2800" u="sng" dirty="0"/>
              <a:t>Self-read Example</a:t>
            </a:r>
            <a:r>
              <a:rPr lang="en-US" sz="2800" dirty="0"/>
              <a:t>: Taking More Pictures With Cell</a:t>
            </a:r>
          </a:p>
        </p:txBody>
      </p:sp>
      <p:sp>
        <p:nvSpPr>
          <p:cNvPr id="3" name="Content Placeholder 2">
            <a:extLst>
              <a:ext uri="{FF2B5EF4-FFF2-40B4-BE49-F238E27FC236}">
                <a16:creationId xmlns:a16="http://schemas.microsoft.com/office/drawing/2014/main" id="{E93B8006-329B-45C7-9571-5ACF786C3134}"/>
              </a:ext>
            </a:extLst>
          </p:cNvPr>
          <p:cNvSpPr>
            <a:spLocks noGrp="1"/>
          </p:cNvSpPr>
          <p:nvPr>
            <p:ph idx="1"/>
          </p:nvPr>
        </p:nvSpPr>
        <p:spPr>
          <a:xfrm>
            <a:off x="798039" y="1029089"/>
            <a:ext cx="7917592" cy="5115697"/>
          </a:xfrm>
        </p:spPr>
        <p:txBody>
          <a:bodyPr>
            <a:noAutofit/>
          </a:bodyPr>
          <a:lstStyle/>
          <a:p>
            <a:r>
              <a:rPr lang="en-US" sz="2800" b="1" dirty="0"/>
              <a:t>Consider each of the following conclusions. Which among them is the </a:t>
            </a:r>
            <a:r>
              <a:rPr lang="en-US" sz="2800" b="1" i="1" dirty="0"/>
              <a:t>least</a:t>
            </a:r>
            <a:r>
              <a:rPr lang="en-US" sz="2800" b="1" dirty="0"/>
              <a:t> appropriate interpretation of the test results?</a:t>
            </a:r>
          </a:p>
          <a:p>
            <a:endParaRPr lang="en-US" sz="2800" b="1" dirty="0"/>
          </a:p>
          <a:p>
            <a:r>
              <a:rPr lang="en-US" sz="2800" b="1" dirty="0"/>
              <a:t>A. We interpret the test results to mean that the population proportion of all young women 18-25 years old who take pictures with their phone at least twice per week is about 5 percent higher than that of the population of all young men 18-25 years old.</a:t>
            </a:r>
          </a:p>
          <a:p>
            <a:pPr marL="0" indent="0">
              <a:buNone/>
            </a:pPr>
            <a:r>
              <a:rPr lang="en-US" sz="2800" b="1" dirty="0"/>
              <a:t> </a:t>
            </a:r>
            <a:endParaRPr lang="en-US" sz="2800" b="1" dirty="0">
              <a:effectLst/>
            </a:endParaRPr>
          </a:p>
        </p:txBody>
      </p:sp>
      <p:sp>
        <p:nvSpPr>
          <p:cNvPr id="4" name="Slide Number Placeholder 3">
            <a:extLst>
              <a:ext uri="{FF2B5EF4-FFF2-40B4-BE49-F238E27FC236}">
                <a16:creationId xmlns:a16="http://schemas.microsoft.com/office/drawing/2014/main" id="{B73ECB94-43EF-4AAC-98B4-1918F1D1F4A6}"/>
              </a:ext>
            </a:extLst>
          </p:cNvPr>
          <p:cNvSpPr>
            <a:spLocks noGrp="1"/>
          </p:cNvSpPr>
          <p:nvPr>
            <p:ph type="sldNum" sz="quarter" idx="12"/>
          </p:nvPr>
        </p:nvSpPr>
        <p:spPr/>
        <p:txBody>
          <a:bodyPr/>
          <a:lstStyle/>
          <a:p>
            <a:fld id="{3833988A-D950-44F7-AD3F-E8557E80514B}" type="slidenum">
              <a:rPr lang="en-US" smtClean="0"/>
              <a:t>107</a:t>
            </a:fld>
            <a:endParaRPr lang="en-US"/>
          </a:p>
        </p:txBody>
      </p:sp>
    </p:spTree>
    <p:extLst>
      <p:ext uri="{BB962C8B-B14F-4D97-AF65-F5344CB8AC3E}">
        <p14:creationId xmlns:p14="http://schemas.microsoft.com/office/powerpoint/2010/main" val="322369341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328E2-EED3-41BB-BFFD-86070622DE39}"/>
              </a:ext>
            </a:extLst>
          </p:cNvPr>
          <p:cNvSpPr>
            <a:spLocks noGrp="1"/>
          </p:cNvSpPr>
          <p:nvPr>
            <p:ph type="title"/>
          </p:nvPr>
        </p:nvSpPr>
        <p:spPr>
          <a:xfrm>
            <a:off x="798040" y="463378"/>
            <a:ext cx="7917592" cy="565711"/>
          </a:xfrm>
        </p:spPr>
        <p:txBody>
          <a:bodyPr>
            <a:normAutofit/>
          </a:bodyPr>
          <a:lstStyle/>
          <a:p>
            <a:pPr algn="ctr"/>
            <a:r>
              <a:rPr lang="en-US" sz="2800" u="sng" dirty="0"/>
              <a:t>Self-read Example</a:t>
            </a:r>
            <a:r>
              <a:rPr lang="en-US" sz="2800" dirty="0"/>
              <a:t>: Taking More Pictures With Cell</a:t>
            </a:r>
          </a:p>
        </p:txBody>
      </p:sp>
      <p:sp>
        <p:nvSpPr>
          <p:cNvPr id="3" name="Content Placeholder 2">
            <a:extLst>
              <a:ext uri="{FF2B5EF4-FFF2-40B4-BE49-F238E27FC236}">
                <a16:creationId xmlns:a16="http://schemas.microsoft.com/office/drawing/2014/main" id="{E93B8006-329B-45C7-9571-5ACF786C3134}"/>
              </a:ext>
            </a:extLst>
          </p:cNvPr>
          <p:cNvSpPr>
            <a:spLocks noGrp="1"/>
          </p:cNvSpPr>
          <p:nvPr>
            <p:ph idx="1"/>
          </p:nvPr>
        </p:nvSpPr>
        <p:spPr>
          <a:xfrm>
            <a:off x="798039" y="1029089"/>
            <a:ext cx="7917592" cy="5115697"/>
          </a:xfrm>
        </p:spPr>
        <p:txBody>
          <a:bodyPr>
            <a:noAutofit/>
          </a:bodyPr>
          <a:lstStyle/>
          <a:p>
            <a:r>
              <a:rPr lang="en-US" sz="2800" b="1" dirty="0"/>
              <a:t>Consider each of the following conclusions. Which among them is the </a:t>
            </a:r>
            <a:r>
              <a:rPr lang="en-US" sz="2800" b="1" i="1" dirty="0"/>
              <a:t>least</a:t>
            </a:r>
            <a:r>
              <a:rPr lang="en-US" sz="2800" b="1" dirty="0"/>
              <a:t> appropriate interpretation of the test results?</a:t>
            </a:r>
          </a:p>
          <a:p>
            <a:endParaRPr lang="en-US" sz="2800" b="1" dirty="0"/>
          </a:p>
          <a:p>
            <a:r>
              <a:rPr lang="en-US" sz="2800" b="1" dirty="0"/>
              <a:t> B. There is strong evidence a person’s gender influenced the rate at which they adopted the use of cell phones as cameras. Marketing firms should adapt their advertising plans to account for the findings that young adult women use cell phones in a manner different than their male counterparts.</a:t>
            </a:r>
          </a:p>
          <a:p>
            <a:pPr marL="0" indent="0">
              <a:buNone/>
            </a:pPr>
            <a:endParaRPr lang="en-US" dirty="0">
              <a:effectLst/>
            </a:endParaRPr>
          </a:p>
        </p:txBody>
      </p:sp>
      <p:sp>
        <p:nvSpPr>
          <p:cNvPr id="4" name="Slide Number Placeholder 3">
            <a:extLst>
              <a:ext uri="{FF2B5EF4-FFF2-40B4-BE49-F238E27FC236}">
                <a16:creationId xmlns:a16="http://schemas.microsoft.com/office/drawing/2014/main" id="{5C91EF97-D1D4-4D38-8754-2C1D2516CAC5}"/>
              </a:ext>
            </a:extLst>
          </p:cNvPr>
          <p:cNvSpPr>
            <a:spLocks noGrp="1"/>
          </p:cNvSpPr>
          <p:nvPr>
            <p:ph type="sldNum" sz="quarter" idx="12"/>
          </p:nvPr>
        </p:nvSpPr>
        <p:spPr/>
        <p:txBody>
          <a:bodyPr/>
          <a:lstStyle/>
          <a:p>
            <a:fld id="{3833988A-D950-44F7-AD3F-E8557E80514B}" type="slidenum">
              <a:rPr lang="en-US" smtClean="0"/>
              <a:t>108</a:t>
            </a:fld>
            <a:endParaRPr lang="en-US"/>
          </a:p>
        </p:txBody>
      </p:sp>
    </p:spTree>
    <p:extLst>
      <p:ext uri="{BB962C8B-B14F-4D97-AF65-F5344CB8AC3E}">
        <p14:creationId xmlns:p14="http://schemas.microsoft.com/office/powerpoint/2010/main" val="21802905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328E2-EED3-41BB-BFFD-86070622DE39}"/>
              </a:ext>
            </a:extLst>
          </p:cNvPr>
          <p:cNvSpPr>
            <a:spLocks noGrp="1"/>
          </p:cNvSpPr>
          <p:nvPr>
            <p:ph type="title"/>
          </p:nvPr>
        </p:nvSpPr>
        <p:spPr>
          <a:xfrm>
            <a:off x="798040" y="463378"/>
            <a:ext cx="7917592" cy="565711"/>
          </a:xfrm>
        </p:spPr>
        <p:txBody>
          <a:bodyPr>
            <a:normAutofit/>
          </a:bodyPr>
          <a:lstStyle/>
          <a:p>
            <a:pPr algn="ctr"/>
            <a:r>
              <a:rPr lang="en-US" sz="2800" u="sng" dirty="0"/>
              <a:t>Self-read Example</a:t>
            </a:r>
            <a:r>
              <a:rPr lang="en-US" sz="2800" dirty="0"/>
              <a:t>: Taking More Pictures With Cell</a:t>
            </a:r>
          </a:p>
        </p:txBody>
      </p:sp>
      <p:sp>
        <p:nvSpPr>
          <p:cNvPr id="3" name="Content Placeholder 2">
            <a:extLst>
              <a:ext uri="{FF2B5EF4-FFF2-40B4-BE49-F238E27FC236}">
                <a16:creationId xmlns:a16="http://schemas.microsoft.com/office/drawing/2014/main" id="{E93B8006-329B-45C7-9571-5ACF786C3134}"/>
              </a:ext>
            </a:extLst>
          </p:cNvPr>
          <p:cNvSpPr>
            <a:spLocks noGrp="1"/>
          </p:cNvSpPr>
          <p:nvPr>
            <p:ph idx="1"/>
          </p:nvPr>
        </p:nvSpPr>
        <p:spPr>
          <a:xfrm>
            <a:off x="798039" y="1029089"/>
            <a:ext cx="7917592" cy="5115697"/>
          </a:xfrm>
        </p:spPr>
        <p:txBody>
          <a:bodyPr>
            <a:noAutofit/>
          </a:bodyPr>
          <a:lstStyle/>
          <a:p>
            <a:r>
              <a:rPr lang="en-US" sz="2800" b="1" dirty="0"/>
              <a:t>Consider each of the following conclusions. Which among them is the </a:t>
            </a:r>
            <a:r>
              <a:rPr lang="en-US" sz="2800" b="1" i="1" dirty="0"/>
              <a:t>least</a:t>
            </a:r>
            <a:r>
              <a:rPr lang="en-US" sz="2800" b="1" dirty="0"/>
              <a:t> appropriate interpretation of the test results?</a:t>
            </a:r>
          </a:p>
          <a:p>
            <a:endParaRPr lang="en-US" sz="2800" b="1" dirty="0"/>
          </a:p>
          <a:p>
            <a:r>
              <a:rPr lang="en-US" sz="2800" b="1" dirty="0"/>
              <a:t>C. </a:t>
            </a:r>
            <a:r>
              <a:rPr lang="en-US" sz="2800" b="1" u="sng" dirty="0">
                <a:solidFill>
                  <a:srgbClr val="C00000"/>
                </a:solidFill>
              </a:rPr>
              <a:t>There is strong evidence a person’s gender influenced the rate at which they adopted the use of cell phones as cameras. Marketing firms might consider conducting more research to determine just how large the effect detected by this study might be</a:t>
            </a:r>
            <a:r>
              <a:rPr lang="en-US" sz="2800" b="1" dirty="0"/>
              <a:t>.</a:t>
            </a:r>
          </a:p>
          <a:p>
            <a:pPr marL="0" indent="0">
              <a:buNone/>
            </a:pPr>
            <a:endParaRPr lang="en-US" dirty="0">
              <a:effectLst/>
            </a:endParaRPr>
          </a:p>
        </p:txBody>
      </p:sp>
      <p:sp>
        <p:nvSpPr>
          <p:cNvPr id="4" name="Slide Number Placeholder 3">
            <a:extLst>
              <a:ext uri="{FF2B5EF4-FFF2-40B4-BE49-F238E27FC236}">
                <a16:creationId xmlns:a16="http://schemas.microsoft.com/office/drawing/2014/main" id="{3C229F14-64B1-44CA-9A79-722A5A053919}"/>
              </a:ext>
            </a:extLst>
          </p:cNvPr>
          <p:cNvSpPr>
            <a:spLocks noGrp="1"/>
          </p:cNvSpPr>
          <p:nvPr>
            <p:ph type="sldNum" sz="quarter" idx="12"/>
          </p:nvPr>
        </p:nvSpPr>
        <p:spPr/>
        <p:txBody>
          <a:bodyPr/>
          <a:lstStyle/>
          <a:p>
            <a:fld id="{3833988A-D950-44F7-AD3F-E8557E80514B}" type="slidenum">
              <a:rPr lang="en-US" smtClean="0"/>
              <a:t>109</a:t>
            </a:fld>
            <a:endParaRPr lang="en-US"/>
          </a:p>
        </p:txBody>
      </p:sp>
    </p:spTree>
    <p:extLst>
      <p:ext uri="{BB962C8B-B14F-4D97-AF65-F5344CB8AC3E}">
        <p14:creationId xmlns:p14="http://schemas.microsoft.com/office/powerpoint/2010/main" val="206683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A2F328E2-EED3-41BB-BFFD-86070622DE39}"/>
                  </a:ext>
                </a:extLst>
              </p:cNvPr>
              <p:cNvSpPr>
                <a:spLocks noGrp="1"/>
              </p:cNvSpPr>
              <p:nvPr>
                <p:ph type="title"/>
              </p:nvPr>
            </p:nvSpPr>
            <p:spPr/>
            <p:txBody>
              <a:bodyPr>
                <a:normAutofit/>
              </a:bodyPr>
              <a:lstStyle/>
              <a:p>
                <a:pPr algn="ctr"/>
                <a:r>
                  <a:rPr lang="en-US" sz="2800" dirty="0">
                    <a:solidFill>
                      <a:srgbClr val="FF0000"/>
                    </a:solidFill>
                  </a:rPr>
                  <a:t>Computing The Standard Error of  </a:t>
                </a:r>
                <a14:m>
                  <m:oMath xmlns:m="http://schemas.openxmlformats.org/officeDocument/2006/math">
                    <m:acc>
                      <m:accPr>
                        <m:chr m:val="̂"/>
                        <m:ctrlPr>
                          <a:rPr lang="en-US" sz="2800" i="1">
                            <a:solidFill>
                              <a:srgbClr val="FF0000"/>
                            </a:solidFill>
                            <a:latin typeface="Cambria Math" panose="02040503050406030204" pitchFamily="18" charset="0"/>
                          </a:rPr>
                        </m:ctrlPr>
                      </m:accPr>
                      <m:e>
                        <m:r>
                          <a:rPr lang="en-US" sz="2800" b="1" i="1">
                            <a:solidFill>
                              <a:srgbClr val="FF0000"/>
                            </a:solidFill>
                            <a:latin typeface="Cambria Math" panose="02040503050406030204" pitchFamily="18" charset="0"/>
                          </a:rPr>
                          <m:t>𝒑</m:t>
                        </m:r>
                      </m:e>
                    </m:acc>
                  </m:oMath>
                </a14:m>
                <a:endParaRPr lang="en-US" sz="2800" dirty="0">
                  <a:solidFill>
                    <a:srgbClr val="FF0000"/>
                  </a:solidFill>
                </a:endParaRPr>
              </a:p>
            </p:txBody>
          </p:sp>
        </mc:Choice>
        <mc:Fallback xmlns="">
          <p:sp>
            <p:nvSpPr>
              <p:cNvPr id="2" name="Title 1">
                <a:extLst>
                  <a:ext uri="{FF2B5EF4-FFF2-40B4-BE49-F238E27FC236}">
                    <a16:creationId xmlns:a16="http://schemas.microsoft.com/office/drawing/2014/main" id="{A2F328E2-EED3-41BB-BFFD-86070622DE39}"/>
                  </a:ext>
                </a:extLst>
              </p:cNvPr>
              <p:cNvSpPr>
                <a:spLocks noGrp="1" noRot="1" noChangeAspect="1" noMove="1" noResize="1" noEditPoints="1" noAdjustHandles="1" noChangeArrowheads="1" noChangeShapeType="1" noTextEdit="1"/>
              </p:cNvSpPr>
              <p:nvPr>
                <p:ph type="title"/>
              </p:nvPr>
            </p:nvSpPr>
            <p:spPr>
              <a:blipFill>
                <a:blip r:embed="rId2"/>
                <a:stretch>
                  <a:fillRect t="-154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93B8006-329B-45C7-9571-5ACF786C3134}"/>
                  </a:ext>
                </a:extLst>
              </p:cNvPr>
              <p:cNvSpPr>
                <a:spLocks noGrp="1"/>
              </p:cNvSpPr>
              <p:nvPr>
                <p:ph idx="1"/>
              </p:nvPr>
            </p:nvSpPr>
            <p:spPr/>
            <p:txBody>
              <a:bodyPr>
                <a:normAutofit/>
              </a:bodyPr>
              <a:lstStyle/>
              <a:p>
                <a:pPr marL="0" indent="0">
                  <a:buNone/>
                </a:pPr>
                <a:endParaRPr lang="en-US" dirty="0"/>
              </a:p>
              <a:p>
                <a:pPr marL="0" indent="0">
                  <a:buNone/>
                </a:pPr>
                <a:r>
                  <a:rPr lang="en-US" sz="2800" b="1" dirty="0"/>
                  <a:t>We typically ___</a:t>
                </a:r>
                <a:r>
                  <a:rPr lang="en-US" sz="2800" b="1" i="1" u="sng" dirty="0"/>
                  <a:t> </a:t>
                </a:r>
                <a:r>
                  <a:rPr lang="en-US" sz="2800" b="1" i="1" u="sng" dirty="0">
                    <a:solidFill>
                      <a:srgbClr val="FF0000"/>
                    </a:solidFill>
                  </a:rPr>
                  <a:t>don’t know the true proportion, p</a:t>
                </a:r>
                <a:r>
                  <a:rPr lang="en-US" sz="2800" b="1" dirty="0"/>
                  <a:t>_,</a:t>
                </a:r>
              </a:p>
              <a:p>
                <a:pPr marL="0" indent="0">
                  <a:buNone/>
                </a:pPr>
                <a:r>
                  <a:rPr lang="en-US" sz="2800" b="1" dirty="0"/>
                  <a:t> and need to substitute in some value to check conditions</a:t>
                </a:r>
              </a:p>
              <a:p>
                <a:pPr marL="0" indent="0">
                  <a:buNone/>
                </a:pPr>
                <a:r>
                  <a:rPr lang="en-US" sz="2800" b="1" dirty="0"/>
                  <a:t> and estimate the standard error of  </a:t>
                </a:r>
                <a14:m>
                  <m:oMath xmlns:m="http://schemas.openxmlformats.org/officeDocument/2006/math">
                    <m:acc>
                      <m:accPr>
                        <m:chr m:val="̂"/>
                        <m:ctrlPr>
                          <a:rPr lang="en-US" sz="2800" b="1" i="1">
                            <a:latin typeface="Cambria Math" panose="02040503050406030204" pitchFamily="18" charset="0"/>
                          </a:rPr>
                        </m:ctrlPr>
                      </m:accPr>
                      <m:e>
                        <m:r>
                          <a:rPr lang="en-US" sz="2800" b="1" i="1" smtClean="0">
                            <a:latin typeface="Cambria Math" panose="02040503050406030204" pitchFamily="18" charset="0"/>
                          </a:rPr>
                          <m:t>𝒑</m:t>
                        </m:r>
                      </m:e>
                    </m:acc>
                  </m:oMath>
                </a14:m>
                <a:r>
                  <a:rPr lang="en-US" sz="2800" b="1" dirty="0"/>
                  <a:t>. </a:t>
                </a:r>
              </a:p>
              <a:p>
                <a:pPr marL="0" indent="0">
                  <a:buNone/>
                </a:pPr>
                <a:endParaRPr lang="en-US" sz="2800" b="1" dirty="0"/>
              </a:p>
              <a:p>
                <a:pPr marL="0" indent="0">
                  <a:buNone/>
                </a:pPr>
                <a:r>
                  <a:rPr lang="en-US" sz="2800" b="1" dirty="0"/>
                  <a:t>The substitution we make for </a:t>
                </a:r>
                <a14:m>
                  <m:oMath xmlns:m="http://schemas.openxmlformats.org/officeDocument/2006/math">
                    <m:r>
                      <a:rPr lang="en-US" sz="2800" b="1" i="1" smtClean="0">
                        <a:latin typeface="Cambria Math" panose="02040503050406030204" pitchFamily="18" charset="0"/>
                      </a:rPr>
                      <m:t>𝒑</m:t>
                    </m:r>
                  </m:oMath>
                </a14:m>
                <a:r>
                  <a:rPr lang="en-US" sz="2800" b="1" dirty="0"/>
                  <a:t> depends on the type of procedure we use.</a:t>
                </a:r>
              </a:p>
            </p:txBody>
          </p:sp>
        </mc:Choice>
        <mc:Fallback xmlns="">
          <p:sp>
            <p:nvSpPr>
              <p:cNvPr id="3" name="Content Placeholder 2">
                <a:extLst>
                  <a:ext uri="{FF2B5EF4-FFF2-40B4-BE49-F238E27FC236}">
                    <a16:creationId xmlns:a16="http://schemas.microsoft.com/office/drawing/2014/main" id="{E93B8006-329B-45C7-9571-5ACF786C3134}"/>
                  </a:ext>
                </a:extLst>
              </p:cNvPr>
              <p:cNvSpPr>
                <a:spLocks noGrp="1" noRot="1" noChangeAspect="1" noMove="1" noResize="1" noEditPoints="1" noAdjustHandles="1" noChangeArrowheads="1" noChangeShapeType="1" noTextEdit="1"/>
              </p:cNvSpPr>
              <p:nvPr>
                <p:ph idx="1"/>
              </p:nvPr>
            </p:nvSpPr>
            <p:spPr>
              <a:blipFill>
                <a:blip r:embed="rId3"/>
                <a:stretch>
                  <a:fillRect l="-1617" r="-123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A9FB96F-45F0-4C56-94F4-B267A073ABBF}"/>
              </a:ext>
            </a:extLst>
          </p:cNvPr>
          <p:cNvSpPr>
            <a:spLocks noGrp="1"/>
          </p:cNvSpPr>
          <p:nvPr>
            <p:ph type="sldNum" sz="quarter" idx="12"/>
          </p:nvPr>
        </p:nvSpPr>
        <p:spPr/>
        <p:txBody>
          <a:bodyPr/>
          <a:lstStyle/>
          <a:p>
            <a:fld id="{3833988A-D950-44F7-AD3F-E8557E80514B}" type="slidenum">
              <a:rPr lang="en-US" smtClean="0"/>
              <a:t>11</a:t>
            </a:fld>
            <a:endParaRPr lang="en-US"/>
          </a:p>
        </p:txBody>
      </p:sp>
    </p:spTree>
    <p:extLst>
      <p:ext uri="{BB962C8B-B14F-4D97-AF65-F5344CB8AC3E}">
        <p14:creationId xmlns:p14="http://schemas.microsoft.com/office/powerpoint/2010/main" val="30547606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u="sng" dirty="0"/>
              <a:t>Self-read Example</a:t>
            </a:r>
            <a:r>
              <a:rPr lang="en-US" sz="2800" dirty="0"/>
              <a:t>: Revisiting the Weather</a:t>
            </a:r>
          </a:p>
        </p:txBody>
      </p:sp>
      <p:sp>
        <p:nvSpPr>
          <p:cNvPr id="3" name="Content Placeholder 2"/>
          <p:cNvSpPr>
            <a:spLocks noGrp="1"/>
          </p:cNvSpPr>
          <p:nvPr>
            <p:ph idx="1"/>
          </p:nvPr>
        </p:nvSpPr>
        <p:spPr/>
        <p:txBody>
          <a:bodyPr/>
          <a:lstStyle/>
          <a:p>
            <a:r>
              <a:rPr lang="en-US" b="1" dirty="0"/>
              <a:t>The National Weather Service maintains a weather station at the Lansing Municipal Airport. Data for the 700 days between January 1, 2015 and November 30, 2016 show the following results:</a:t>
            </a:r>
          </a:p>
          <a:p>
            <a:endParaRPr lang="en-US" dirty="0"/>
          </a:p>
          <a:p>
            <a:endParaRPr lang="en-US" dirty="0"/>
          </a:p>
          <a:p>
            <a:endParaRPr lang="en-US" dirty="0"/>
          </a:p>
          <a:p>
            <a:endParaRPr lang="en-US" dirty="0"/>
          </a:p>
          <a:p>
            <a:r>
              <a:rPr lang="en-US" b="1" dirty="0"/>
              <a:t>Let </a:t>
            </a:r>
            <a:r>
              <a:rPr lang="en-US" b="1" i="1" dirty="0">
                <a:solidFill>
                  <a:srgbClr val="C00000"/>
                </a:solidFill>
              </a:rPr>
              <a:t>p</a:t>
            </a:r>
            <a:r>
              <a:rPr lang="en-US" b="1" baseline="-25000" dirty="0">
                <a:solidFill>
                  <a:srgbClr val="C00000"/>
                </a:solidFill>
              </a:rPr>
              <a:t>1</a:t>
            </a:r>
            <a:r>
              <a:rPr lang="en-US" b="1" dirty="0"/>
              <a:t> represent the proportion of weekdays with precipitation and let </a:t>
            </a:r>
            <a:r>
              <a:rPr lang="en-US" b="1" i="1" dirty="0">
                <a:solidFill>
                  <a:srgbClr val="C00000"/>
                </a:solidFill>
              </a:rPr>
              <a:t>p</a:t>
            </a:r>
            <a:r>
              <a:rPr lang="en-US" b="1" baseline="-25000" dirty="0">
                <a:solidFill>
                  <a:srgbClr val="C00000"/>
                </a:solidFill>
              </a:rPr>
              <a:t>2</a:t>
            </a:r>
            <a:r>
              <a:rPr lang="en-US" b="1" dirty="0"/>
              <a:t> represent the proportion of weekend days with precipitation.</a:t>
            </a:r>
          </a:p>
          <a:p>
            <a:endParaRPr lang="en-US" b="1" dirty="0"/>
          </a:p>
          <a:p>
            <a:endParaRPr lang="en-US" dirty="0"/>
          </a:p>
        </p:txBody>
      </p:sp>
      <p:graphicFrame>
        <p:nvGraphicFramePr>
          <p:cNvPr id="5" name="Table 4" descr="results of weather example"/>
          <p:cNvGraphicFramePr>
            <a:graphicFrameLocks noGrp="1"/>
          </p:cNvGraphicFramePr>
          <p:nvPr>
            <p:extLst>
              <p:ext uri="{D42A27DB-BD31-4B8C-83A1-F6EECF244321}">
                <p14:modId xmlns:p14="http://schemas.microsoft.com/office/powerpoint/2010/main" val="3101470949"/>
              </p:ext>
            </p:extLst>
          </p:nvPr>
        </p:nvGraphicFramePr>
        <p:xfrm>
          <a:off x="958154" y="2928083"/>
          <a:ext cx="7757478" cy="1476863"/>
        </p:xfrm>
        <a:graphic>
          <a:graphicData uri="http://schemas.openxmlformats.org/drawingml/2006/table">
            <a:tbl>
              <a:tblPr firstRow="1" firstCol="1" bandRow="1"/>
              <a:tblGrid>
                <a:gridCol w="1468523">
                  <a:extLst>
                    <a:ext uri="{9D8B030D-6E8A-4147-A177-3AD203B41FA5}">
                      <a16:colId xmlns:a16="http://schemas.microsoft.com/office/drawing/2014/main" val="360401237"/>
                    </a:ext>
                  </a:extLst>
                </a:gridCol>
                <a:gridCol w="1705708">
                  <a:extLst>
                    <a:ext uri="{9D8B030D-6E8A-4147-A177-3AD203B41FA5}">
                      <a16:colId xmlns:a16="http://schemas.microsoft.com/office/drawing/2014/main" val="835780204"/>
                    </a:ext>
                  </a:extLst>
                </a:gridCol>
                <a:gridCol w="2705360">
                  <a:extLst>
                    <a:ext uri="{9D8B030D-6E8A-4147-A177-3AD203B41FA5}">
                      <a16:colId xmlns:a16="http://schemas.microsoft.com/office/drawing/2014/main" val="252882515"/>
                    </a:ext>
                  </a:extLst>
                </a:gridCol>
                <a:gridCol w="1877887">
                  <a:extLst>
                    <a:ext uri="{9D8B030D-6E8A-4147-A177-3AD203B41FA5}">
                      <a16:colId xmlns:a16="http://schemas.microsoft.com/office/drawing/2014/main" val="3594369909"/>
                    </a:ext>
                  </a:extLst>
                </a:gridCol>
              </a:tblGrid>
              <a:tr h="448163">
                <a:tc>
                  <a:txBody>
                    <a:bodyPr/>
                    <a:lstStyle/>
                    <a:p>
                      <a:pPr marL="0" marR="0" algn="l">
                        <a:lnSpc>
                          <a:spcPct val="107000"/>
                        </a:lnSpc>
                        <a:spcBef>
                          <a:spcPts val="0"/>
                        </a:spcBef>
                        <a:spcAft>
                          <a:spcPts val="0"/>
                        </a:spcAft>
                      </a:pPr>
                      <a:r>
                        <a:rPr lang="en-US" sz="2200" b="1">
                          <a:effectLst/>
                          <a:latin typeface="Calibri" panose="020F0502020204030204" pitchFamily="34" charset="0"/>
                          <a:ea typeface="Calibri" panose="020F0502020204030204" pitchFamily="34" charset="0"/>
                          <a:cs typeface="Times New Roman" panose="02020603050405020304" pitchFamily="18" charset="0"/>
                        </a:rPr>
                        <a:t>Day Type</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200" b="1">
                          <a:effectLst/>
                          <a:latin typeface="Calibri" panose="020F0502020204030204" pitchFamily="34" charset="0"/>
                          <a:ea typeface="Calibri" panose="020F0502020204030204" pitchFamily="34" charset="0"/>
                          <a:cs typeface="Times New Roman" panose="02020603050405020304" pitchFamily="18" charset="0"/>
                        </a:rPr>
                        <a:t>Precipitation</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No Precipitation</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200" b="1">
                          <a:effectLst/>
                          <a:latin typeface="Calibri" panose="020F0502020204030204" pitchFamily="34" charset="0"/>
                          <a:ea typeface="Calibri" panose="020F0502020204030204" pitchFamily="34" charset="0"/>
                          <a:cs typeface="Times New Roman" panose="02020603050405020304" pitchFamily="18" charset="0"/>
                        </a:rPr>
                        <a:t>Total</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1788401"/>
                  </a:ext>
                </a:extLst>
              </a:tr>
              <a:tr h="270754">
                <a:tc>
                  <a:txBody>
                    <a:bodyPr/>
                    <a:lstStyle/>
                    <a:p>
                      <a:pPr marL="0" marR="0" algn="l">
                        <a:lnSpc>
                          <a:spcPct val="107000"/>
                        </a:lnSpc>
                        <a:spcBef>
                          <a:spcPts val="0"/>
                        </a:spcBef>
                        <a:spcAft>
                          <a:spcPts val="0"/>
                        </a:spcAft>
                      </a:pPr>
                      <a:r>
                        <a:rPr lang="en-US" sz="2200" b="1">
                          <a:effectLst/>
                          <a:latin typeface="Calibri" panose="020F0502020204030204" pitchFamily="34" charset="0"/>
                          <a:ea typeface="Calibri" panose="020F0502020204030204" pitchFamily="34" charset="0"/>
                          <a:cs typeface="Times New Roman" panose="02020603050405020304" pitchFamily="18" charset="0"/>
                        </a:rPr>
                        <a:t>Weekday</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200" b="1">
                          <a:effectLst/>
                          <a:latin typeface="Calibri" panose="020F0502020204030204" pitchFamily="34" charset="0"/>
                          <a:ea typeface="Calibri" panose="020F0502020204030204" pitchFamily="34" charset="0"/>
                          <a:cs typeface="Times New Roman" panose="02020603050405020304" pitchFamily="18" charset="0"/>
                        </a:rPr>
                        <a:t>265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200" b="1">
                          <a:effectLst/>
                          <a:latin typeface="Calibri" panose="020F0502020204030204" pitchFamily="34" charset="0"/>
                          <a:ea typeface="Calibri" panose="020F0502020204030204" pitchFamily="34" charset="0"/>
                          <a:cs typeface="Times New Roman" panose="02020603050405020304" pitchFamily="18" charset="0"/>
                        </a:rPr>
                        <a:t>235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200" b="1">
                          <a:effectLst/>
                          <a:latin typeface="Calibri" panose="020F0502020204030204" pitchFamily="34" charset="0"/>
                          <a:ea typeface="Calibri" panose="020F0502020204030204" pitchFamily="34" charset="0"/>
                          <a:cs typeface="Times New Roman" panose="02020603050405020304" pitchFamily="18" charset="0"/>
                        </a:rPr>
                        <a:t>500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3309029"/>
                  </a:ext>
                </a:extLst>
              </a:tr>
              <a:tr h="270754">
                <a:tc>
                  <a:txBody>
                    <a:bodyPr/>
                    <a:lstStyle/>
                    <a:p>
                      <a:pPr marL="0" marR="0" algn="l">
                        <a:lnSpc>
                          <a:spcPct val="107000"/>
                        </a:lnSpc>
                        <a:spcBef>
                          <a:spcPts val="0"/>
                        </a:spcBef>
                        <a:spcAft>
                          <a:spcPts val="0"/>
                        </a:spcAft>
                      </a:pPr>
                      <a:r>
                        <a:rPr lang="en-US" sz="2200" b="1">
                          <a:effectLst/>
                          <a:latin typeface="Calibri" panose="020F0502020204030204" pitchFamily="34" charset="0"/>
                          <a:ea typeface="Calibri" panose="020F0502020204030204" pitchFamily="34" charset="0"/>
                          <a:cs typeface="Times New Roman" panose="02020603050405020304" pitchFamily="18" charset="0"/>
                        </a:rPr>
                        <a:t>Weekend</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200" b="1">
                          <a:effectLst/>
                          <a:latin typeface="Calibri" panose="020F0502020204030204" pitchFamily="34" charset="0"/>
                          <a:ea typeface="Calibri" panose="020F0502020204030204" pitchFamily="34" charset="0"/>
                          <a:cs typeface="Times New Roman" panose="02020603050405020304" pitchFamily="18" charset="0"/>
                        </a:rPr>
                        <a:t>119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200" b="1">
                          <a:effectLst/>
                          <a:latin typeface="Calibri" panose="020F0502020204030204" pitchFamily="34" charset="0"/>
                          <a:ea typeface="Calibri" panose="020F0502020204030204" pitchFamily="34" charset="0"/>
                          <a:cs typeface="Times New Roman" panose="02020603050405020304" pitchFamily="18" charset="0"/>
                        </a:rPr>
                        <a:t>81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200" b="1">
                          <a:effectLst/>
                          <a:latin typeface="Calibri" panose="020F0502020204030204" pitchFamily="34" charset="0"/>
                          <a:ea typeface="Calibri" panose="020F0502020204030204" pitchFamily="34" charset="0"/>
                          <a:cs typeface="Times New Roman" panose="02020603050405020304" pitchFamily="18" charset="0"/>
                        </a:rPr>
                        <a:t>200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3989788"/>
                  </a:ext>
                </a:extLst>
              </a:tr>
              <a:tr h="270754">
                <a:tc>
                  <a:txBody>
                    <a:bodyPr/>
                    <a:lstStyle/>
                    <a:p>
                      <a:pPr marL="0" marR="0" algn="l">
                        <a:lnSpc>
                          <a:spcPct val="107000"/>
                        </a:lnSpc>
                        <a:spcBef>
                          <a:spcPts val="0"/>
                        </a:spcBef>
                        <a:spcAft>
                          <a:spcPts val="0"/>
                        </a:spcAft>
                      </a:pPr>
                      <a:r>
                        <a:rPr lang="en-US" sz="2200" b="1">
                          <a:effectLst/>
                          <a:latin typeface="Calibri" panose="020F0502020204030204" pitchFamily="34" charset="0"/>
                          <a:ea typeface="Calibri" panose="020F0502020204030204" pitchFamily="34" charset="0"/>
                          <a:cs typeface="Times New Roman" panose="02020603050405020304" pitchFamily="18" charset="0"/>
                        </a:rPr>
                        <a:t>Total</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200" b="1">
                          <a:effectLst/>
                          <a:latin typeface="Calibri" panose="020F0502020204030204" pitchFamily="34" charset="0"/>
                          <a:ea typeface="Calibri" panose="020F0502020204030204" pitchFamily="34" charset="0"/>
                          <a:cs typeface="Times New Roman" panose="02020603050405020304" pitchFamily="18" charset="0"/>
                        </a:rPr>
                        <a:t>384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200" b="1">
                          <a:effectLst/>
                          <a:latin typeface="Calibri" panose="020F0502020204030204" pitchFamily="34" charset="0"/>
                          <a:ea typeface="Calibri" panose="020F0502020204030204" pitchFamily="34" charset="0"/>
                          <a:cs typeface="Times New Roman" panose="02020603050405020304" pitchFamily="18" charset="0"/>
                        </a:rPr>
                        <a:t>316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700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0635699"/>
                  </a:ext>
                </a:extLst>
              </a:tr>
            </a:tbl>
          </a:graphicData>
        </a:graphic>
      </p:graphicFrame>
      <p:sp>
        <p:nvSpPr>
          <p:cNvPr id="4" name="Slide Number Placeholder 3">
            <a:extLst>
              <a:ext uri="{FF2B5EF4-FFF2-40B4-BE49-F238E27FC236}">
                <a16:creationId xmlns:a16="http://schemas.microsoft.com/office/drawing/2014/main" id="{BB2AD1E6-5FB8-4753-B941-C7C06F5848A0}"/>
              </a:ext>
            </a:extLst>
          </p:cNvPr>
          <p:cNvSpPr>
            <a:spLocks noGrp="1"/>
          </p:cNvSpPr>
          <p:nvPr>
            <p:ph type="sldNum" sz="quarter" idx="12"/>
          </p:nvPr>
        </p:nvSpPr>
        <p:spPr/>
        <p:txBody>
          <a:bodyPr/>
          <a:lstStyle/>
          <a:p>
            <a:fld id="{3833988A-D950-44F7-AD3F-E8557E80514B}" type="slidenum">
              <a:rPr lang="en-US" smtClean="0"/>
              <a:t>110</a:t>
            </a:fld>
            <a:endParaRPr lang="en-US"/>
          </a:p>
        </p:txBody>
      </p:sp>
    </p:spTree>
    <p:extLst>
      <p:ext uri="{BB962C8B-B14F-4D97-AF65-F5344CB8AC3E}">
        <p14:creationId xmlns:p14="http://schemas.microsoft.com/office/powerpoint/2010/main" val="111897348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u="sng" dirty="0"/>
              <a:t>Self-read Example</a:t>
            </a:r>
            <a:r>
              <a:rPr lang="en-US" sz="2800" dirty="0"/>
              <a:t>: Revisiting the Weather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dirty="0"/>
                  <a:t>(1) State the hypotheses. </a:t>
                </a:r>
              </a:p>
              <a:p>
                <a:pPr lvl="1"/>
                <a:r>
                  <a:rPr lang="en-US" b="1" dirty="0"/>
                  <a:t>H</a:t>
                </a:r>
                <a:r>
                  <a:rPr lang="en-US" b="1" baseline="-25000" dirty="0"/>
                  <a:t>0</a:t>
                </a:r>
                <a:r>
                  <a:rPr lang="en-US" b="1" dirty="0"/>
                  <a:t>: </a:t>
                </a:r>
                <a14:m>
                  <m:oMath xmlns:m="http://schemas.openxmlformats.org/officeDocument/2006/math">
                    <m:sSub>
                      <m:sSubPr>
                        <m:ctrlPr>
                          <a:rPr lang="en-US" b="1" i="1">
                            <a:latin typeface="Cambria Math" panose="02040503050406030204" pitchFamily="18" charset="0"/>
                          </a:rPr>
                        </m:ctrlPr>
                      </m:sSubPr>
                      <m:e>
                        <m:r>
                          <a:rPr lang="en-US" b="1" i="1" smtClean="0">
                            <a:latin typeface="Cambria Math" panose="02040503050406030204" pitchFamily="18" charset="0"/>
                          </a:rPr>
                          <m:t>𝒑</m:t>
                        </m:r>
                      </m:e>
                      <m:sub>
                        <m:r>
                          <a:rPr lang="en-US" b="1" i="1" smtClean="0">
                            <a:latin typeface="Cambria Math" panose="02040503050406030204" pitchFamily="18" charset="0"/>
                          </a:rPr>
                          <m:t>𝟏</m:t>
                        </m:r>
                      </m:sub>
                    </m:sSub>
                    <m:r>
                      <a:rPr lang="en-US" b="1" i="1" smtClean="0">
                        <a:latin typeface="Cambria Math" panose="02040503050406030204" pitchFamily="18" charset="0"/>
                      </a:rPr>
                      <m:t>=</m:t>
                    </m:r>
                    <m:sSub>
                      <m:sSubPr>
                        <m:ctrlPr>
                          <a:rPr lang="en-US" b="1" i="1">
                            <a:latin typeface="Cambria Math" panose="02040503050406030204" pitchFamily="18" charset="0"/>
                          </a:rPr>
                        </m:ctrlPr>
                      </m:sSubPr>
                      <m:e>
                        <m:r>
                          <a:rPr lang="en-US" b="1" i="1" smtClean="0">
                            <a:latin typeface="Cambria Math" panose="02040503050406030204" pitchFamily="18" charset="0"/>
                          </a:rPr>
                          <m:t>𝒑</m:t>
                        </m:r>
                      </m:e>
                      <m:sub>
                        <m:r>
                          <a:rPr lang="en-US" b="1" i="1" smtClean="0">
                            <a:latin typeface="Cambria Math" panose="02040503050406030204" pitchFamily="18" charset="0"/>
                          </a:rPr>
                          <m:t>𝟐</m:t>
                        </m:r>
                      </m:sub>
                    </m:sSub>
                  </m:oMath>
                </a14:m>
                <a:endParaRPr lang="en-US" b="1" dirty="0"/>
              </a:p>
              <a:p>
                <a:pPr lvl="1"/>
                <a:endParaRPr lang="en-US" b="1" dirty="0"/>
              </a:p>
              <a:p>
                <a:pPr lvl="1"/>
                <a:r>
                  <a:rPr lang="en-US" b="1" dirty="0"/>
                  <a:t>H</a:t>
                </a:r>
                <a:r>
                  <a:rPr lang="en-US" b="1" baseline="-25000" dirty="0"/>
                  <a:t>A</a:t>
                </a:r>
                <a:r>
                  <a:rPr lang="en-US" b="1" dirty="0"/>
                  <a:t>: </a:t>
                </a:r>
                <a14:m>
                  <m:oMath xmlns:m="http://schemas.openxmlformats.org/officeDocument/2006/math">
                    <m:sSub>
                      <m:sSubPr>
                        <m:ctrlPr>
                          <a:rPr lang="en-US" b="1" i="1">
                            <a:latin typeface="Cambria Math" panose="02040503050406030204" pitchFamily="18" charset="0"/>
                          </a:rPr>
                        </m:ctrlPr>
                      </m:sSubPr>
                      <m:e>
                        <m:r>
                          <a:rPr lang="en-US" b="1" i="1" smtClean="0">
                            <a:latin typeface="Cambria Math" panose="02040503050406030204" pitchFamily="18" charset="0"/>
                          </a:rPr>
                          <m:t>𝒑</m:t>
                        </m:r>
                      </m:e>
                      <m:sub>
                        <m:r>
                          <a:rPr lang="en-US" b="1" i="1" smtClean="0">
                            <a:latin typeface="Cambria Math" panose="02040503050406030204" pitchFamily="18" charset="0"/>
                          </a:rPr>
                          <m:t>𝟏</m:t>
                        </m:r>
                      </m:sub>
                    </m:sSub>
                    <m:r>
                      <a:rPr lang="en-US" b="1" i="1" smtClean="0">
                        <a:latin typeface="Cambria Math" panose="02040503050406030204" pitchFamily="18" charset="0"/>
                      </a:rPr>
                      <m:t>≠</m:t>
                    </m:r>
                    <m:sSub>
                      <m:sSubPr>
                        <m:ctrlPr>
                          <a:rPr lang="en-US" b="1" i="1">
                            <a:latin typeface="Cambria Math" panose="02040503050406030204" pitchFamily="18" charset="0"/>
                          </a:rPr>
                        </m:ctrlPr>
                      </m:sSubPr>
                      <m:e>
                        <m:r>
                          <a:rPr lang="en-US" b="1" i="1" smtClean="0">
                            <a:latin typeface="Cambria Math" panose="02040503050406030204" pitchFamily="18" charset="0"/>
                          </a:rPr>
                          <m:t>𝒑</m:t>
                        </m:r>
                      </m:e>
                      <m:sub>
                        <m:r>
                          <a:rPr lang="en-US" b="1" i="1" smtClean="0">
                            <a:latin typeface="Cambria Math" panose="02040503050406030204" pitchFamily="18" charset="0"/>
                          </a:rPr>
                          <m:t>𝟐</m:t>
                        </m:r>
                      </m:sub>
                    </m:sSub>
                  </m:oMath>
                </a14:m>
                <a:endParaRPr lang="en-US" b="1" dirty="0"/>
              </a:p>
              <a:p>
                <a:pPr lvl="1"/>
                <a:endParaRPr lang="en-US" b="1" dirty="0"/>
              </a:p>
              <a:p>
                <a:endParaRPr lang="en-US" b="1" dirty="0"/>
              </a:p>
              <a:p>
                <a:r>
                  <a:rPr lang="en-US" b="1" dirty="0"/>
                  <a:t>We will consider the 700 days to be a random sample. Conduct the hypothesis test. </a:t>
                </a:r>
              </a:p>
              <a:p>
                <a:pPr marL="0" indent="0">
                  <a:buNone/>
                </a:pPr>
                <a:endParaRPr lang="en-US" b="1"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78" t="-131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B515734-7E15-4AC8-A34B-8871B10508EF}"/>
              </a:ext>
            </a:extLst>
          </p:cNvPr>
          <p:cNvSpPr>
            <a:spLocks noGrp="1"/>
          </p:cNvSpPr>
          <p:nvPr>
            <p:ph type="sldNum" sz="quarter" idx="12"/>
          </p:nvPr>
        </p:nvSpPr>
        <p:spPr/>
        <p:txBody>
          <a:bodyPr/>
          <a:lstStyle/>
          <a:p>
            <a:fld id="{3833988A-D950-44F7-AD3F-E8557E80514B}" type="slidenum">
              <a:rPr lang="en-US" smtClean="0"/>
              <a:t>111</a:t>
            </a:fld>
            <a:endParaRPr lang="en-US"/>
          </a:p>
        </p:txBody>
      </p:sp>
    </p:spTree>
    <p:extLst>
      <p:ext uri="{BB962C8B-B14F-4D97-AF65-F5344CB8AC3E}">
        <p14:creationId xmlns:p14="http://schemas.microsoft.com/office/powerpoint/2010/main" val="348680689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C6D82-06EE-4781-BEF7-B848D18B0423}"/>
              </a:ext>
            </a:extLst>
          </p:cNvPr>
          <p:cNvSpPr>
            <a:spLocks noGrp="1"/>
          </p:cNvSpPr>
          <p:nvPr>
            <p:ph type="title"/>
          </p:nvPr>
        </p:nvSpPr>
        <p:spPr/>
        <p:txBody>
          <a:bodyPr>
            <a:normAutofit/>
          </a:bodyPr>
          <a:lstStyle/>
          <a:p>
            <a:r>
              <a:rPr lang="en-US" sz="2800" u="sng" dirty="0"/>
              <a:t>Self-read Example</a:t>
            </a:r>
            <a:r>
              <a:rPr lang="en-US" sz="2800" dirty="0"/>
              <a:t>: Revisiting the Weather</a:t>
            </a:r>
          </a:p>
        </p:txBody>
      </p:sp>
      <p:sp>
        <p:nvSpPr>
          <p:cNvPr id="3" name="Content Placeholder 2">
            <a:extLst>
              <a:ext uri="{FF2B5EF4-FFF2-40B4-BE49-F238E27FC236}">
                <a16:creationId xmlns:a16="http://schemas.microsoft.com/office/drawing/2014/main" id="{D681C84E-0D7B-406A-A34C-927D79631BDC}"/>
              </a:ext>
            </a:extLst>
          </p:cNvPr>
          <p:cNvSpPr>
            <a:spLocks noGrp="1"/>
          </p:cNvSpPr>
          <p:nvPr>
            <p:ph idx="1"/>
          </p:nvPr>
        </p:nvSpPr>
        <p:spPr/>
        <p:txBody>
          <a:bodyPr/>
          <a:lstStyle/>
          <a:p>
            <a:r>
              <a:rPr lang="en-US" b="1" dirty="0"/>
              <a:t>(2) Pooled proportion and conditions check:</a:t>
            </a:r>
          </a:p>
          <a:p>
            <a:endParaRPr lang="en-US" b="1" dirty="0"/>
          </a:p>
        </p:txBody>
      </p:sp>
      <p:pic>
        <p:nvPicPr>
          <p:cNvPr id="4" name="Picture 3">
            <a:extLst>
              <a:ext uri="{FF2B5EF4-FFF2-40B4-BE49-F238E27FC236}">
                <a16:creationId xmlns:a16="http://schemas.microsoft.com/office/drawing/2014/main" id="{B08D646B-D615-46D2-87BA-0CBA9E3AC4B2}"/>
              </a:ext>
            </a:extLst>
          </p:cNvPr>
          <p:cNvPicPr>
            <a:picLocks noChangeAspect="1"/>
          </p:cNvPicPr>
          <p:nvPr/>
        </p:nvPicPr>
        <p:blipFill>
          <a:blip r:embed="rId2"/>
          <a:stretch>
            <a:fillRect/>
          </a:stretch>
        </p:blipFill>
        <p:spPr>
          <a:xfrm>
            <a:off x="1162975" y="2272683"/>
            <a:ext cx="7430609" cy="3950563"/>
          </a:xfrm>
          <a:prstGeom prst="rect">
            <a:avLst/>
          </a:prstGeom>
        </p:spPr>
      </p:pic>
      <p:sp>
        <p:nvSpPr>
          <p:cNvPr id="5" name="Slide Number Placeholder 4">
            <a:extLst>
              <a:ext uri="{FF2B5EF4-FFF2-40B4-BE49-F238E27FC236}">
                <a16:creationId xmlns:a16="http://schemas.microsoft.com/office/drawing/2014/main" id="{41F6F893-E704-4FDA-8CBD-50B90E3892F5}"/>
              </a:ext>
            </a:extLst>
          </p:cNvPr>
          <p:cNvSpPr>
            <a:spLocks noGrp="1"/>
          </p:cNvSpPr>
          <p:nvPr>
            <p:ph type="sldNum" sz="quarter" idx="12"/>
          </p:nvPr>
        </p:nvSpPr>
        <p:spPr/>
        <p:txBody>
          <a:bodyPr/>
          <a:lstStyle/>
          <a:p>
            <a:fld id="{3833988A-D950-44F7-AD3F-E8557E80514B}" type="slidenum">
              <a:rPr lang="en-US" smtClean="0"/>
              <a:t>112</a:t>
            </a:fld>
            <a:endParaRPr lang="en-US"/>
          </a:p>
        </p:txBody>
      </p:sp>
    </p:spTree>
    <p:extLst>
      <p:ext uri="{BB962C8B-B14F-4D97-AF65-F5344CB8AC3E}">
        <p14:creationId xmlns:p14="http://schemas.microsoft.com/office/powerpoint/2010/main" val="189683117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074A1-86CC-4020-AAF5-2AE76B36074D}"/>
              </a:ext>
            </a:extLst>
          </p:cNvPr>
          <p:cNvSpPr>
            <a:spLocks noGrp="1"/>
          </p:cNvSpPr>
          <p:nvPr>
            <p:ph type="title"/>
          </p:nvPr>
        </p:nvSpPr>
        <p:spPr/>
        <p:txBody>
          <a:bodyPr>
            <a:normAutofit/>
          </a:bodyPr>
          <a:lstStyle/>
          <a:p>
            <a:r>
              <a:rPr lang="en-US" sz="2800" u="sng" dirty="0"/>
              <a:t>Self-read Example</a:t>
            </a:r>
            <a:r>
              <a:rPr lang="en-US" sz="2800" dirty="0"/>
              <a:t>: Revisiting the Weather</a:t>
            </a:r>
          </a:p>
        </p:txBody>
      </p:sp>
      <p:sp>
        <p:nvSpPr>
          <p:cNvPr id="6" name="Content Placeholder 5">
            <a:extLst>
              <a:ext uri="{FF2B5EF4-FFF2-40B4-BE49-F238E27FC236}">
                <a16:creationId xmlns:a16="http://schemas.microsoft.com/office/drawing/2014/main" id="{BDBE7578-2777-408F-B4EB-F722A044B0F2}"/>
              </a:ext>
            </a:extLst>
          </p:cNvPr>
          <p:cNvSpPr>
            <a:spLocks noGrp="1"/>
          </p:cNvSpPr>
          <p:nvPr>
            <p:ph idx="1"/>
          </p:nvPr>
        </p:nvSpPr>
        <p:spPr/>
        <p:txBody>
          <a:bodyPr/>
          <a:lstStyle/>
          <a:p>
            <a:r>
              <a:rPr lang="en-US" altLang="en-US" b="1" dirty="0"/>
              <a:t>(3) Test statistic, Z</a:t>
            </a:r>
          </a:p>
          <a:p>
            <a:endParaRPr lang="en-US" dirty="0"/>
          </a:p>
        </p:txBody>
      </p:sp>
      <p:pic>
        <p:nvPicPr>
          <p:cNvPr id="7" name="Picture 2">
            <a:extLst>
              <a:ext uri="{FF2B5EF4-FFF2-40B4-BE49-F238E27FC236}">
                <a16:creationId xmlns:a16="http://schemas.microsoft.com/office/drawing/2014/main" id="{A23A99D6-36ED-4740-89A6-41624FFBD4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075" y="1926454"/>
            <a:ext cx="7575550" cy="4275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a:extLst>
              <a:ext uri="{FF2B5EF4-FFF2-40B4-BE49-F238E27FC236}">
                <a16:creationId xmlns:a16="http://schemas.microsoft.com/office/drawing/2014/main" id="{ECA16D32-7C0A-4208-A9DB-4D3E8653A2FC}"/>
              </a:ext>
            </a:extLst>
          </p:cNvPr>
          <p:cNvSpPr>
            <a:spLocks noGrp="1"/>
          </p:cNvSpPr>
          <p:nvPr>
            <p:ph type="sldNum" sz="quarter" idx="12"/>
          </p:nvPr>
        </p:nvSpPr>
        <p:spPr/>
        <p:txBody>
          <a:bodyPr/>
          <a:lstStyle/>
          <a:p>
            <a:fld id="{3833988A-D950-44F7-AD3F-E8557E80514B}" type="slidenum">
              <a:rPr lang="en-US" smtClean="0"/>
              <a:t>113</a:t>
            </a:fld>
            <a:endParaRPr lang="en-US"/>
          </a:p>
        </p:txBody>
      </p:sp>
    </p:spTree>
    <p:extLst>
      <p:ext uri="{BB962C8B-B14F-4D97-AF65-F5344CB8AC3E}">
        <p14:creationId xmlns:p14="http://schemas.microsoft.com/office/powerpoint/2010/main" val="240791059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9665E-4C33-4303-B53F-2D79E48F00F1}"/>
              </a:ext>
            </a:extLst>
          </p:cNvPr>
          <p:cNvSpPr>
            <a:spLocks noGrp="1"/>
          </p:cNvSpPr>
          <p:nvPr>
            <p:ph type="title"/>
          </p:nvPr>
        </p:nvSpPr>
        <p:spPr/>
        <p:txBody>
          <a:bodyPr>
            <a:normAutofit/>
          </a:bodyPr>
          <a:lstStyle/>
          <a:p>
            <a:r>
              <a:rPr lang="en-US" sz="2800" u="sng" dirty="0"/>
              <a:t>Self-read Example</a:t>
            </a:r>
            <a:r>
              <a:rPr lang="en-US" sz="2800" dirty="0"/>
              <a:t>: Revisiting the Weather</a:t>
            </a:r>
          </a:p>
        </p:txBody>
      </p:sp>
      <p:sp>
        <p:nvSpPr>
          <p:cNvPr id="3" name="Content Placeholder 2">
            <a:extLst>
              <a:ext uri="{FF2B5EF4-FFF2-40B4-BE49-F238E27FC236}">
                <a16:creationId xmlns:a16="http://schemas.microsoft.com/office/drawing/2014/main" id="{01A8BB9E-09E9-4E36-A03B-90D53FC48AF6}"/>
              </a:ext>
            </a:extLst>
          </p:cNvPr>
          <p:cNvSpPr>
            <a:spLocks noGrp="1"/>
          </p:cNvSpPr>
          <p:nvPr>
            <p:ph idx="1"/>
          </p:nvPr>
        </p:nvSpPr>
        <p:spPr/>
        <p:txBody>
          <a:bodyPr/>
          <a:lstStyle/>
          <a:p>
            <a:r>
              <a:rPr lang="en-US" altLang="en-US" b="1" dirty="0"/>
              <a:t>(4) Calculate the P – value</a:t>
            </a:r>
          </a:p>
          <a:p>
            <a:endParaRPr lang="en-US" dirty="0"/>
          </a:p>
        </p:txBody>
      </p:sp>
      <p:pic>
        <p:nvPicPr>
          <p:cNvPr id="4" name="Picture 2">
            <a:extLst>
              <a:ext uri="{FF2B5EF4-FFF2-40B4-BE49-F238E27FC236}">
                <a16:creationId xmlns:a16="http://schemas.microsoft.com/office/drawing/2014/main" id="{8A23101A-B404-4760-8F61-20A36FDFA2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525" y="2044700"/>
            <a:ext cx="7915275" cy="419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a:extLst>
              <a:ext uri="{FF2B5EF4-FFF2-40B4-BE49-F238E27FC236}">
                <a16:creationId xmlns:a16="http://schemas.microsoft.com/office/drawing/2014/main" id="{268C905D-022F-434F-B6B6-7FD19721BDAD}"/>
              </a:ext>
            </a:extLst>
          </p:cNvPr>
          <p:cNvSpPr>
            <a:spLocks noGrp="1"/>
          </p:cNvSpPr>
          <p:nvPr>
            <p:ph type="sldNum" sz="quarter" idx="12"/>
          </p:nvPr>
        </p:nvSpPr>
        <p:spPr/>
        <p:txBody>
          <a:bodyPr/>
          <a:lstStyle/>
          <a:p>
            <a:fld id="{3833988A-D950-44F7-AD3F-E8557E80514B}" type="slidenum">
              <a:rPr lang="en-US" smtClean="0"/>
              <a:t>114</a:t>
            </a:fld>
            <a:endParaRPr lang="en-US"/>
          </a:p>
        </p:txBody>
      </p:sp>
    </p:spTree>
    <p:extLst>
      <p:ext uri="{BB962C8B-B14F-4D97-AF65-F5344CB8AC3E}">
        <p14:creationId xmlns:p14="http://schemas.microsoft.com/office/powerpoint/2010/main" val="158277642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u="sng" dirty="0"/>
              <a:t>Self-read Example</a:t>
            </a:r>
            <a:r>
              <a:rPr lang="en-US" sz="2800" dirty="0"/>
              <a:t>: Revisiting the Weather</a:t>
            </a:r>
          </a:p>
        </p:txBody>
      </p:sp>
      <p:sp>
        <p:nvSpPr>
          <p:cNvPr id="3" name="Content Placeholder 2"/>
          <p:cNvSpPr>
            <a:spLocks noGrp="1"/>
          </p:cNvSpPr>
          <p:nvPr>
            <p:ph idx="1"/>
          </p:nvPr>
        </p:nvSpPr>
        <p:spPr/>
        <p:txBody>
          <a:bodyPr>
            <a:normAutofit/>
          </a:bodyPr>
          <a:lstStyle/>
          <a:p>
            <a:r>
              <a:rPr lang="en-US" sz="2800" b="1" dirty="0"/>
              <a:t>What is your interpretation of the results?</a:t>
            </a:r>
          </a:p>
          <a:p>
            <a:endParaRPr lang="en-US" sz="2800" dirty="0"/>
          </a:p>
          <a:p>
            <a:pPr marL="0" indent="0">
              <a:buNone/>
            </a:pPr>
            <a:endParaRPr lang="en-US" sz="2800" b="1" u="sng" dirty="0">
              <a:solidFill>
                <a:srgbClr val="C00000"/>
              </a:solidFill>
            </a:endParaRPr>
          </a:p>
          <a:p>
            <a:r>
              <a:rPr lang="en-US" sz="2800" b="1" u="sng" dirty="0">
                <a:solidFill>
                  <a:srgbClr val="C00000"/>
                </a:solidFill>
              </a:rPr>
              <a:t>ANSWER</a:t>
            </a:r>
          </a:p>
          <a:p>
            <a:r>
              <a:rPr lang="en-US" sz="2800" b="1" dirty="0"/>
              <a:t>Under the null model, we would expect to see a result as extreme as our observed result approximately 11.85% of the time. We have </a:t>
            </a:r>
            <a:r>
              <a:rPr lang="en-US" sz="2800" b="1" u="sng" dirty="0"/>
              <a:t>little evidence</a:t>
            </a:r>
            <a:r>
              <a:rPr lang="en-US" sz="2800" b="1" dirty="0"/>
              <a:t> that the null model does not fit our observed results.</a:t>
            </a:r>
          </a:p>
        </p:txBody>
      </p:sp>
      <p:sp>
        <p:nvSpPr>
          <p:cNvPr id="4" name="Slide Number Placeholder 3">
            <a:extLst>
              <a:ext uri="{FF2B5EF4-FFF2-40B4-BE49-F238E27FC236}">
                <a16:creationId xmlns:a16="http://schemas.microsoft.com/office/drawing/2014/main" id="{3824FC23-6147-4970-9BE0-8F9F249E6169}"/>
              </a:ext>
            </a:extLst>
          </p:cNvPr>
          <p:cNvSpPr>
            <a:spLocks noGrp="1"/>
          </p:cNvSpPr>
          <p:nvPr>
            <p:ph type="sldNum" sz="quarter" idx="12"/>
          </p:nvPr>
        </p:nvSpPr>
        <p:spPr/>
        <p:txBody>
          <a:bodyPr/>
          <a:lstStyle/>
          <a:p>
            <a:fld id="{3833988A-D950-44F7-AD3F-E8557E80514B}" type="slidenum">
              <a:rPr lang="en-US" smtClean="0"/>
              <a:t>115</a:t>
            </a:fld>
            <a:endParaRPr lang="en-US"/>
          </a:p>
        </p:txBody>
      </p:sp>
    </p:spTree>
    <p:extLst>
      <p:ext uri="{BB962C8B-B14F-4D97-AF65-F5344CB8AC3E}">
        <p14:creationId xmlns:p14="http://schemas.microsoft.com/office/powerpoint/2010/main" val="246083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A2F328E2-EED3-41BB-BFFD-86070622DE39}"/>
                  </a:ext>
                </a:extLst>
              </p:cNvPr>
              <p:cNvSpPr>
                <a:spLocks noGrp="1"/>
              </p:cNvSpPr>
              <p:nvPr>
                <p:ph type="title"/>
              </p:nvPr>
            </p:nvSpPr>
            <p:spPr/>
            <p:txBody>
              <a:bodyPr>
                <a:normAutofit/>
              </a:bodyPr>
              <a:lstStyle/>
              <a:p>
                <a14:m>
                  <m:oMath xmlns:m="http://schemas.openxmlformats.org/officeDocument/2006/math">
                    <m:r>
                      <a:rPr lang="en-US" sz="2800" i="1" smtClean="0">
                        <a:solidFill>
                          <a:srgbClr val="FF0000"/>
                        </a:solidFill>
                        <a:latin typeface="Cambria Math" panose="02040503050406030204" pitchFamily="18" charset="0"/>
                      </a:rPr>
                      <m:t>𝑺</m:t>
                    </m:r>
                    <m:sSub>
                      <m:sSubPr>
                        <m:ctrlPr>
                          <a:rPr lang="en-US" sz="2800" i="1">
                            <a:solidFill>
                              <a:srgbClr val="FF0000"/>
                            </a:solidFill>
                            <a:latin typeface="Cambria Math" panose="02040503050406030204" pitchFamily="18" charset="0"/>
                          </a:rPr>
                        </m:ctrlPr>
                      </m:sSubPr>
                      <m:e>
                        <m:r>
                          <a:rPr lang="en-US" sz="2800" i="1">
                            <a:solidFill>
                              <a:srgbClr val="FF0000"/>
                            </a:solidFill>
                            <a:latin typeface="Cambria Math" panose="02040503050406030204" pitchFamily="18" charset="0"/>
                          </a:rPr>
                          <m:t>𝑬</m:t>
                        </m:r>
                      </m:e>
                      <m:sub>
                        <m:acc>
                          <m:accPr>
                            <m:chr m:val="̂"/>
                            <m:ctrlPr>
                              <a:rPr lang="en-US" sz="2800" i="1">
                                <a:solidFill>
                                  <a:srgbClr val="FF0000"/>
                                </a:solidFill>
                                <a:latin typeface="Cambria Math" panose="02040503050406030204" pitchFamily="18" charset="0"/>
                              </a:rPr>
                            </m:ctrlPr>
                          </m:accPr>
                          <m:e>
                            <m:r>
                              <a:rPr lang="en-US" sz="2800" i="1">
                                <a:solidFill>
                                  <a:srgbClr val="FF0000"/>
                                </a:solidFill>
                                <a:latin typeface="Cambria Math" panose="02040503050406030204" pitchFamily="18" charset="0"/>
                              </a:rPr>
                              <m:t>𝒑</m:t>
                            </m:r>
                          </m:e>
                        </m:acc>
                      </m:sub>
                    </m:sSub>
                  </m:oMath>
                </a14:m>
                <a:r>
                  <a:rPr lang="en-US" sz="2800" dirty="0">
                    <a:solidFill>
                      <a:srgbClr val="FF0000"/>
                    </a:solidFill>
                  </a:rPr>
                  <a:t> For Confidence Intervals</a:t>
                </a:r>
              </a:p>
            </p:txBody>
          </p:sp>
        </mc:Choice>
        <mc:Fallback xmlns="">
          <p:sp>
            <p:nvSpPr>
              <p:cNvPr id="2" name="Title 1">
                <a:extLst>
                  <a:ext uri="{FF2B5EF4-FFF2-40B4-BE49-F238E27FC236}">
                    <a16:creationId xmlns:a16="http://schemas.microsoft.com/office/drawing/2014/main" id="{A2F328E2-EED3-41BB-BFFD-86070622DE39}"/>
                  </a:ext>
                </a:extLst>
              </p:cNvPr>
              <p:cNvSpPr>
                <a:spLocks noGrp="1" noRot="1" noChangeAspect="1" noMove="1" noResize="1" noEditPoints="1" noAdjustHandles="1" noChangeArrowheads="1" noChangeShapeType="1" noTextEdit="1"/>
              </p:cNvSpPr>
              <p:nvPr>
                <p:ph type="title"/>
              </p:nvPr>
            </p:nvSpPr>
            <p:spPr>
              <a:blipFill>
                <a:blip r:embed="rId2"/>
                <a:stretch>
                  <a:fillRect t="-154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93B8006-329B-45C7-9571-5ACF786C3134}"/>
                  </a:ext>
                </a:extLst>
              </p:cNvPr>
              <p:cNvSpPr>
                <a:spLocks noGrp="1"/>
              </p:cNvSpPr>
              <p:nvPr>
                <p:ph idx="1"/>
              </p:nvPr>
            </p:nvSpPr>
            <p:spPr/>
            <p:txBody>
              <a:bodyPr>
                <a:normAutofit/>
              </a:bodyPr>
              <a:lstStyle/>
              <a:p>
                <a:pPr lvl="0">
                  <a:lnSpc>
                    <a:spcPct val="150000"/>
                  </a:lnSpc>
                </a:pPr>
                <a:r>
                  <a:rPr lang="en-US" b="1" dirty="0"/>
                  <a:t>For confidence intervals, the sample proportion, </a:t>
                </a:r>
                <a:r>
                  <a:rPr lang="en-US" b="1" dirty="0">
                    <a:solidFill>
                      <a:srgbClr val="FF0000"/>
                    </a:solidFill>
                  </a:rPr>
                  <a:t>___</a:t>
                </a:r>
                <a14:m>
                  <m:oMath xmlns:m="http://schemas.openxmlformats.org/officeDocument/2006/math">
                    <m:acc>
                      <m:accPr>
                        <m:chr m:val="̂"/>
                        <m:ctrlPr>
                          <a:rPr lang="en-US" b="1" i="1" u="sng">
                            <a:solidFill>
                              <a:srgbClr val="FF0000"/>
                            </a:solidFill>
                            <a:latin typeface="Cambria Math" panose="02040503050406030204" pitchFamily="18" charset="0"/>
                          </a:rPr>
                        </m:ctrlPr>
                      </m:accPr>
                      <m:e>
                        <m:r>
                          <a:rPr lang="en-US" b="1" i="1" u="sng">
                            <a:solidFill>
                              <a:srgbClr val="FF0000"/>
                            </a:solidFill>
                            <a:latin typeface="Cambria Math" panose="02040503050406030204" pitchFamily="18" charset="0"/>
                          </a:rPr>
                          <m:t>𝒑</m:t>
                        </m:r>
                      </m:e>
                    </m:acc>
                  </m:oMath>
                </a14:m>
                <a:r>
                  <a:rPr lang="en-US" b="1" dirty="0">
                    <a:solidFill>
                      <a:srgbClr val="FF0000"/>
                    </a:solidFill>
                  </a:rPr>
                  <a:t>__, </a:t>
                </a:r>
                <a:r>
                  <a:rPr lang="en-US" b="1" dirty="0"/>
                  <a:t>is used to check the success/failure condition and to estimate the standard error because we do not know the actual value of the parameter, </a:t>
                </a:r>
                <a14:m>
                  <m:oMath xmlns:m="http://schemas.openxmlformats.org/officeDocument/2006/math">
                    <m:r>
                      <a:rPr lang="en-US" b="1" i="1">
                        <a:latin typeface="Cambria Math" panose="02040503050406030204" pitchFamily="18" charset="0"/>
                      </a:rPr>
                      <m:t>𝒑</m:t>
                    </m:r>
                  </m:oMath>
                </a14:m>
                <a:r>
                  <a:rPr lang="en-US" b="1" dirty="0"/>
                  <a:t>. We will use  </a:t>
                </a:r>
                <a:r>
                  <a:rPr lang="en-US" b="1" dirty="0">
                    <a:solidFill>
                      <a:srgbClr val="FF0000"/>
                    </a:solidFill>
                  </a:rPr>
                  <a:t>____</a:t>
                </a:r>
                <a14:m>
                  <m:oMath xmlns:m="http://schemas.openxmlformats.org/officeDocument/2006/math">
                    <m:acc>
                      <m:accPr>
                        <m:chr m:val="̂"/>
                        <m:ctrlPr>
                          <a:rPr lang="en-US" b="1" i="1" u="sng">
                            <a:solidFill>
                              <a:srgbClr val="FF0000"/>
                            </a:solidFill>
                            <a:latin typeface="Cambria Math" panose="02040503050406030204" pitchFamily="18" charset="0"/>
                          </a:rPr>
                        </m:ctrlPr>
                      </m:accPr>
                      <m:e>
                        <m:r>
                          <a:rPr lang="en-US" b="1" i="1" u="sng">
                            <a:solidFill>
                              <a:srgbClr val="FF0000"/>
                            </a:solidFill>
                            <a:latin typeface="Cambria Math" panose="02040503050406030204" pitchFamily="18" charset="0"/>
                          </a:rPr>
                          <m:t>𝒑</m:t>
                        </m:r>
                      </m:e>
                    </m:acc>
                  </m:oMath>
                </a14:m>
                <a:r>
                  <a:rPr lang="en-US" b="1" dirty="0">
                    <a:solidFill>
                      <a:srgbClr val="FF0000"/>
                    </a:solidFill>
                  </a:rPr>
                  <a:t>___ </a:t>
                </a:r>
                <a:r>
                  <a:rPr lang="en-US" b="1" dirty="0"/>
                  <a:t>in lieu of </a:t>
                </a:r>
                <a:r>
                  <a:rPr lang="en-US" b="1" dirty="0">
                    <a:solidFill>
                      <a:srgbClr val="FF0000"/>
                    </a:solidFill>
                  </a:rPr>
                  <a:t>___</a:t>
                </a:r>
                <a14:m>
                  <m:oMath xmlns:m="http://schemas.openxmlformats.org/officeDocument/2006/math">
                    <m:r>
                      <a:rPr lang="en-US" b="1" i="1" u="sng">
                        <a:solidFill>
                          <a:srgbClr val="FF0000"/>
                        </a:solidFill>
                        <a:latin typeface="Cambria Math" panose="02040503050406030204" pitchFamily="18" charset="0"/>
                      </a:rPr>
                      <m:t> </m:t>
                    </m:r>
                    <m:r>
                      <a:rPr lang="en-US" b="1" i="1" u="sng">
                        <a:solidFill>
                          <a:srgbClr val="FF0000"/>
                        </a:solidFill>
                        <a:latin typeface="Cambria Math" panose="02040503050406030204" pitchFamily="18" charset="0"/>
                      </a:rPr>
                      <m:t>𝒑</m:t>
                    </m:r>
                  </m:oMath>
                </a14:m>
                <a:r>
                  <a:rPr lang="en-US" b="1" dirty="0">
                    <a:solidFill>
                      <a:srgbClr val="FF0000"/>
                    </a:solidFill>
                  </a:rPr>
                  <a:t>___ </a:t>
                </a:r>
                <a:r>
                  <a:rPr lang="en-US" b="1" dirty="0"/>
                  <a:t>in the standard error formula and refer to our final calculation as the </a:t>
                </a:r>
                <a:br>
                  <a:rPr lang="en-US" b="1" dirty="0"/>
                </a:br>
                <a:r>
                  <a:rPr lang="en-US" b="1" dirty="0">
                    <a:solidFill>
                      <a:srgbClr val="FF0000"/>
                    </a:solidFill>
                  </a:rPr>
                  <a:t>_______</a:t>
                </a:r>
                <a:r>
                  <a:rPr lang="en-US" b="1" i="1" u="sng" dirty="0">
                    <a:solidFill>
                      <a:srgbClr val="FF0000"/>
                    </a:solidFill>
                  </a:rPr>
                  <a:t>estimated standard error</a:t>
                </a:r>
                <a:r>
                  <a:rPr lang="en-US" b="1" dirty="0">
                    <a:solidFill>
                      <a:srgbClr val="FF0000"/>
                    </a:solidFill>
                  </a:rPr>
                  <a:t>__________ </a:t>
                </a:r>
                <a:r>
                  <a:rPr lang="en-US" b="1" dirty="0"/>
                  <a:t>of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𝒑</m:t>
                        </m:r>
                      </m:e>
                    </m:acc>
                    <m:r>
                      <a:rPr lang="en-US" b="1" i="1">
                        <a:latin typeface="Cambria Math" panose="02040503050406030204" pitchFamily="18" charset="0"/>
                      </a:rPr>
                      <m:t>.</m:t>
                    </m:r>
                  </m:oMath>
                </a14:m>
                <a:endParaRPr lang="en-US" b="1" dirty="0"/>
              </a:p>
            </p:txBody>
          </p:sp>
        </mc:Choice>
        <mc:Fallback xmlns="">
          <p:sp>
            <p:nvSpPr>
              <p:cNvPr id="3" name="Content Placeholder 2">
                <a:extLst>
                  <a:ext uri="{FF2B5EF4-FFF2-40B4-BE49-F238E27FC236}">
                    <a16:creationId xmlns:a16="http://schemas.microsoft.com/office/drawing/2014/main" id="{E93B8006-329B-45C7-9571-5ACF786C3134}"/>
                  </a:ext>
                </a:extLst>
              </p:cNvPr>
              <p:cNvSpPr>
                <a:spLocks noGrp="1" noRot="1" noChangeAspect="1" noMove="1" noResize="1" noEditPoints="1" noAdjustHandles="1" noChangeArrowheads="1" noChangeShapeType="1" noTextEdit="1"/>
              </p:cNvSpPr>
              <p:nvPr>
                <p:ph idx="1"/>
              </p:nvPr>
            </p:nvSpPr>
            <p:spPr>
              <a:blipFill>
                <a:blip r:embed="rId3"/>
                <a:stretch>
                  <a:fillRect l="-1078" r="-107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B74B9C5-AD92-4610-8108-48A913E7A33E}"/>
              </a:ext>
            </a:extLst>
          </p:cNvPr>
          <p:cNvSpPr>
            <a:spLocks noGrp="1"/>
          </p:cNvSpPr>
          <p:nvPr>
            <p:ph type="sldNum" sz="quarter" idx="12"/>
          </p:nvPr>
        </p:nvSpPr>
        <p:spPr/>
        <p:txBody>
          <a:bodyPr/>
          <a:lstStyle/>
          <a:p>
            <a:fld id="{3833988A-D950-44F7-AD3F-E8557E80514B}" type="slidenum">
              <a:rPr lang="en-US" smtClean="0"/>
              <a:t>12</a:t>
            </a:fld>
            <a:endParaRPr lang="en-US"/>
          </a:p>
        </p:txBody>
      </p:sp>
    </p:spTree>
    <p:extLst>
      <p:ext uri="{BB962C8B-B14F-4D97-AF65-F5344CB8AC3E}">
        <p14:creationId xmlns:p14="http://schemas.microsoft.com/office/powerpoint/2010/main" val="2994896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26A2F-AFA9-493F-9A4D-E3B02817D60D}"/>
              </a:ext>
            </a:extLst>
          </p:cNvPr>
          <p:cNvSpPr>
            <a:spLocks noGrp="1"/>
          </p:cNvSpPr>
          <p:nvPr>
            <p:ph type="title"/>
          </p:nvPr>
        </p:nvSpPr>
        <p:spPr>
          <a:xfrm>
            <a:off x="798040" y="463378"/>
            <a:ext cx="7917592" cy="983682"/>
          </a:xfrm>
        </p:spPr>
        <p:txBody>
          <a:bodyPr>
            <a:normAutofit/>
          </a:bodyPr>
          <a:lstStyle/>
          <a:p>
            <a:pPr algn="ctr"/>
            <a:r>
              <a:rPr lang="en-US" sz="2800" dirty="0"/>
              <a:t>Expected </a:t>
            </a:r>
            <a:r>
              <a:rPr lang="en-US" sz="2800" u="sng" dirty="0"/>
              <a:t>Success/Failure</a:t>
            </a:r>
            <a:br>
              <a:rPr lang="en-US" sz="2800" dirty="0"/>
            </a:br>
            <a:r>
              <a:rPr lang="en-US" sz="2800" dirty="0"/>
              <a:t> Check For Confidence Intervals: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FEFE2C2-A975-40FD-A98E-E9CCD13B4B73}"/>
                  </a:ext>
                </a:extLst>
              </p:cNvPr>
              <p:cNvSpPr>
                <a:spLocks noGrp="1"/>
              </p:cNvSpPr>
              <p:nvPr>
                <p:ph idx="1"/>
              </p:nvPr>
            </p:nvSpPr>
            <p:spPr>
              <a:xfrm>
                <a:off x="798040" y="1704513"/>
                <a:ext cx="7917592" cy="4671573"/>
              </a:xfrm>
            </p:spPr>
            <p:txBody>
              <a:bodyPr>
                <a:normAutofit/>
              </a:bodyPr>
              <a:lstStyle/>
              <a:p>
                <a:r>
                  <a:rPr lang="en-US" sz="2800" b="1" dirty="0"/>
                  <a:t>Pay attention to notation!</a:t>
                </a:r>
              </a:p>
              <a:p>
                <a:pPr marL="0" indent="0">
                  <a:buNone/>
                </a:pPr>
                <a:endParaRPr lang="en-US" sz="2800" b="1" i="1" dirty="0"/>
              </a:p>
              <a:p>
                <a:pPr marL="0" indent="0">
                  <a:buNone/>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𝒏</m:t>
                      </m:r>
                      <m:acc>
                        <m:accPr>
                          <m:chr m:val="̂"/>
                          <m:ctrlPr>
                            <a:rPr lang="en-US" sz="2800" b="1" i="1">
                              <a:latin typeface="Cambria Math" panose="02040503050406030204" pitchFamily="18" charset="0"/>
                            </a:rPr>
                          </m:ctrlPr>
                        </m:accPr>
                        <m:e>
                          <m:r>
                            <a:rPr lang="en-US" sz="2800" b="1" i="1" smtClean="0">
                              <a:latin typeface="Cambria Math" panose="02040503050406030204" pitchFamily="18" charset="0"/>
                            </a:rPr>
                            <m:t>𝒑</m:t>
                          </m:r>
                        </m:e>
                      </m:acc>
                      <m:r>
                        <a:rPr lang="en-US" sz="2800" b="1" i="1" smtClean="0">
                          <a:latin typeface="Cambria Math" panose="02040503050406030204" pitchFamily="18" charset="0"/>
                        </a:rPr>
                        <m:t>≥</m:t>
                      </m:r>
                      <m:r>
                        <a:rPr lang="en-US" sz="2800" b="1" i="1" smtClean="0">
                          <a:latin typeface="Cambria Math" panose="02040503050406030204" pitchFamily="18" charset="0"/>
                        </a:rPr>
                        <m:t>𝟏𝟎</m:t>
                      </m:r>
                      <m:r>
                        <a:rPr lang="en-US" sz="2800" b="1" i="1" smtClean="0">
                          <a:latin typeface="Cambria Math" panose="02040503050406030204" pitchFamily="18" charset="0"/>
                        </a:rPr>
                        <m:t> </m:t>
                      </m:r>
                      <m:r>
                        <a:rPr lang="en-US" sz="2800" b="1" i="1" smtClean="0">
                          <a:latin typeface="Cambria Math" panose="02040503050406030204" pitchFamily="18" charset="0"/>
                        </a:rPr>
                        <m:t>𝒂𝒏𝒅</m:t>
                      </m:r>
                      <m:r>
                        <a:rPr lang="en-US" sz="2800" b="1" i="1" smtClean="0">
                          <a:latin typeface="Cambria Math" panose="02040503050406030204" pitchFamily="18" charset="0"/>
                        </a:rPr>
                        <m:t> </m:t>
                      </m:r>
                      <m:r>
                        <a:rPr lang="en-US" sz="2800" b="1" i="1" smtClean="0">
                          <a:latin typeface="Cambria Math" panose="02040503050406030204" pitchFamily="18" charset="0"/>
                        </a:rPr>
                        <m:t>𝒏</m:t>
                      </m:r>
                      <m:r>
                        <a:rPr lang="en-US" sz="2800" b="1" i="1" smtClean="0">
                          <a:latin typeface="Cambria Math" panose="02040503050406030204" pitchFamily="18" charset="0"/>
                        </a:rPr>
                        <m:t>(</m:t>
                      </m:r>
                      <m:r>
                        <a:rPr lang="en-US" sz="2800" b="1" i="1" smtClean="0">
                          <a:latin typeface="Cambria Math" panose="02040503050406030204" pitchFamily="18" charset="0"/>
                        </a:rPr>
                        <m:t>𝟏</m:t>
                      </m:r>
                      <m:r>
                        <a:rPr lang="en-US" sz="2800" b="1" i="1" smtClean="0">
                          <a:latin typeface="Cambria Math" panose="02040503050406030204" pitchFamily="18" charset="0"/>
                        </a:rPr>
                        <m:t>−</m:t>
                      </m:r>
                      <m:acc>
                        <m:accPr>
                          <m:chr m:val="̂"/>
                          <m:ctrlPr>
                            <a:rPr lang="en-US" sz="2800" b="1" i="1">
                              <a:latin typeface="Cambria Math" panose="02040503050406030204" pitchFamily="18" charset="0"/>
                            </a:rPr>
                          </m:ctrlPr>
                        </m:accPr>
                        <m:e>
                          <m:r>
                            <a:rPr lang="en-US" sz="2800" b="1" i="1" smtClean="0">
                              <a:latin typeface="Cambria Math" panose="02040503050406030204" pitchFamily="18" charset="0"/>
                            </a:rPr>
                            <m:t>𝒑</m:t>
                          </m:r>
                        </m:e>
                      </m:acc>
                      <m:r>
                        <a:rPr lang="en-US" sz="2800" b="1" i="1" smtClean="0">
                          <a:latin typeface="Cambria Math" panose="02040503050406030204" pitchFamily="18" charset="0"/>
                        </a:rPr>
                        <m:t>)≥</m:t>
                      </m:r>
                      <m:r>
                        <a:rPr lang="en-US" sz="2800" b="1" i="1" smtClean="0">
                          <a:latin typeface="Cambria Math" panose="02040503050406030204" pitchFamily="18" charset="0"/>
                        </a:rPr>
                        <m:t>𝟏𝟎</m:t>
                      </m:r>
                    </m:oMath>
                  </m:oMathPara>
                </a14:m>
                <a:endParaRPr lang="en-US" sz="2800" b="1" dirty="0"/>
              </a:p>
            </p:txBody>
          </p:sp>
        </mc:Choice>
        <mc:Fallback xmlns="">
          <p:sp>
            <p:nvSpPr>
              <p:cNvPr id="3" name="Content Placeholder 2">
                <a:extLst>
                  <a:ext uri="{FF2B5EF4-FFF2-40B4-BE49-F238E27FC236}">
                    <a16:creationId xmlns:a16="http://schemas.microsoft.com/office/drawing/2014/main" id="{7FEFE2C2-A975-40FD-A98E-E9CCD13B4B73}"/>
                  </a:ext>
                </a:extLst>
              </p:cNvPr>
              <p:cNvSpPr>
                <a:spLocks noGrp="1" noRot="1" noChangeAspect="1" noMove="1" noResize="1" noEditPoints="1" noAdjustHandles="1" noChangeArrowheads="1" noChangeShapeType="1" noTextEdit="1"/>
              </p:cNvSpPr>
              <p:nvPr>
                <p:ph idx="1"/>
              </p:nvPr>
            </p:nvSpPr>
            <p:spPr>
              <a:xfrm>
                <a:off x="798040" y="1704513"/>
                <a:ext cx="7917592" cy="4671573"/>
              </a:xfrm>
              <a:blipFill>
                <a:blip r:embed="rId2"/>
                <a:stretch>
                  <a:fillRect l="-1463" t="-195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187104CC-E7DB-472C-BB58-A4A469FE2C25}"/>
              </a:ext>
            </a:extLst>
          </p:cNvPr>
          <p:cNvSpPr>
            <a:spLocks noGrp="1"/>
          </p:cNvSpPr>
          <p:nvPr>
            <p:ph type="sldNum" sz="quarter" idx="12"/>
          </p:nvPr>
        </p:nvSpPr>
        <p:spPr/>
        <p:txBody>
          <a:bodyPr/>
          <a:lstStyle/>
          <a:p>
            <a:fld id="{3833988A-D950-44F7-AD3F-E8557E80514B}" type="slidenum">
              <a:rPr lang="en-US" smtClean="0"/>
              <a:t>13</a:t>
            </a:fld>
            <a:endParaRPr lang="en-US"/>
          </a:p>
        </p:txBody>
      </p:sp>
    </p:spTree>
    <p:extLst>
      <p:ext uri="{BB962C8B-B14F-4D97-AF65-F5344CB8AC3E}">
        <p14:creationId xmlns:p14="http://schemas.microsoft.com/office/powerpoint/2010/main" val="2449384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A2F328E2-EED3-41BB-BFFD-86070622DE39}"/>
                  </a:ext>
                </a:extLst>
              </p:cNvPr>
              <p:cNvSpPr>
                <a:spLocks noGrp="1"/>
              </p:cNvSpPr>
              <p:nvPr>
                <p:ph type="title"/>
              </p:nvPr>
            </p:nvSpPr>
            <p:spPr/>
            <p:txBody>
              <a:bodyPr>
                <a:normAutofit/>
              </a:bodyPr>
              <a:lstStyle/>
              <a:p>
                <a:pPr algn="ctr"/>
                <a14:m>
                  <m:oMath xmlns:m="http://schemas.openxmlformats.org/officeDocument/2006/math">
                    <m:r>
                      <a:rPr lang="en-US" sz="2800" i="1" smtClean="0">
                        <a:solidFill>
                          <a:srgbClr val="FF0000"/>
                        </a:solidFill>
                        <a:latin typeface="Cambria Math" panose="02040503050406030204" pitchFamily="18" charset="0"/>
                      </a:rPr>
                      <m:t>𝑺</m:t>
                    </m:r>
                    <m:sSub>
                      <m:sSubPr>
                        <m:ctrlPr>
                          <a:rPr lang="en-US" sz="2800" i="1">
                            <a:solidFill>
                              <a:srgbClr val="FF0000"/>
                            </a:solidFill>
                            <a:latin typeface="Cambria Math" panose="02040503050406030204" pitchFamily="18" charset="0"/>
                          </a:rPr>
                        </m:ctrlPr>
                      </m:sSubPr>
                      <m:e>
                        <m:r>
                          <a:rPr lang="en-US" sz="2800" i="1">
                            <a:solidFill>
                              <a:srgbClr val="FF0000"/>
                            </a:solidFill>
                            <a:latin typeface="Cambria Math" panose="02040503050406030204" pitchFamily="18" charset="0"/>
                          </a:rPr>
                          <m:t>𝑬</m:t>
                        </m:r>
                      </m:e>
                      <m:sub>
                        <m:acc>
                          <m:accPr>
                            <m:chr m:val="̂"/>
                            <m:ctrlPr>
                              <a:rPr lang="en-US" sz="2800" i="1">
                                <a:solidFill>
                                  <a:srgbClr val="FF0000"/>
                                </a:solidFill>
                                <a:latin typeface="Cambria Math" panose="02040503050406030204" pitchFamily="18" charset="0"/>
                              </a:rPr>
                            </m:ctrlPr>
                          </m:accPr>
                          <m:e>
                            <m:r>
                              <a:rPr lang="en-US" sz="2800" i="1">
                                <a:solidFill>
                                  <a:srgbClr val="FF0000"/>
                                </a:solidFill>
                                <a:latin typeface="Cambria Math" panose="02040503050406030204" pitchFamily="18" charset="0"/>
                              </a:rPr>
                              <m:t>𝒑</m:t>
                            </m:r>
                          </m:e>
                        </m:acc>
                      </m:sub>
                    </m:sSub>
                  </m:oMath>
                </a14:m>
                <a:r>
                  <a:rPr lang="en-US" sz="2800" dirty="0">
                    <a:solidFill>
                      <a:srgbClr val="FF0000"/>
                    </a:solidFill>
                  </a:rPr>
                  <a:t> For Hypothesis Tests</a:t>
                </a:r>
              </a:p>
            </p:txBody>
          </p:sp>
        </mc:Choice>
        <mc:Fallback xmlns="">
          <p:sp>
            <p:nvSpPr>
              <p:cNvPr id="2" name="Title 1">
                <a:extLst>
                  <a:ext uri="{FF2B5EF4-FFF2-40B4-BE49-F238E27FC236}">
                    <a16:creationId xmlns:a16="http://schemas.microsoft.com/office/drawing/2014/main" id="{A2F328E2-EED3-41BB-BFFD-86070622DE39}"/>
                  </a:ext>
                </a:extLst>
              </p:cNvPr>
              <p:cNvSpPr>
                <a:spLocks noGrp="1" noRot="1" noChangeAspect="1" noMove="1" noResize="1" noEditPoints="1" noAdjustHandles="1" noChangeArrowheads="1" noChangeShapeType="1" noTextEdit="1"/>
              </p:cNvSpPr>
              <p:nvPr>
                <p:ph type="title"/>
              </p:nvPr>
            </p:nvSpPr>
            <p:spPr>
              <a:blipFill>
                <a:blip r:embed="rId2"/>
                <a:stretch>
                  <a:fillRect t="-154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93B8006-329B-45C7-9571-5ACF786C3134}"/>
                  </a:ext>
                </a:extLst>
              </p:cNvPr>
              <p:cNvSpPr>
                <a:spLocks noGrp="1"/>
              </p:cNvSpPr>
              <p:nvPr>
                <p:ph idx="1"/>
              </p:nvPr>
            </p:nvSpPr>
            <p:spPr/>
            <p:txBody>
              <a:bodyPr>
                <a:normAutofit/>
              </a:bodyPr>
              <a:lstStyle/>
              <a:p>
                <a:pPr lvl="0">
                  <a:lnSpc>
                    <a:spcPct val="150000"/>
                  </a:lnSpc>
                </a:pPr>
                <a:r>
                  <a:rPr lang="en-US" b="1" dirty="0"/>
                  <a:t>For hypothesis tests, the null value of the population proportion, </a:t>
                </a:r>
                <a:r>
                  <a:rPr lang="en-US" b="1" dirty="0">
                    <a:solidFill>
                      <a:srgbClr val="FF0000"/>
                    </a:solidFill>
                  </a:rPr>
                  <a:t>___</a:t>
                </a:r>
                <a14:m>
                  <m:oMath xmlns:m="http://schemas.openxmlformats.org/officeDocument/2006/math">
                    <m:sSub>
                      <m:sSubPr>
                        <m:ctrlPr>
                          <a:rPr lang="en-US" b="1" i="1">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𝒑</m:t>
                        </m:r>
                      </m:e>
                      <m:sub>
                        <m:r>
                          <a:rPr lang="en-US" b="1" i="1">
                            <a:solidFill>
                              <a:srgbClr val="FF0000"/>
                            </a:solidFill>
                            <a:latin typeface="Cambria Math" panose="02040503050406030204" pitchFamily="18" charset="0"/>
                          </a:rPr>
                          <m:t>𝟎</m:t>
                        </m:r>
                      </m:sub>
                    </m:sSub>
                  </m:oMath>
                </a14:m>
                <a:r>
                  <a:rPr lang="en-US" b="1" dirty="0">
                    <a:solidFill>
                      <a:srgbClr val="FF0000"/>
                    </a:solidFill>
                  </a:rPr>
                  <a:t>__</a:t>
                </a:r>
                <a:r>
                  <a:rPr lang="en-US" b="1" dirty="0"/>
                  <a:t>,  is used to check the success/failure condition and to estimate the standard error. We use </a:t>
                </a:r>
                <a:r>
                  <a:rPr lang="en-US" b="1" dirty="0">
                    <a:solidFill>
                      <a:srgbClr val="FF0000"/>
                    </a:solidFill>
                  </a:rPr>
                  <a:t>__</a:t>
                </a:r>
                <a14:m>
                  <m:oMath xmlns:m="http://schemas.openxmlformats.org/officeDocument/2006/math">
                    <m:sSub>
                      <m:sSubPr>
                        <m:ctrlPr>
                          <a:rPr lang="en-US" b="1" i="1">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𝒑</m:t>
                        </m:r>
                      </m:e>
                      <m:sub>
                        <m:r>
                          <a:rPr lang="en-US" b="1" i="1">
                            <a:solidFill>
                              <a:srgbClr val="FF0000"/>
                            </a:solidFill>
                            <a:latin typeface="Cambria Math" panose="02040503050406030204" pitchFamily="18" charset="0"/>
                          </a:rPr>
                          <m:t>𝟎</m:t>
                        </m:r>
                      </m:sub>
                    </m:sSub>
                  </m:oMath>
                </a14:m>
                <a:r>
                  <a:rPr lang="en-US" b="1" dirty="0">
                    <a:solidFill>
                      <a:srgbClr val="FF0000"/>
                    </a:solidFill>
                  </a:rPr>
                  <a:t>_______ </a:t>
                </a:r>
                <a:r>
                  <a:rPr lang="en-US" b="1" dirty="0"/>
                  <a:t>in lieu of </a:t>
                </a:r>
                <a:r>
                  <a:rPr lang="en-US" b="1" dirty="0">
                    <a:solidFill>
                      <a:srgbClr val="FF0000"/>
                    </a:solidFill>
                  </a:rPr>
                  <a:t>___</a:t>
                </a:r>
                <a14:m>
                  <m:oMath xmlns:m="http://schemas.openxmlformats.org/officeDocument/2006/math">
                    <m:r>
                      <a:rPr lang="en-US" b="1" i="1" u="sng">
                        <a:solidFill>
                          <a:srgbClr val="FF0000"/>
                        </a:solidFill>
                        <a:latin typeface="Cambria Math" panose="02040503050406030204" pitchFamily="18" charset="0"/>
                      </a:rPr>
                      <m:t> </m:t>
                    </m:r>
                    <m:r>
                      <a:rPr lang="en-US" b="1" i="1" u="sng">
                        <a:solidFill>
                          <a:srgbClr val="FF0000"/>
                        </a:solidFill>
                        <a:latin typeface="Cambria Math" panose="02040503050406030204" pitchFamily="18" charset="0"/>
                      </a:rPr>
                      <m:t>𝒑</m:t>
                    </m:r>
                  </m:oMath>
                </a14:m>
                <a:r>
                  <a:rPr lang="en-US" b="1" dirty="0">
                    <a:solidFill>
                      <a:srgbClr val="FF0000"/>
                    </a:solidFill>
                  </a:rPr>
                  <a:t> ____ </a:t>
                </a:r>
                <a:r>
                  <a:rPr lang="en-US" b="1" dirty="0"/>
                  <a:t>in the standard error formula and we refer to our final calculation as the </a:t>
                </a:r>
                <a:r>
                  <a:rPr lang="en-US" b="1" dirty="0">
                    <a:solidFill>
                      <a:srgbClr val="FF0000"/>
                    </a:solidFill>
                  </a:rPr>
                  <a:t>___</a:t>
                </a:r>
                <a:r>
                  <a:rPr lang="en-US" b="1" i="1" u="sng" dirty="0">
                    <a:solidFill>
                      <a:srgbClr val="FF0000"/>
                    </a:solidFill>
                  </a:rPr>
                  <a:t>null standard error</a:t>
                </a:r>
                <a:r>
                  <a:rPr lang="en-US" b="1" dirty="0">
                    <a:solidFill>
                      <a:srgbClr val="FF0000"/>
                    </a:solidFill>
                  </a:rPr>
                  <a:t>_______ </a:t>
                </a:r>
                <a:r>
                  <a:rPr lang="en-US" b="1" dirty="0"/>
                  <a:t>of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𝒑</m:t>
                        </m:r>
                      </m:e>
                    </m:acc>
                    <m:r>
                      <a:rPr lang="en-US" b="1" i="1">
                        <a:latin typeface="Cambria Math" panose="02040503050406030204" pitchFamily="18" charset="0"/>
                      </a:rPr>
                      <m:t>.</m:t>
                    </m:r>
                  </m:oMath>
                </a14:m>
                <a:r>
                  <a:rPr lang="en-US" b="1" dirty="0"/>
                  <a:t> </a:t>
                </a:r>
              </a:p>
              <a:p>
                <a:pPr lvl="0">
                  <a:lnSpc>
                    <a:spcPct val="150000"/>
                  </a:lnSpc>
                </a:pPr>
                <a:r>
                  <a:rPr lang="en-US" b="1" dirty="0"/>
                  <a:t>We use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𝒑</m:t>
                        </m:r>
                      </m:e>
                      <m:sub>
                        <m:r>
                          <a:rPr lang="en-US" b="1" i="1">
                            <a:latin typeface="Cambria Math" panose="02040503050406030204" pitchFamily="18" charset="0"/>
                          </a:rPr>
                          <m:t>𝟎</m:t>
                        </m:r>
                      </m:sub>
                    </m:sSub>
                  </m:oMath>
                </a14:m>
                <a:r>
                  <a:rPr lang="en-US" b="1" dirty="0"/>
                  <a:t> in the calculation for the standard error because the hypothesized null value of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𝒑</m:t>
                        </m:r>
                      </m:e>
                      <m:sub>
                        <m:r>
                          <a:rPr lang="en-US" b="1" i="1">
                            <a:latin typeface="Cambria Math" panose="02040503050406030204" pitchFamily="18" charset="0"/>
                          </a:rPr>
                          <m:t>𝟎</m:t>
                        </m:r>
                      </m:sub>
                    </m:sSub>
                  </m:oMath>
                </a14:m>
                <a:r>
                  <a:rPr lang="en-US" b="1" dirty="0"/>
                  <a:t> is used to create the null model.</a:t>
                </a:r>
              </a:p>
            </p:txBody>
          </p:sp>
        </mc:Choice>
        <mc:Fallback xmlns="">
          <p:sp>
            <p:nvSpPr>
              <p:cNvPr id="3" name="Content Placeholder 2">
                <a:extLst>
                  <a:ext uri="{FF2B5EF4-FFF2-40B4-BE49-F238E27FC236}">
                    <a16:creationId xmlns:a16="http://schemas.microsoft.com/office/drawing/2014/main" id="{E93B8006-329B-45C7-9571-5ACF786C3134}"/>
                  </a:ext>
                </a:extLst>
              </p:cNvPr>
              <p:cNvSpPr>
                <a:spLocks noGrp="1" noRot="1" noChangeAspect="1" noMove="1" noResize="1" noEditPoints="1" noAdjustHandles="1" noChangeArrowheads="1" noChangeShapeType="1" noTextEdit="1"/>
              </p:cNvSpPr>
              <p:nvPr>
                <p:ph idx="1"/>
              </p:nvPr>
            </p:nvSpPr>
            <p:spPr>
              <a:blipFill>
                <a:blip r:embed="rId3"/>
                <a:stretch>
                  <a:fillRect l="-1078" r="-1848" b="-286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0840FEAE-4C3A-4217-B79E-BAD96CC82417}"/>
              </a:ext>
            </a:extLst>
          </p:cNvPr>
          <p:cNvSpPr>
            <a:spLocks noGrp="1"/>
          </p:cNvSpPr>
          <p:nvPr>
            <p:ph type="sldNum" sz="quarter" idx="12"/>
          </p:nvPr>
        </p:nvSpPr>
        <p:spPr/>
        <p:txBody>
          <a:bodyPr/>
          <a:lstStyle/>
          <a:p>
            <a:fld id="{3833988A-D950-44F7-AD3F-E8557E80514B}" type="slidenum">
              <a:rPr lang="en-US" smtClean="0"/>
              <a:t>14</a:t>
            </a:fld>
            <a:endParaRPr lang="en-US"/>
          </a:p>
        </p:txBody>
      </p:sp>
    </p:spTree>
    <p:extLst>
      <p:ext uri="{BB962C8B-B14F-4D97-AF65-F5344CB8AC3E}">
        <p14:creationId xmlns:p14="http://schemas.microsoft.com/office/powerpoint/2010/main" val="4063810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26A2F-AFA9-493F-9A4D-E3B02817D60D}"/>
              </a:ext>
            </a:extLst>
          </p:cNvPr>
          <p:cNvSpPr>
            <a:spLocks noGrp="1"/>
          </p:cNvSpPr>
          <p:nvPr>
            <p:ph type="title"/>
          </p:nvPr>
        </p:nvSpPr>
        <p:spPr>
          <a:xfrm>
            <a:off x="798040" y="463378"/>
            <a:ext cx="7917592" cy="983682"/>
          </a:xfrm>
        </p:spPr>
        <p:txBody>
          <a:bodyPr>
            <a:normAutofit fontScale="90000"/>
          </a:bodyPr>
          <a:lstStyle/>
          <a:p>
            <a:pPr algn="ctr"/>
            <a:r>
              <a:rPr lang="en-US" sz="3100" dirty="0"/>
              <a:t>Expected </a:t>
            </a:r>
            <a:r>
              <a:rPr lang="en-US" sz="3100" u="sng" dirty="0"/>
              <a:t>Success/Failure </a:t>
            </a:r>
            <a:br>
              <a:rPr lang="en-US" sz="3100" dirty="0"/>
            </a:br>
            <a:r>
              <a:rPr lang="en-US" sz="3100" dirty="0"/>
              <a:t>Check For Hypothesis Tests</a:t>
            </a:r>
            <a:r>
              <a:rPr lang="en-US" dirty="0"/>
              <a:t>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FEFE2C2-A975-40FD-A98E-E9CCD13B4B73}"/>
                  </a:ext>
                </a:extLst>
              </p:cNvPr>
              <p:cNvSpPr>
                <a:spLocks noGrp="1"/>
              </p:cNvSpPr>
              <p:nvPr>
                <p:ph idx="1"/>
              </p:nvPr>
            </p:nvSpPr>
            <p:spPr>
              <a:xfrm>
                <a:off x="798040" y="1704513"/>
                <a:ext cx="7917592" cy="4671573"/>
              </a:xfrm>
            </p:spPr>
            <p:txBody>
              <a:bodyPr>
                <a:normAutofit/>
              </a:bodyPr>
              <a:lstStyle/>
              <a:p>
                <a:r>
                  <a:rPr lang="en-US" sz="2800" b="1" dirty="0"/>
                  <a:t>Pay attention to notation!</a:t>
                </a:r>
              </a:p>
              <a:p>
                <a:pPr marL="0" indent="0">
                  <a:buNone/>
                </a:pPr>
                <a:endParaRPr lang="en-US" sz="2800" b="1" i="1" dirty="0"/>
              </a:p>
              <a:p>
                <a:pPr marL="0" indent="0">
                  <a:buNone/>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𝒏</m:t>
                      </m:r>
                      <m:sSub>
                        <m:sSubPr>
                          <m:ctrlPr>
                            <a:rPr lang="en-US" sz="2800" b="1" i="1">
                              <a:latin typeface="Cambria Math" panose="02040503050406030204" pitchFamily="18" charset="0"/>
                            </a:rPr>
                          </m:ctrlPr>
                        </m:sSubPr>
                        <m:e>
                          <m:r>
                            <a:rPr lang="en-US" sz="2800" b="1" i="1" smtClean="0">
                              <a:latin typeface="Cambria Math" panose="02040503050406030204" pitchFamily="18" charset="0"/>
                            </a:rPr>
                            <m:t>𝒑</m:t>
                          </m:r>
                        </m:e>
                        <m:sub>
                          <m:r>
                            <a:rPr lang="en-US" sz="2800" b="1" i="1" smtClean="0">
                              <a:latin typeface="Cambria Math" panose="02040503050406030204" pitchFamily="18" charset="0"/>
                            </a:rPr>
                            <m:t>𝟎</m:t>
                          </m:r>
                        </m:sub>
                      </m:sSub>
                      <m:r>
                        <a:rPr lang="en-US" sz="2800" b="1" i="1" smtClean="0">
                          <a:latin typeface="Cambria Math" panose="02040503050406030204" pitchFamily="18" charset="0"/>
                        </a:rPr>
                        <m:t>≥</m:t>
                      </m:r>
                      <m:r>
                        <a:rPr lang="en-US" sz="2800" b="1" i="1" smtClean="0">
                          <a:latin typeface="Cambria Math" panose="02040503050406030204" pitchFamily="18" charset="0"/>
                        </a:rPr>
                        <m:t>𝟏𝟎</m:t>
                      </m:r>
                      <m:r>
                        <a:rPr lang="en-US" sz="2800" b="1" i="1" smtClean="0">
                          <a:latin typeface="Cambria Math" panose="02040503050406030204" pitchFamily="18" charset="0"/>
                        </a:rPr>
                        <m:t> </m:t>
                      </m:r>
                      <m:r>
                        <a:rPr lang="en-US" sz="2800" b="1" i="1" smtClean="0">
                          <a:latin typeface="Cambria Math" panose="02040503050406030204" pitchFamily="18" charset="0"/>
                        </a:rPr>
                        <m:t>𝒂𝒏𝒅</m:t>
                      </m:r>
                      <m:r>
                        <a:rPr lang="en-US" sz="2800" b="1" i="1" smtClean="0">
                          <a:latin typeface="Cambria Math" panose="02040503050406030204" pitchFamily="18" charset="0"/>
                        </a:rPr>
                        <m:t> </m:t>
                      </m:r>
                      <m:r>
                        <a:rPr lang="en-US" sz="2800" b="1" i="1" smtClean="0">
                          <a:latin typeface="Cambria Math" panose="02040503050406030204" pitchFamily="18" charset="0"/>
                        </a:rPr>
                        <m:t>𝒏</m:t>
                      </m:r>
                      <m:r>
                        <a:rPr lang="en-US" sz="2800" b="1" i="1" smtClean="0">
                          <a:latin typeface="Cambria Math" panose="02040503050406030204" pitchFamily="18" charset="0"/>
                        </a:rPr>
                        <m:t>(</m:t>
                      </m:r>
                      <m:r>
                        <a:rPr lang="en-US" sz="2800" b="1" i="1" smtClean="0">
                          <a:latin typeface="Cambria Math" panose="02040503050406030204" pitchFamily="18" charset="0"/>
                        </a:rPr>
                        <m:t>𝟏</m:t>
                      </m:r>
                      <m:r>
                        <a:rPr lang="en-US" sz="2800" b="1" i="1" smtClean="0">
                          <a:latin typeface="Cambria Math" panose="02040503050406030204" pitchFamily="18" charset="0"/>
                        </a:rPr>
                        <m:t>−</m:t>
                      </m:r>
                      <m:sSub>
                        <m:sSubPr>
                          <m:ctrlPr>
                            <a:rPr lang="en-US" sz="2800" b="1" i="1">
                              <a:latin typeface="Cambria Math" panose="02040503050406030204" pitchFamily="18" charset="0"/>
                            </a:rPr>
                          </m:ctrlPr>
                        </m:sSubPr>
                        <m:e>
                          <m:r>
                            <a:rPr lang="en-US" sz="2800" b="1" i="1" smtClean="0">
                              <a:latin typeface="Cambria Math" panose="02040503050406030204" pitchFamily="18" charset="0"/>
                            </a:rPr>
                            <m:t>𝒑</m:t>
                          </m:r>
                        </m:e>
                        <m:sub>
                          <m:r>
                            <a:rPr lang="en-US" sz="2800" b="1" i="1" smtClean="0">
                              <a:latin typeface="Cambria Math" panose="02040503050406030204" pitchFamily="18" charset="0"/>
                            </a:rPr>
                            <m:t>𝟎</m:t>
                          </m:r>
                        </m:sub>
                      </m:sSub>
                      <m:r>
                        <a:rPr lang="en-US" sz="2800" b="1" i="1" smtClean="0">
                          <a:latin typeface="Cambria Math" panose="02040503050406030204" pitchFamily="18" charset="0"/>
                        </a:rPr>
                        <m:t>)≥</m:t>
                      </m:r>
                      <m:r>
                        <a:rPr lang="en-US" sz="2800" b="1" i="1" smtClean="0">
                          <a:latin typeface="Cambria Math" panose="02040503050406030204" pitchFamily="18" charset="0"/>
                        </a:rPr>
                        <m:t>𝟏𝟎</m:t>
                      </m:r>
                    </m:oMath>
                  </m:oMathPara>
                </a14:m>
                <a:endParaRPr lang="en-US" sz="2800" b="1" dirty="0"/>
              </a:p>
            </p:txBody>
          </p:sp>
        </mc:Choice>
        <mc:Fallback xmlns="">
          <p:sp>
            <p:nvSpPr>
              <p:cNvPr id="3" name="Content Placeholder 2">
                <a:extLst>
                  <a:ext uri="{FF2B5EF4-FFF2-40B4-BE49-F238E27FC236}">
                    <a16:creationId xmlns:a16="http://schemas.microsoft.com/office/drawing/2014/main" id="{7FEFE2C2-A975-40FD-A98E-E9CCD13B4B73}"/>
                  </a:ext>
                </a:extLst>
              </p:cNvPr>
              <p:cNvSpPr>
                <a:spLocks noGrp="1" noRot="1" noChangeAspect="1" noMove="1" noResize="1" noEditPoints="1" noAdjustHandles="1" noChangeArrowheads="1" noChangeShapeType="1" noTextEdit="1"/>
              </p:cNvSpPr>
              <p:nvPr>
                <p:ph idx="1"/>
              </p:nvPr>
            </p:nvSpPr>
            <p:spPr>
              <a:xfrm>
                <a:off x="798040" y="1704513"/>
                <a:ext cx="7917592" cy="4671573"/>
              </a:xfrm>
              <a:blipFill>
                <a:blip r:embed="rId2"/>
                <a:stretch>
                  <a:fillRect l="-1463" t="-195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695E0A9D-93D5-4F66-B2D0-A9B43997C167}"/>
              </a:ext>
            </a:extLst>
          </p:cNvPr>
          <p:cNvSpPr>
            <a:spLocks noGrp="1"/>
          </p:cNvSpPr>
          <p:nvPr>
            <p:ph type="sldNum" sz="quarter" idx="12"/>
          </p:nvPr>
        </p:nvSpPr>
        <p:spPr/>
        <p:txBody>
          <a:bodyPr/>
          <a:lstStyle/>
          <a:p>
            <a:fld id="{3833988A-D950-44F7-AD3F-E8557E80514B}" type="slidenum">
              <a:rPr lang="en-US" smtClean="0"/>
              <a:t>15</a:t>
            </a:fld>
            <a:endParaRPr lang="en-US"/>
          </a:p>
        </p:txBody>
      </p:sp>
    </p:spTree>
    <p:extLst>
      <p:ext uri="{BB962C8B-B14F-4D97-AF65-F5344CB8AC3E}">
        <p14:creationId xmlns:p14="http://schemas.microsoft.com/office/powerpoint/2010/main" val="2109331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A2F328E2-EED3-41BB-BFFD-86070622DE39}"/>
                  </a:ext>
                </a:extLst>
              </p:cNvPr>
              <p:cNvSpPr>
                <a:spLocks noGrp="1"/>
              </p:cNvSpPr>
              <p:nvPr>
                <p:ph type="title"/>
              </p:nvPr>
            </p:nvSpPr>
            <p:spPr/>
            <p:txBody>
              <a:bodyPr>
                <a:normAutofit/>
              </a:bodyPr>
              <a:lstStyle/>
              <a:p>
                <a:r>
                  <a:rPr lang="en-US" sz="2800" u="sng" dirty="0"/>
                  <a:t>Self-practice Example</a:t>
                </a:r>
                <a:r>
                  <a:rPr lang="en-US" sz="2800" dirty="0"/>
                  <a:t>: Comparing </a:t>
                </a:r>
                <a14:m>
                  <m:oMath xmlns:m="http://schemas.openxmlformats.org/officeDocument/2006/math">
                    <m:r>
                      <a:rPr lang="en-US" sz="2800" b="1" i="1" smtClean="0">
                        <a:latin typeface="Cambria Math" panose="02040503050406030204" pitchFamily="18" charset="0"/>
                      </a:rPr>
                      <m:t>𝑺</m:t>
                    </m:r>
                    <m:sSub>
                      <m:sSubPr>
                        <m:ctrlPr>
                          <a:rPr lang="en-US" sz="2800" b="1" i="1" smtClean="0">
                            <a:latin typeface="Cambria Math" panose="02040503050406030204" pitchFamily="18" charset="0"/>
                          </a:rPr>
                        </m:ctrlPr>
                      </m:sSubPr>
                      <m:e>
                        <m:r>
                          <a:rPr lang="en-US" sz="2800" b="1" i="1" smtClean="0">
                            <a:latin typeface="Cambria Math" panose="02040503050406030204" pitchFamily="18" charset="0"/>
                          </a:rPr>
                          <m:t>𝑬</m:t>
                        </m:r>
                      </m:e>
                      <m:sub>
                        <m:acc>
                          <m:accPr>
                            <m:chr m:val="̂"/>
                            <m:ctrlPr>
                              <a:rPr lang="en-US" sz="2800" b="1" i="1" smtClean="0">
                                <a:latin typeface="Cambria Math" panose="02040503050406030204" pitchFamily="18" charset="0"/>
                              </a:rPr>
                            </m:ctrlPr>
                          </m:accPr>
                          <m:e>
                            <m:r>
                              <a:rPr lang="en-US" sz="2800" b="1" i="1" smtClean="0">
                                <a:latin typeface="Cambria Math" panose="02040503050406030204" pitchFamily="18" charset="0"/>
                              </a:rPr>
                              <m:t>𝒑</m:t>
                            </m:r>
                          </m:e>
                        </m:acc>
                      </m:sub>
                    </m:sSub>
                  </m:oMath>
                </a14:m>
                <a:r>
                  <a:rPr lang="en-US" sz="2800" dirty="0"/>
                  <a:t> (1)</a:t>
                </a:r>
              </a:p>
            </p:txBody>
          </p:sp>
        </mc:Choice>
        <mc:Fallback xmlns="">
          <p:sp>
            <p:nvSpPr>
              <p:cNvPr id="2" name="Title 1">
                <a:extLst>
                  <a:ext uri="{FF2B5EF4-FFF2-40B4-BE49-F238E27FC236}">
                    <a16:creationId xmlns:a16="http://schemas.microsoft.com/office/drawing/2014/main" id="{A2F328E2-EED3-41BB-BFFD-86070622DE39}"/>
                  </a:ext>
                </a:extLst>
              </p:cNvPr>
              <p:cNvSpPr>
                <a:spLocks noGrp="1" noRot="1" noChangeAspect="1" noMove="1" noResize="1" noEditPoints="1" noAdjustHandles="1" noChangeArrowheads="1" noChangeShapeType="1" noTextEdit="1"/>
              </p:cNvSpPr>
              <p:nvPr>
                <p:ph type="title"/>
              </p:nvPr>
            </p:nvSpPr>
            <p:spPr>
              <a:blipFill>
                <a:blip r:embed="rId2"/>
                <a:stretch>
                  <a:fillRect l="-1617" t="-15455"/>
                </a:stretch>
              </a:blipFill>
            </p:spPr>
            <p:txBody>
              <a:bodyPr/>
              <a:lstStyle/>
              <a:p>
                <a:r>
                  <a:rPr lang="en-US">
                    <a:noFill/>
                  </a:rPr>
                  <a:t> </a:t>
                </a:r>
              </a:p>
            </p:txBody>
          </p:sp>
        </mc:Fallback>
      </mc:AlternateContent>
      <p:sp>
        <p:nvSpPr>
          <p:cNvPr id="3" name="Content Placeholder 2">
            <a:extLst>
              <a:ext uri="{FF2B5EF4-FFF2-40B4-BE49-F238E27FC236}">
                <a16:creationId xmlns:a16="http://schemas.microsoft.com/office/drawing/2014/main" id="{E93B8006-329B-45C7-9571-5ACF786C3134}"/>
              </a:ext>
            </a:extLst>
          </p:cNvPr>
          <p:cNvSpPr>
            <a:spLocks noGrp="1"/>
          </p:cNvSpPr>
          <p:nvPr>
            <p:ph idx="1"/>
          </p:nvPr>
        </p:nvSpPr>
        <p:spPr/>
        <p:txBody>
          <a:bodyPr>
            <a:normAutofit/>
          </a:bodyPr>
          <a:lstStyle/>
          <a:p>
            <a:pPr marL="0" indent="0">
              <a:buNone/>
            </a:pPr>
            <a:r>
              <a:rPr lang="en-US" b="1" dirty="0"/>
              <a:t>Which is the correct statement?</a:t>
            </a:r>
          </a:p>
          <a:p>
            <a:pPr marL="457200" lvl="0" indent="-457200">
              <a:buFont typeface="+mj-lt"/>
              <a:buAutoNum type="alphaLcPeriod"/>
            </a:pPr>
            <a:r>
              <a:rPr lang="en-US" b="1" dirty="0"/>
              <a:t>Quantity A is greater</a:t>
            </a:r>
          </a:p>
          <a:p>
            <a:pPr marL="457200" lvl="0" indent="-457200">
              <a:buFont typeface="+mj-lt"/>
              <a:buAutoNum type="alphaLcPeriod"/>
            </a:pPr>
            <a:r>
              <a:rPr lang="en-US" b="1" dirty="0"/>
              <a:t>Quantity B is greater</a:t>
            </a:r>
          </a:p>
          <a:p>
            <a:pPr marL="457200" lvl="0" indent="-457200">
              <a:buFont typeface="+mj-lt"/>
              <a:buAutoNum type="alphaLcPeriod"/>
            </a:pPr>
            <a:r>
              <a:rPr lang="en-US" b="1" dirty="0"/>
              <a:t>The quantities are the same</a:t>
            </a:r>
          </a:p>
          <a:p>
            <a:pPr marL="457200" lvl="0" indent="-457200">
              <a:buFont typeface="+mj-lt"/>
              <a:buAutoNum type="alphaLcPeriod"/>
            </a:pPr>
            <a:r>
              <a:rPr lang="en-US" b="1" dirty="0"/>
              <a:t>The relationship cannot be determined without more information</a:t>
            </a:r>
          </a:p>
          <a:p>
            <a:pPr marL="0" indent="0">
              <a:buNone/>
            </a:pPr>
            <a:endParaRPr lang="en-US" dirty="0"/>
          </a:p>
        </p:txBody>
      </p:sp>
      <mc:AlternateContent xmlns:mc="http://schemas.openxmlformats.org/markup-compatibility/2006" xmlns:a14="http://schemas.microsoft.com/office/drawing/2010/main">
        <mc:Choice Requires="a14">
          <p:graphicFrame>
            <p:nvGraphicFramePr>
              <p:cNvPr id="4" name="Table 3" descr="Comparison question about standard error">
                <a:extLst>
                  <a:ext uri="{FF2B5EF4-FFF2-40B4-BE49-F238E27FC236}">
                    <a16:creationId xmlns:a16="http://schemas.microsoft.com/office/drawing/2014/main" id="{25A6FDDD-1E6A-4CC3-B9B0-7B8A7B88DE30}"/>
                  </a:ext>
                </a:extLst>
              </p:cNvPr>
              <p:cNvGraphicFramePr>
                <a:graphicFrameLocks noGrp="1"/>
              </p:cNvGraphicFramePr>
              <p:nvPr>
                <p:extLst>
                  <p:ext uri="{D42A27DB-BD31-4B8C-83A1-F6EECF244321}">
                    <p14:modId xmlns:p14="http://schemas.microsoft.com/office/powerpoint/2010/main" val="3416183021"/>
                  </p:ext>
                </p:extLst>
              </p:nvPr>
            </p:nvGraphicFramePr>
            <p:xfrm>
              <a:off x="929925" y="4115116"/>
              <a:ext cx="6605083" cy="2065876"/>
            </p:xfrm>
            <a:graphic>
              <a:graphicData uri="http://schemas.openxmlformats.org/drawingml/2006/table">
                <a:tbl>
                  <a:tblPr firstRow="1" firstCol="1" bandRow="1">
                    <a:tableStyleId>{5940675A-B579-460E-94D1-54222C63F5DA}</a:tableStyleId>
                  </a:tblPr>
                  <a:tblGrid>
                    <a:gridCol w="3297748">
                      <a:extLst>
                        <a:ext uri="{9D8B030D-6E8A-4147-A177-3AD203B41FA5}">
                          <a16:colId xmlns:a16="http://schemas.microsoft.com/office/drawing/2014/main" val="2750575470"/>
                        </a:ext>
                      </a:extLst>
                    </a:gridCol>
                    <a:gridCol w="3307335">
                      <a:extLst>
                        <a:ext uri="{9D8B030D-6E8A-4147-A177-3AD203B41FA5}">
                          <a16:colId xmlns:a16="http://schemas.microsoft.com/office/drawing/2014/main" val="1104548475"/>
                        </a:ext>
                      </a:extLst>
                    </a:gridCol>
                  </a:tblGrid>
                  <a:tr h="516469">
                    <a:tc>
                      <a:txBody>
                        <a:bodyPr/>
                        <a:lstStyle/>
                        <a:p>
                          <a:pPr marL="228600" marR="0" algn="ctr">
                            <a:spcBef>
                              <a:spcPts val="0"/>
                            </a:spcBef>
                            <a:spcAft>
                              <a:spcPts val="0"/>
                            </a:spcAft>
                          </a:pPr>
                          <a:r>
                            <a:rPr lang="en-US" sz="2400" b="1" dirty="0">
                              <a:effectLst/>
                            </a:rPr>
                            <a:t>Quantity A</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b="1">
                              <a:effectLst/>
                            </a:rPr>
                            <a:t>Quantity B</a:t>
                          </a:r>
                          <a:endParaRPr lang="en-US" sz="2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74483540"/>
                      </a:ext>
                    </a:extLst>
                  </a:tr>
                  <a:tr h="1549407">
                    <a:tc>
                      <a:txBody>
                        <a:bodyPr/>
                        <a:lstStyle/>
                        <a:p>
                          <a:pPr marL="0" marR="0">
                            <a:spcBef>
                              <a:spcPts val="0"/>
                            </a:spcBef>
                            <a:spcAft>
                              <a:spcPts val="0"/>
                            </a:spcAft>
                          </a:pPr>
                          <a:r>
                            <a:rPr lang="en-US" sz="2400" b="1" dirty="0">
                              <a:effectLst/>
                            </a:rPr>
                            <a:t>The standard error of  </a:t>
                          </a:r>
                          <a14:m>
                            <m:oMath xmlns:m="http://schemas.openxmlformats.org/officeDocument/2006/math">
                              <m:acc>
                                <m:accPr>
                                  <m:chr m:val="̂"/>
                                  <m:ctrlPr>
                                    <a:rPr lang="en-US" sz="2400" b="1" i="1">
                                      <a:effectLst/>
                                      <a:latin typeface="Cambria Math" panose="02040503050406030204" pitchFamily="18" charset="0"/>
                                    </a:rPr>
                                  </m:ctrlPr>
                                </m:accPr>
                                <m:e>
                                  <m:r>
                                    <a:rPr lang="en-US" sz="2400" b="1" i="1">
                                      <a:effectLst/>
                                      <a:latin typeface="Cambria Math" panose="02040503050406030204" pitchFamily="18" charset="0"/>
                                    </a:rPr>
                                    <m:t>𝒑</m:t>
                                  </m:r>
                                </m:e>
                              </m:acc>
                              <m:r>
                                <a:rPr lang="en-US" sz="2400" b="1">
                                  <a:effectLst/>
                                  <a:latin typeface="Cambria Math" panose="02040503050406030204" pitchFamily="18" charset="0"/>
                                </a:rPr>
                                <m:t>=</m:t>
                              </m:r>
                              <m:r>
                                <a:rPr lang="en-US" sz="2400" b="1" i="1">
                                  <a:effectLst/>
                                  <a:latin typeface="Cambria Math" panose="02040503050406030204" pitchFamily="18" charset="0"/>
                                </a:rPr>
                                <m:t>𝟎</m:t>
                              </m:r>
                              <m:r>
                                <a:rPr lang="en-US" sz="2400" b="1">
                                  <a:effectLst/>
                                  <a:latin typeface="Cambria Math" panose="02040503050406030204" pitchFamily="18" charset="0"/>
                                </a:rPr>
                                <m:t>.</m:t>
                              </m:r>
                              <m:r>
                                <a:rPr lang="en-US" sz="2400" b="1" i="1">
                                  <a:effectLst/>
                                  <a:latin typeface="Cambria Math" panose="02040503050406030204" pitchFamily="18" charset="0"/>
                                </a:rPr>
                                <m:t>𝟓</m:t>
                              </m:r>
                              <m:r>
                                <a:rPr lang="en-US" sz="2400" b="1" i="1" smtClean="0">
                                  <a:effectLst/>
                                  <a:latin typeface="Cambria Math" panose="02040503050406030204" pitchFamily="18" charset="0"/>
                                </a:rPr>
                                <m:t>𝟎</m:t>
                              </m:r>
                            </m:oMath>
                          </a14:m>
                          <a:r>
                            <a:rPr lang="en-US" sz="2400" b="1" dirty="0">
                              <a:effectLst/>
                            </a:rPr>
                            <a:t> based on a sample of </a:t>
                          </a:r>
                          <a14:m>
                            <m:oMath xmlns:m="http://schemas.openxmlformats.org/officeDocument/2006/math">
                              <m:r>
                                <a:rPr lang="en-US" sz="2400" b="1" i="1">
                                  <a:effectLst/>
                                  <a:latin typeface="Cambria Math" panose="02040503050406030204" pitchFamily="18" charset="0"/>
                                </a:rPr>
                                <m:t>𝐧</m:t>
                              </m:r>
                              <m:r>
                                <a:rPr lang="en-US" sz="2400" b="1">
                                  <a:effectLst/>
                                  <a:latin typeface="Cambria Math" panose="02040503050406030204" pitchFamily="18" charset="0"/>
                                </a:rPr>
                                <m:t>=</m:t>
                              </m:r>
                              <m:r>
                                <a:rPr lang="en-US" sz="2400" b="1" i="1">
                                  <a:effectLst/>
                                  <a:latin typeface="Cambria Math" panose="02040503050406030204" pitchFamily="18" charset="0"/>
                                </a:rPr>
                                <m:t>𝟏𝟎</m:t>
                              </m:r>
                            </m:oMath>
                          </a14:m>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400" b="1" dirty="0">
                              <a:effectLst/>
                            </a:rPr>
                            <a:t>The standard error of  </a:t>
                          </a:r>
                          <a14:m>
                            <m:oMath xmlns:m="http://schemas.openxmlformats.org/officeDocument/2006/math">
                              <m:acc>
                                <m:accPr>
                                  <m:chr m:val="̂"/>
                                  <m:ctrlPr>
                                    <a:rPr lang="en-US" sz="2400" b="1" i="1">
                                      <a:effectLst/>
                                      <a:latin typeface="Cambria Math" panose="02040503050406030204" pitchFamily="18" charset="0"/>
                                    </a:rPr>
                                  </m:ctrlPr>
                                </m:accPr>
                                <m:e>
                                  <m:r>
                                    <a:rPr lang="en-US" sz="2400" b="1" i="1">
                                      <a:effectLst/>
                                      <a:latin typeface="Cambria Math" panose="02040503050406030204" pitchFamily="18" charset="0"/>
                                    </a:rPr>
                                    <m:t>𝒑</m:t>
                                  </m:r>
                                </m:e>
                              </m:acc>
                              <m:r>
                                <a:rPr lang="en-US" sz="2400" b="1">
                                  <a:effectLst/>
                                  <a:latin typeface="Cambria Math" panose="02040503050406030204" pitchFamily="18" charset="0"/>
                                </a:rPr>
                                <m:t>=</m:t>
                              </m:r>
                              <m:r>
                                <a:rPr lang="en-US" sz="2400" b="1" i="1">
                                  <a:effectLst/>
                                  <a:latin typeface="Cambria Math" panose="02040503050406030204" pitchFamily="18" charset="0"/>
                                </a:rPr>
                                <m:t>𝟎</m:t>
                              </m:r>
                              <m:r>
                                <a:rPr lang="en-US" sz="2400" b="1">
                                  <a:effectLst/>
                                  <a:latin typeface="Cambria Math" panose="02040503050406030204" pitchFamily="18" charset="0"/>
                                </a:rPr>
                                <m:t>.</m:t>
                              </m:r>
                              <m:r>
                                <a:rPr lang="en-US" sz="2400" b="1" i="1">
                                  <a:effectLst/>
                                  <a:latin typeface="Cambria Math" panose="02040503050406030204" pitchFamily="18" charset="0"/>
                                </a:rPr>
                                <m:t>𝟓</m:t>
                              </m:r>
                              <m:r>
                                <a:rPr lang="en-US" sz="2400" b="1" i="1" smtClean="0">
                                  <a:effectLst/>
                                  <a:latin typeface="Cambria Math" panose="02040503050406030204" pitchFamily="18" charset="0"/>
                                </a:rPr>
                                <m:t>𝟎</m:t>
                              </m:r>
                            </m:oMath>
                          </a14:m>
                          <a:r>
                            <a:rPr lang="en-US" sz="2400" b="1" dirty="0">
                              <a:effectLst/>
                            </a:rPr>
                            <a:t> based on a sample of </a:t>
                          </a:r>
                          <a14:m>
                            <m:oMath xmlns:m="http://schemas.openxmlformats.org/officeDocument/2006/math">
                              <m:r>
                                <a:rPr lang="en-US" sz="2400" b="1" i="1">
                                  <a:effectLst/>
                                  <a:latin typeface="Cambria Math" panose="02040503050406030204" pitchFamily="18" charset="0"/>
                                </a:rPr>
                                <m:t>𝐧</m:t>
                              </m:r>
                              <m:r>
                                <a:rPr lang="en-US" sz="2400" b="1">
                                  <a:effectLst/>
                                  <a:latin typeface="Cambria Math" panose="02040503050406030204" pitchFamily="18" charset="0"/>
                                </a:rPr>
                                <m:t>=</m:t>
                              </m:r>
                              <m:r>
                                <a:rPr lang="en-US" sz="2400" b="1" i="1">
                                  <a:effectLst/>
                                  <a:latin typeface="Cambria Math" panose="02040503050406030204" pitchFamily="18" charset="0"/>
                                </a:rPr>
                                <m:t>𝟏𝟎𝟎</m:t>
                              </m:r>
                            </m:oMath>
                          </a14:m>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853985406"/>
                      </a:ext>
                    </a:extLst>
                  </a:tr>
                </a:tbl>
              </a:graphicData>
            </a:graphic>
          </p:graphicFrame>
        </mc:Choice>
        <mc:Fallback xmlns="">
          <p:graphicFrame>
            <p:nvGraphicFramePr>
              <p:cNvPr id="4" name="Table 3" descr="Comparison question about standard error">
                <a:extLst>
                  <a:ext uri="{FF2B5EF4-FFF2-40B4-BE49-F238E27FC236}">
                    <a16:creationId xmlns:a16="http://schemas.microsoft.com/office/drawing/2014/main" id="{25A6FDDD-1E6A-4CC3-B9B0-7B8A7B88DE30}"/>
                  </a:ext>
                </a:extLst>
              </p:cNvPr>
              <p:cNvGraphicFramePr>
                <a:graphicFrameLocks noGrp="1"/>
              </p:cNvGraphicFramePr>
              <p:nvPr>
                <p:extLst>
                  <p:ext uri="{D42A27DB-BD31-4B8C-83A1-F6EECF244321}">
                    <p14:modId xmlns:p14="http://schemas.microsoft.com/office/powerpoint/2010/main" val="3416183021"/>
                  </p:ext>
                </p:extLst>
              </p:nvPr>
            </p:nvGraphicFramePr>
            <p:xfrm>
              <a:off x="929925" y="4115116"/>
              <a:ext cx="6605083" cy="2065876"/>
            </p:xfrm>
            <a:graphic>
              <a:graphicData uri="http://schemas.openxmlformats.org/drawingml/2006/table">
                <a:tbl>
                  <a:tblPr firstRow="1" firstCol="1" bandRow="1">
                    <a:tableStyleId>{5940675A-B579-460E-94D1-54222C63F5DA}</a:tableStyleId>
                  </a:tblPr>
                  <a:tblGrid>
                    <a:gridCol w="3297748">
                      <a:extLst>
                        <a:ext uri="{9D8B030D-6E8A-4147-A177-3AD203B41FA5}">
                          <a16:colId xmlns:a16="http://schemas.microsoft.com/office/drawing/2014/main" val="2750575470"/>
                        </a:ext>
                      </a:extLst>
                    </a:gridCol>
                    <a:gridCol w="3307335">
                      <a:extLst>
                        <a:ext uri="{9D8B030D-6E8A-4147-A177-3AD203B41FA5}">
                          <a16:colId xmlns:a16="http://schemas.microsoft.com/office/drawing/2014/main" val="1104548475"/>
                        </a:ext>
                      </a:extLst>
                    </a:gridCol>
                  </a:tblGrid>
                  <a:tr h="516469">
                    <a:tc>
                      <a:txBody>
                        <a:bodyPr/>
                        <a:lstStyle/>
                        <a:p>
                          <a:pPr marL="228600" marR="0" algn="ctr">
                            <a:spcBef>
                              <a:spcPts val="0"/>
                            </a:spcBef>
                            <a:spcAft>
                              <a:spcPts val="0"/>
                            </a:spcAft>
                          </a:pPr>
                          <a:r>
                            <a:rPr lang="en-US" sz="2400" b="1" dirty="0">
                              <a:effectLst/>
                            </a:rPr>
                            <a:t>Quantity A</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b="1">
                              <a:effectLst/>
                            </a:rPr>
                            <a:t>Quantity B</a:t>
                          </a:r>
                          <a:endParaRPr lang="en-US" sz="2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74483540"/>
                      </a:ext>
                    </a:extLst>
                  </a:tr>
                  <a:tr h="1549407">
                    <a:tc>
                      <a:txBody>
                        <a:bodyPr/>
                        <a:lstStyle/>
                        <a:p>
                          <a:endParaRPr lang="en-US"/>
                        </a:p>
                      </a:txBody>
                      <a:tcPr marL="68580" marR="68580" marT="0" marB="0" anchor="ctr">
                        <a:blipFill>
                          <a:blip r:embed="rId3"/>
                          <a:stretch>
                            <a:fillRect l="-185" t="-34646" r="-100554" b="-1181"/>
                          </a:stretch>
                        </a:blipFill>
                      </a:tcPr>
                    </a:tc>
                    <a:tc>
                      <a:txBody>
                        <a:bodyPr/>
                        <a:lstStyle/>
                        <a:p>
                          <a:endParaRPr lang="en-US"/>
                        </a:p>
                      </a:txBody>
                      <a:tcPr marL="68580" marR="68580" marT="0" marB="0" anchor="ctr">
                        <a:blipFill>
                          <a:blip r:embed="rId3"/>
                          <a:stretch>
                            <a:fillRect l="-100000" t="-34646" r="-368" b="-1181"/>
                          </a:stretch>
                        </a:blipFill>
                      </a:tcPr>
                    </a:tc>
                    <a:extLst>
                      <a:ext uri="{0D108BD9-81ED-4DB2-BD59-A6C34878D82A}">
                        <a16:rowId xmlns:a16="http://schemas.microsoft.com/office/drawing/2014/main" val="1853985406"/>
                      </a:ext>
                    </a:extLst>
                  </a:tr>
                </a:tbl>
              </a:graphicData>
            </a:graphic>
          </p:graphicFrame>
        </mc:Fallback>
      </mc:AlternateContent>
      <p:sp>
        <p:nvSpPr>
          <p:cNvPr id="5" name="Slide Number Placeholder 4">
            <a:extLst>
              <a:ext uri="{FF2B5EF4-FFF2-40B4-BE49-F238E27FC236}">
                <a16:creationId xmlns:a16="http://schemas.microsoft.com/office/drawing/2014/main" id="{556A1C78-1A7E-4AC1-A833-3DA5E8C2D6B1}"/>
              </a:ext>
            </a:extLst>
          </p:cNvPr>
          <p:cNvSpPr>
            <a:spLocks noGrp="1"/>
          </p:cNvSpPr>
          <p:nvPr>
            <p:ph type="sldNum" sz="quarter" idx="12"/>
          </p:nvPr>
        </p:nvSpPr>
        <p:spPr/>
        <p:txBody>
          <a:bodyPr/>
          <a:lstStyle/>
          <a:p>
            <a:fld id="{3833988A-D950-44F7-AD3F-E8557E80514B}" type="slidenum">
              <a:rPr lang="en-US" smtClean="0"/>
              <a:t>16</a:t>
            </a:fld>
            <a:endParaRPr lang="en-US"/>
          </a:p>
        </p:txBody>
      </p:sp>
    </p:spTree>
    <p:extLst>
      <p:ext uri="{BB962C8B-B14F-4D97-AF65-F5344CB8AC3E}">
        <p14:creationId xmlns:p14="http://schemas.microsoft.com/office/powerpoint/2010/main" val="2738649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A2F328E2-EED3-41BB-BFFD-86070622DE39}"/>
                  </a:ext>
                </a:extLst>
              </p:cNvPr>
              <p:cNvSpPr>
                <a:spLocks noGrp="1"/>
              </p:cNvSpPr>
              <p:nvPr>
                <p:ph type="title"/>
              </p:nvPr>
            </p:nvSpPr>
            <p:spPr/>
            <p:txBody>
              <a:bodyPr>
                <a:normAutofit/>
              </a:bodyPr>
              <a:lstStyle/>
              <a:p>
                <a:r>
                  <a:rPr lang="en-US" sz="2800" u="sng" dirty="0"/>
                  <a:t>Self-practice Example</a:t>
                </a:r>
                <a:r>
                  <a:rPr lang="en-US" sz="2800" dirty="0"/>
                  <a:t>: Comparing </a:t>
                </a:r>
                <a14:m>
                  <m:oMath xmlns:m="http://schemas.openxmlformats.org/officeDocument/2006/math">
                    <m:r>
                      <a:rPr lang="en-US" sz="2800" i="1">
                        <a:latin typeface="Cambria Math" panose="02040503050406030204" pitchFamily="18" charset="0"/>
                      </a:rPr>
                      <m:t>𝑺</m:t>
                    </m:r>
                    <m:sSub>
                      <m:sSubPr>
                        <m:ctrlPr>
                          <a:rPr lang="en-US" sz="2800" i="1">
                            <a:latin typeface="Cambria Math" panose="02040503050406030204" pitchFamily="18" charset="0"/>
                          </a:rPr>
                        </m:ctrlPr>
                      </m:sSubPr>
                      <m:e>
                        <m:r>
                          <a:rPr lang="en-US" sz="2800" i="1">
                            <a:latin typeface="Cambria Math" panose="02040503050406030204" pitchFamily="18" charset="0"/>
                          </a:rPr>
                          <m:t>𝑬</m:t>
                        </m:r>
                      </m:e>
                      <m:sub>
                        <m:acc>
                          <m:accPr>
                            <m:chr m:val="̂"/>
                            <m:ctrlPr>
                              <a:rPr lang="en-US" sz="2800" i="1">
                                <a:latin typeface="Cambria Math" panose="02040503050406030204" pitchFamily="18" charset="0"/>
                              </a:rPr>
                            </m:ctrlPr>
                          </m:accPr>
                          <m:e>
                            <m:r>
                              <a:rPr lang="en-US" sz="2800" i="1">
                                <a:latin typeface="Cambria Math" panose="02040503050406030204" pitchFamily="18" charset="0"/>
                              </a:rPr>
                              <m:t>𝒑</m:t>
                            </m:r>
                          </m:e>
                        </m:acc>
                      </m:sub>
                    </m:sSub>
                  </m:oMath>
                </a14:m>
                <a:r>
                  <a:rPr lang="en-US" sz="2800" dirty="0"/>
                  <a:t> (2)</a:t>
                </a:r>
              </a:p>
            </p:txBody>
          </p:sp>
        </mc:Choice>
        <mc:Fallback xmlns="">
          <p:sp>
            <p:nvSpPr>
              <p:cNvPr id="2" name="Title 1">
                <a:extLst>
                  <a:ext uri="{FF2B5EF4-FFF2-40B4-BE49-F238E27FC236}">
                    <a16:creationId xmlns:a16="http://schemas.microsoft.com/office/drawing/2014/main" id="{A2F328E2-EED3-41BB-BFFD-86070622DE39}"/>
                  </a:ext>
                </a:extLst>
              </p:cNvPr>
              <p:cNvSpPr>
                <a:spLocks noGrp="1" noRot="1" noChangeAspect="1" noMove="1" noResize="1" noEditPoints="1" noAdjustHandles="1" noChangeArrowheads="1" noChangeShapeType="1" noTextEdit="1"/>
              </p:cNvSpPr>
              <p:nvPr>
                <p:ph type="title"/>
              </p:nvPr>
            </p:nvSpPr>
            <p:spPr>
              <a:blipFill>
                <a:blip r:embed="rId2"/>
                <a:stretch>
                  <a:fillRect l="-1617" t="-15455"/>
                </a:stretch>
              </a:blipFill>
            </p:spPr>
            <p:txBody>
              <a:bodyPr/>
              <a:lstStyle/>
              <a:p>
                <a:r>
                  <a:rPr lang="en-US">
                    <a:noFill/>
                  </a:rPr>
                  <a:t> </a:t>
                </a:r>
              </a:p>
            </p:txBody>
          </p:sp>
        </mc:Fallback>
      </mc:AlternateContent>
      <p:sp>
        <p:nvSpPr>
          <p:cNvPr id="3" name="Content Placeholder 2">
            <a:extLst>
              <a:ext uri="{FF2B5EF4-FFF2-40B4-BE49-F238E27FC236}">
                <a16:creationId xmlns:a16="http://schemas.microsoft.com/office/drawing/2014/main" id="{E93B8006-329B-45C7-9571-5ACF786C3134}"/>
              </a:ext>
            </a:extLst>
          </p:cNvPr>
          <p:cNvSpPr>
            <a:spLocks noGrp="1"/>
          </p:cNvSpPr>
          <p:nvPr>
            <p:ph idx="1"/>
          </p:nvPr>
        </p:nvSpPr>
        <p:spPr/>
        <p:txBody>
          <a:bodyPr>
            <a:normAutofit/>
          </a:bodyPr>
          <a:lstStyle/>
          <a:p>
            <a:pPr marL="0" indent="0">
              <a:buNone/>
            </a:pPr>
            <a:r>
              <a:rPr lang="en-US" b="1" dirty="0"/>
              <a:t>Which is the correct statement?</a:t>
            </a:r>
          </a:p>
          <a:p>
            <a:pPr marL="457200" lvl="0" indent="-457200">
              <a:buFont typeface="+mj-lt"/>
              <a:buAutoNum type="alphaLcPeriod"/>
            </a:pPr>
            <a:r>
              <a:rPr lang="en-US" b="1" dirty="0"/>
              <a:t>Quantity A is greater</a:t>
            </a:r>
          </a:p>
          <a:p>
            <a:pPr marL="457200" lvl="0" indent="-457200">
              <a:buFont typeface="+mj-lt"/>
              <a:buAutoNum type="alphaLcPeriod"/>
            </a:pPr>
            <a:r>
              <a:rPr lang="en-US" b="1" dirty="0"/>
              <a:t>Quantity B is greater</a:t>
            </a:r>
          </a:p>
          <a:p>
            <a:pPr marL="457200" lvl="0" indent="-457200">
              <a:buFont typeface="+mj-lt"/>
              <a:buAutoNum type="alphaLcPeriod"/>
            </a:pPr>
            <a:r>
              <a:rPr lang="en-US" b="1" dirty="0"/>
              <a:t>The quantities are the same</a:t>
            </a:r>
          </a:p>
          <a:p>
            <a:pPr marL="457200" lvl="0" indent="-457200">
              <a:buFont typeface="+mj-lt"/>
              <a:buAutoNum type="alphaLcPeriod"/>
            </a:pPr>
            <a:r>
              <a:rPr lang="en-US" b="1" dirty="0"/>
              <a:t>The relationship cannot be determined without more information</a:t>
            </a:r>
          </a:p>
          <a:p>
            <a:pPr marL="0" indent="0">
              <a:buNone/>
            </a:pPr>
            <a:endParaRPr lang="en-US" dirty="0"/>
          </a:p>
        </p:txBody>
      </p:sp>
      <mc:AlternateContent xmlns:mc="http://schemas.openxmlformats.org/markup-compatibility/2006" xmlns:a14="http://schemas.microsoft.com/office/drawing/2010/main">
        <mc:Choice Requires="a14">
          <p:graphicFrame>
            <p:nvGraphicFramePr>
              <p:cNvPr id="4" name="Table 3" descr="Comparison question about standard error">
                <a:extLst>
                  <a:ext uri="{FF2B5EF4-FFF2-40B4-BE49-F238E27FC236}">
                    <a16:creationId xmlns:a16="http://schemas.microsoft.com/office/drawing/2014/main" id="{25A6FDDD-1E6A-4CC3-B9B0-7B8A7B88DE30}"/>
                  </a:ext>
                </a:extLst>
              </p:cNvPr>
              <p:cNvGraphicFramePr>
                <a:graphicFrameLocks noGrp="1"/>
              </p:cNvGraphicFramePr>
              <p:nvPr>
                <p:extLst>
                  <p:ext uri="{D42A27DB-BD31-4B8C-83A1-F6EECF244321}">
                    <p14:modId xmlns:p14="http://schemas.microsoft.com/office/powerpoint/2010/main" val="1967675088"/>
                  </p:ext>
                </p:extLst>
              </p:nvPr>
            </p:nvGraphicFramePr>
            <p:xfrm>
              <a:off x="1104900" y="4343717"/>
              <a:ext cx="7067549" cy="1463040"/>
            </p:xfrm>
            <a:graphic>
              <a:graphicData uri="http://schemas.openxmlformats.org/drawingml/2006/table">
                <a:tbl>
                  <a:tblPr firstRow="1" firstCol="1" bandRow="1">
                    <a:tableStyleId>{5940675A-B579-460E-94D1-54222C63F5DA}</a:tableStyleId>
                  </a:tblPr>
                  <a:tblGrid>
                    <a:gridCol w="3394309">
                      <a:extLst>
                        <a:ext uri="{9D8B030D-6E8A-4147-A177-3AD203B41FA5}">
                          <a16:colId xmlns:a16="http://schemas.microsoft.com/office/drawing/2014/main" val="2750575470"/>
                        </a:ext>
                      </a:extLst>
                    </a:gridCol>
                    <a:gridCol w="3673240">
                      <a:extLst>
                        <a:ext uri="{9D8B030D-6E8A-4147-A177-3AD203B41FA5}">
                          <a16:colId xmlns:a16="http://schemas.microsoft.com/office/drawing/2014/main" val="1104548475"/>
                        </a:ext>
                      </a:extLst>
                    </a:gridCol>
                  </a:tblGrid>
                  <a:tr h="0">
                    <a:tc>
                      <a:txBody>
                        <a:bodyPr/>
                        <a:lstStyle/>
                        <a:p>
                          <a:pPr marL="228600" marR="0" algn="ctr">
                            <a:spcBef>
                              <a:spcPts val="0"/>
                            </a:spcBef>
                            <a:spcAft>
                              <a:spcPts val="0"/>
                            </a:spcAft>
                          </a:pPr>
                          <a:r>
                            <a:rPr lang="en-US" sz="2400" b="1" dirty="0">
                              <a:effectLst/>
                            </a:rPr>
                            <a:t>Quantity A</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b="1">
                              <a:effectLst/>
                            </a:rPr>
                            <a:t>Quantity B</a:t>
                          </a:r>
                          <a:endParaRPr lang="en-US" sz="2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74483540"/>
                      </a:ext>
                    </a:extLst>
                  </a:tr>
                  <a:tr h="0">
                    <a:tc>
                      <a:txBody>
                        <a:bodyPr/>
                        <a:lstStyle/>
                        <a:p>
                          <a:pPr marL="0" marR="0">
                            <a:spcBef>
                              <a:spcPts val="0"/>
                            </a:spcBef>
                            <a:spcAft>
                              <a:spcPts val="0"/>
                            </a:spcAft>
                          </a:pPr>
                          <a:r>
                            <a:rPr lang="en-US" sz="2400" b="1" kern="1200" dirty="0">
                              <a:effectLst/>
                            </a:rPr>
                            <a:t>The standard error of  </a:t>
                          </a:r>
                          <a14:m>
                            <m:oMath xmlns:m="http://schemas.openxmlformats.org/officeDocument/2006/math">
                              <m:acc>
                                <m:accPr>
                                  <m:chr m:val="̂"/>
                                  <m:ctrlPr>
                                    <a:rPr lang="en-US" sz="2400" b="1" i="1" kern="1200">
                                      <a:effectLst/>
                                      <a:latin typeface="Cambria Math" panose="02040503050406030204" pitchFamily="18" charset="0"/>
                                    </a:rPr>
                                  </m:ctrlPr>
                                </m:accPr>
                                <m:e>
                                  <m:r>
                                    <a:rPr lang="en-US" sz="2400" b="1" i="1" kern="1200">
                                      <a:effectLst/>
                                      <a:latin typeface="Cambria Math" panose="02040503050406030204" pitchFamily="18" charset="0"/>
                                    </a:rPr>
                                    <m:t>𝒑</m:t>
                                  </m:r>
                                </m:e>
                              </m:acc>
                              <m:r>
                                <a:rPr lang="en-US" sz="2400" b="1" kern="1200">
                                  <a:effectLst/>
                                  <a:latin typeface="Cambria Math" panose="02040503050406030204" pitchFamily="18" charset="0"/>
                                </a:rPr>
                                <m:t>=</m:t>
                              </m:r>
                              <m:r>
                                <a:rPr lang="en-US" sz="2400" b="1" i="1" kern="1200">
                                  <a:effectLst/>
                                  <a:latin typeface="Cambria Math" panose="02040503050406030204" pitchFamily="18" charset="0"/>
                                </a:rPr>
                                <m:t>𝟎</m:t>
                              </m:r>
                              <m:r>
                                <a:rPr lang="en-US" sz="2400" b="1" kern="1200">
                                  <a:effectLst/>
                                  <a:latin typeface="Cambria Math" panose="02040503050406030204" pitchFamily="18" charset="0"/>
                                </a:rPr>
                                <m:t>.</m:t>
                              </m:r>
                              <m:r>
                                <a:rPr lang="en-US" sz="2400" b="1" i="1" kern="1200">
                                  <a:effectLst/>
                                  <a:latin typeface="Cambria Math" panose="02040503050406030204" pitchFamily="18" charset="0"/>
                                </a:rPr>
                                <m:t>𝟓</m:t>
                              </m:r>
                              <m:r>
                                <a:rPr lang="en-US" sz="2400" b="1" i="1" kern="1200" smtClean="0">
                                  <a:effectLst/>
                                  <a:latin typeface="Cambria Math" panose="02040503050406030204" pitchFamily="18" charset="0"/>
                                </a:rPr>
                                <m:t>𝟎</m:t>
                              </m:r>
                            </m:oMath>
                          </a14:m>
                          <a:r>
                            <a:rPr lang="en-US" sz="2400" b="1" kern="1200" dirty="0">
                              <a:effectLst/>
                            </a:rPr>
                            <a:t> based on a sample of </a:t>
                          </a:r>
                          <a14:m>
                            <m:oMath xmlns:m="http://schemas.openxmlformats.org/officeDocument/2006/math">
                              <m:r>
                                <a:rPr lang="en-US" sz="2400" b="1" i="1" kern="1200">
                                  <a:effectLst/>
                                  <a:latin typeface="Cambria Math" panose="02040503050406030204" pitchFamily="18" charset="0"/>
                                </a:rPr>
                                <m:t>𝐧</m:t>
                              </m:r>
                              <m:r>
                                <a:rPr lang="en-US" sz="2400" b="1" kern="1200">
                                  <a:effectLst/>
                                  <a:latin typeface="Cambria Math" panose="02040503050406030204" pitchFamily="18" charset="0"/>
                                </a:rPr>
                                <m:t>=</m:t>
                              </m:r>
                              <m:r>
                                <a:rPr lang="en-US" sz="2400" b="1" i="1" kern="1200">
                                  <a:effectLst/>
                                  <a:latin typeface="Cambria Math" panose="02040503050406030204" pitchFamily="18" charset="0"/>
                                </a:rPr>
                                <m:t>𝟏𝟎</m:t>
                              </m:r>
                            </m:oMath>
                          </a14:m>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400" b="1" kern="1200" dirty="0">
                              <a:effectLst/>
                            </a:rPr>
                            <a:t>The standard error of  </a:t>
                          </a:r>
                          <a14:m>
                            <m:oMath xmlns:m="http://schemas.openxmlformats.org/officeDocument/2006/math">
                              <m:acc>
                                <m:accPr>
                                  <m:chr m:val="̂"/>
                                  <m:ctrlPr>
                                    <a:rPr lang="en-US" sz="2400" b="1" i="1" kern="1200">
                                      <a:effectLst/>
                                      <a:latin typeface="Cambria Math" panose="02040503050406030204" pitchFamily="18" charset="0"/>
                                    </a:rPr>
                                  </m:ctrlPr>
                                </m:accPr>
                                <m:e>
                                  <m:r>
                                    <a:rPr lang="en-US" sz="2400" b="1" i="1" kern="1200">
                                      <a:effectLst/>
                                      <a:latin typeface="Cambria Math" panose="02040503050406030204" pitchFamily="18" charset="0"/>
                                    </a:rPr>
                                    <m:t>𝒑</m:t>
                                  </m:r>
                                </m:e>
                              </m:acc>
                              <m:r>
                                <a:rPr lang="en-US" sz="2400" b="1" kern="1200">
                                  <a:effectLst/>
                                  <a:latin typeface="Cambria Math" panose="02040503050406030204" pitchFamily="18" charset="0"/>
                                </a:rPr>
                                <m:t>=</m:t>
                              </m:r>
                              <m:r>
                                <a:rPr lang="en-US" sz="2400" b="1" i="1" kern="1200">
                                  <a:effectLst/>
                                  <a:latin typeface="Cambria Math" panose="02040503050406030204" pitchFamily="18" charset="0"/>
                                </a:rPr>
                                <m:t>𝟎</m:t>
                              </m:r>
                              <m:r>
                                <a:rPr lang="en-US" sz="2400" b="1" kern="1200">
                                  <a:effectLst/>
                                  <a:latin typeface="Cambria Math" panose="02040503050406030204" pitchFamily="18" charset="0"/>
                                </a:rPr>
                                <m:t>.</m:t>
                              </m:r>
                              <m:r>
                                <a:rPr lang="en-US" sz="2400" b="1" i="1" kern="1200">
                                  <a:effectLst/>
                                  <a:latin typeface="Cambria Math" panose="02040503050406030204" pitchFamily="18" charset="0"/>
                                </a:rPr>
                                <m:t>𝟗𝟓</m:t>
                              </m:r>
                            </m:oMath>
                          </a14:m>
                          <a:r>
                            <a:rPr lang="en-US" sz="2400" b="1" kern="1200" dirty="0">
                              <a:effectLst/>
                            </a:rPr>
                            <a:t> based on a sample of </a:t>
                          </a:r>
                          <a14:m>
                            <m:oMath xmlns:m="http://schemas.openxmlformats.org/officeDocument/2006/math">
                              <m:r>
                                <a:rPr lang="en-US" sz="2400" b="1" i="1" kern="1200">
                                  <a:effectLst/>
                                  <a:latin typeface="Cambria Math" panose="02040503050406030204" pitchFamily="18" charset="0"/>
                                </a:rPr>
                                <m:t>𝐧</m:t>
                              </m:r>
                              <m:r>
                                <a:rPr lang="en-US" sz="2400" b="1" kern="1200">
                                  <a:effectLst/>
                                  <a:latin typeface="Cambria Math" panose="02040503050406030204" pitchFamily="18" charset="0"/>
                                </a:rPr>
                                <m:t>=</m:t>
                              </m:r>
                              <m:r>
                                <a:rPr lang="en-US" sz="2400" b="1" i="1" kern="1200">
                                  <a:effectLst/>
                                  <a:latin typeface="Cambria Math" panose="02040503050406030204" pitchFamily="18" charset="0"/>
                                </a:rPr>
                                <m:t>𝟏𝟎</m:t>
                              </m:r>
                            </m:oMath>
                          </a14:m>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853985406"/>
                      </a:ext>
                    </a:extLst>
                  </a:tr>
                </a:tbl>
              </a:graphicData>
            </a:graphic>
          </p:graphicFrame>
        </mc:Choice>
        <mc:Fallback xmlns="">
          <p:graphicFrame>
            <p:nvGraphicFramePr>
              <p:cNvPr id="4" name="Table 3" descr="Comparison question about standard error">
                <a:extLst>
                  <a:ext uri="{FF2B5EF4-FFF2-40B4-BE49-F238E27FC236}">
                    <a16:creationId xmlns:a16="http://schemas.microsoft.com/office/drawing/2014/main" id="{25A6FDDD-1E6A-4CC3-B9B0-7B8A7B88DE30}"/>
                  </a:ext>
                </a:extLst>
              </p:cNvPr>
              <p:cNvGraphicFramePr>
                <a:graphicFrameLocks noGrp="1"/>
              </p:cNvGraphicFramePr>
              <p:nvPr>
                <p:extLst>
                  <p:ext uri="{D42A27DB-BD31-4B8C-83A1-F6EECF244321}">
                    <p14:modId xmlns:p14="http://schemas.microsoft.com/office/powerpoint/2010/main" val="1967675088"/>
                  </p:ext>
                </p:extLst>
              </p:nvPr>
            </p:nvGraphicFramePr>
            <p:xfrm>
              <a:off x="1104900" y="4343717"/>
              <a:ext cx="7067549" cy="1463040"/>
            </p:xfrm>
            <a:graphic>
              <a:graphicData uri="http://schemas.openxmlformats.org/drawingml/2006/table">
                <a:tbl>
                  <a:tblPr firstRow="1" firstCol="1" bandRow="1">
                    <a:tableStyleId>{5940675A-B579-460E-94D1-54222C63F5DA}</a:tableStyleId>
                  </a:tblPr>
                  <a:tblGrid>
                    <a:gridCol w="3394309">
                      <a:extLst>
                        <a:ext uri="{9D8B030D-6E8A-4147-A177-3AD203B41FA5}">
                          <a16:colId xmlns:a16="http://schemas.microsoft.com/office/drawing/2014/main" val="2750575470"/>
                        </a:ext>
                      </a:extLst>
                    </a:gridCol>
                    <a:gridCol w="3673240">
                      <a:extLst>
                        <a:ext uri="{9D8B030D-6E8A-4147-A177-3AD203B41FA5}">
                          <a16:colId xmlns:a16="http://schemas.microsoft.com/office/drawing/2014/main" val="1104548475"/>
                        </a:ext>
                      </a:extLst>
                    </a:gridCol>
                  </a:tblGrid>
                  <a:tr h="365760">
                    <a:tc>
                      <a:txBody>
                        <a:bodyPr/>
                        <a:lstStyle/>
                        <a:p>
                          <a:pPr marL="228600" marR="0" algn="ctr">
                            <a:spcBef>
                              <a:spcPts val="0"/>
                            </a:spcBef>
                            <a:spcAft>
                              <a:spcPts val="0"/>
                            </a:spcAft>
                          </a:pPr>
                          <a:r>
                            <a:rPr lang="en-US" sz="2400" b="1" dirty="0">
                              <a:effectLst/>
                            </a:rPr>
                            <a:t>Quantity A</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b="1">
                              <a:effectLst/>
                            </a:rPr>
                            <a:t>Quantity B</a:t>
                          </a:r>
                          <a:endParaRPr lang="en-US" sz="2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74483540"/>
                      </a:ext>
                    </a:extLst>
                  </a:tr>
                  <a:tr h="1097280">
                    <a:tc>
                      <a:txBody>
                        <a:bodyPr/>
                        <a:lstStyle/>
                        <a:p>
                          <a:endParaRPr lang="en-US"/>
                        </a:p>
                      </a:txBody>
                      <a:tcPr marL="68580" marR="68580" marT="0" marB="0" anchor="ctr">
                        <a:blipFill>
                          <a:blip r:embed="rId3"/>
                          <a:stretch>
                            <a:fillRect l="-180" t="-41436" r="-108618" b="-16575"/>
                          </a:stretch>
                        </a:blipFill>
                      </a:tcPr>
                    </a:tc>
                    <a:tc>
                      <a:txBody>
                        <a:bodyPr/>
                        <a:lstStyle/>
                        <a:p>
                          <a:endParaRPr lang="en-US"/>
                        </a:p>
                      </a:txBody>
                      <a:tcPr marL="68580" marR="68580" marT="0" marB="0" anchor="ctr">
                        <a:blipFill>
                          <a:blip r:embed="rId3"/>
                          <a:stretch>
                            <a:fillRect l="-92537" t="-41436" r="-332" b="-16575"/>
                          </a:stretch>
                        </a:blipFill>
                      </a:tcPr>
                    </a:tc>
                    <a:extLst>
                      <a:ext uri="{0D108BD9-81ED-4DB2-BD59-A6C34878D82A}">
                        <a16:rowId xmlns:a16="http://schemas.microsoft.com/office/drawing/2014/main" val="1853985406"/>
                      </a:ext>
                    </a:extLst>
                  </a:tr>
                </a:tbl>
              </a:graphicData>
            </a:graphic>
          </p:graphicFrame>
        </mc:Fallback>
      </mc:AlternateContent>
      <p:sp>
        <p:nvSpPr>
          <p:cNvPr id="5" name="Slide Number Placeholder 4">
            <a:extLst>
              <a:ext uri="{FF2B5EF4-FFF2-40B4-BE49-F238E27FC236}">
                <a16:creationId xmlns:a16="http://schemas.microsoft.com/office/drawing/2014/main" id="{48C25B18-7647-48C7-B321-E5FAFD98F174}"/>
              </a:ext>
            </a:extLst>
          </p:cNvPr>
          <p:cNvSpPr>
            <a:spLocks noGrp="1"/>
          </p:cNvSpPr>
          <p:nvPr>
            <p:ph type="sldNum" sz="quarter" idx="12"/>
          </p:nvPr>
        </p:nvSpPr>
        <p:spPr/>
        <p:txBody>
          <a:bodyPr/>
          <a:lstStyle/>
          <a:p>
            <a:fld id="{3833988A-D950-44F7-AD3F-E8557E80514B}" type="slidenum">
              <a:rPr lang="en-US" smtClean="0"/>
              <a:t>17</a:t>
            </a:fld>
            <a:endParaRPr lang="en-US"/>
          </a:p>
        </p:txBody>
      </p:sp>
    </p:spTree>
    <p:extLst>
      <p:ext uri="{BB962C8B-B14F-4D97-AF65-F5344CB8AC3E}">
        <p14:creationId xmlns:p14="http://schemas.microsoft.com/office/powerpoint/2010/main" val="2859933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A2F328E2-EED3-41BB-BFFD-86070622DE39}"/>
                  </a:ext>
                </a:extLst>
              </p:cNvPr>
              <p:cNvSpPr>
                <a:spLocks noGrp="1"/>
              </p:cNvSpPr>
              <p:nvPr>
                <p:ph type="title"/>
              </p:nvPr>
            </p:nvSpPr>
            <p:spPr/>
            <p:txBody>
              <a:bodyPr>
                <a:normAutofit/>
              </a:bodyPr>
              <a:lstStyle/>
              <a:p>
                <a:r>
                  <a:rPr lang="en-US" sz="2800" u="sng" dirty="0"/>
                  <a:t>Self-practice Example</a:t>
                </a:r>
                <a:r>
                  <a:rPr lang="en-US" sz="2800" dirty="0"/>
                  <a:t>: Comparing </a:t>
                </a:r>
                <a14:m>
                  <m:oMath xmlns:m="http://schemas.openxmlformats.org/officeDocument/2006/math">
                    <m:r>
                      <a:rPr lang="en-US" sz="2800" i="1">
                        <a:latin typeface="Cambria Math" panose="02040503050406030204" pitchFamily="18" charset="0"/>
                      </a:rPr>
                      <m:t>𝑺</m:t>
                    </m:r>
                    <m:sSub>
                      <m:sSubPr>
                        <m:ctrlPr>
                          <a:rPr lang="en-US" sz="2800" i="1">
                            <a:latin typeface="Cambria Math" panose="02040503050406030204" pitchFamily="18" charset="0"/>
                          </a:rPr>
                        </m:ctrlPr>
                      </m:sSubPr>
                      <m:e>
                        <m:r>
                          <a:rPr lang="en-US" sz="2800" i="1">
                            <a:latin typeface="Cambria Math" panose="02040503050406030204" pitchFamily="18" charset="0"/>
                          </a:rPr>
                          <m:t>𝑬</m:t>
                        </m:r>
                      </m:e>
                      <m:sub>
                        <m:acc>
                          <m:accPr>
                            <m:chr m:val="̂"/>
                            <m:ctrlPr>
                              <a:rPr lang="en-US" sz="2800" i="1">
                                <a:latin typeface="Cambria Math" panose="02040503050406030204" pitchFamily="18" charset="0"/>
                              </a:rPr>
                            </m:ctrlPr>
                          </m:accPr>
                          <m:e>
                            <m:r>
                              <a:rPr lang="en-US" sz="2800" i="1">
                                <a:latin typeface="Cambria Math" panose="02040503050406030204" pitchFamily="18" charset="0"/>
                              </a:rPr>
                              <m:t>𝒑</m:t>
                            </m:r>
                          </m:e>
                        </m:acc>
                      </m:sub>
                    </m:sSub>
                  </m:oMath>
                </a14:m>
                <a:r>
                  <a:rPr lang="en-US" sz="2800" dirty="0"/>
                  <a:t> (3)</a:t>
                </a:r>
              </a:p>
            </p:txBody>
          </p:sp>
        </mc:Choice>
        <mc:Fallback xmlns="">
          <p:sp>
            <p:nvSpPr>
              <p:cNvPr id="2" name="Title 1">
                <a:extLst>
                  <a:ext uri="{FF2B5EF4-FFF2-40B4-BE49-F238E27FC236}">
                    <a16:creationId xmlns:a16="http://schemas.microsoft.com/office/drawing/2014/main" id="{A2F328E2-EED3-41BB-BFFD-86070622DE39}"/>
                  </a:ext>
                </a:extLst>
              </p:cNvPr>
              <p:cNvSpPr>
                <a:spLocks noGrp="1" noRot="1" noChangeAspect="1" noMove="1" noResize="1" noEditPoints="1" noAdjustHandles="1" noChangeArrowheads="1" noChangeShapeType="1" noTextEdit="1"/>
              </p:cNvSpPr>
              <p:nvPr>
                <p:ph type="title"/>
              </p:nvPr>
            </p:nvSpPr>
            <p:spPr>
              <a:blipFill>
                <a:blip r:embed="rId2"/>
                <a:stretch>
                  <a:fillRect l="-1617" t="-15455"/>
                </a:stretch>
              </a:blipFill>
            </p:spPr>
            <p:txBody>
              <a:bodyPr/>
              <a:lstStyle/>
              <a:p>
                <a:r>
                  <a:rPr lang="en-US">
                    <a:noFill/>
                  </a:rPr>
                  <a:t> </a:t>
                </a:r>
              </a:p>
            </p:txBody>
          </p:sp>
        </mc:Fallback>
      </mc:AlternateContent>
      <p:sp>
        <p:nvSpPr>
          <p:cNvPr id="3" name="Content Placeholder 2">
            <a:extLst>
              <a:ext uri="{FF2B5EF4-FFF2-40B4-BE49-F238E27FC236}">
                <a16:creationId xmlns:a16="http://schemas.microsoft.com/office/drawing/2014/main" id="{E93B8006-329B-45C7-9571-5ACF786C3134}"/>
              </a:ext>
            </a:extLst>
          </p:cNvPr>
          <p:cNvSpPr>
            <a:spLocks noGrp="1"/>
          </p:cNvSpPr>
          <p:nvPr>
            <p:ph idx="1"/>
          </p:nvPr>
        </p:nvSpPr>
        <p:spPr/>
        <p:txBody>
          <a:bodyPr>
            <a:normAutofit/>
          </a:bodyPr>
          <a:lstStyle/>
          <a:p>
            <a:pPr marL="0" indent="0">
              <a:buNone/>
            </a:pPr>
            <a:r>
              <a:rPr lang="en-US" b="1" dirty="0"/>
              <a:t>Which is the correct statement?</a:t>
            </a:r>
          </a:p>
          <a:p>
            <a:pPr marL="457200" lvl="0" indent="-457200">
              <a:buFont typeface="+mj-lt"/>
              <a:buAutoNum type="alphaLcPeriod"/>
            </a:pPr>
            <a:r>
              <a:rPr lang="en-US" b="1" dirty="0"/>
              <a:t>Quantity A is greater</a:t>
            </a:r>
          </a:p>
          <a:p>
            <a:pPr marL="457200" lvl="0" indent="-457200">
              <a:buFont typeface="+mj-lt"/>
              <a:buAutoNum type="alphaLcPeriod"/>
            </a:pPr>
            <a:r>
              <a:rPr lang="en-US" b="1" dirty="0"/>
              <a:t>Quantity B is greater</a:t>
            </a:r>
          </a:p>
          <a:p>
            <a:pPr marL="457200" lvl="0" indent="-457200">
              <a:buFont typeface="+mj-lt"/>
              <a:buAutoNum type="alphaLcPeriod"/>
            </a:pPr>
            <a:r>
              <a:rPr lang="en-US" b="1" dirty="0"/>
              <a:t>The quantities are the same</a:t>
            </a:r>
          </a:p>
          <a:p>
            <a:pPr marL="457200" lvl="0" indent="-457200">
              <a:buFont typeface="+mj-lt"/>
              <a:buAutoNum type="alphaLcPeriod"/>
            </a:pPr>
            <a:r>
              <a:rPr lang="en-US" b="1" dirty="0"/>
              <a:t>The relationship cannot be determined without more information</a:t>
            </a:r>
          </a:p>
          <a:p>
            <a:pPr marL="0" indent="0">
              <a:buNone/>
            </a:pPr>
            <a:endParaRPr lang="en-US" dirty="0"/>
          </a:p>
        </p:txBody>
      </p:sp>
      <mc:AlternateContent xmlns:mc="http://schemas.openxmlformats.org/markup-compatibility/2006" xmlns:a14="http://schemas.microsoft.com/office/drawing/2010/main">
        <mc:Choice Requires="a14">
          <p:graphicFrame>
            <p:nvGraphicFramePr>
              <p:cNvPr id="4" name="Table 3" descr="Comparison question about standard error">
                <a:extLst>
                  <a:ext uri="{FF2B5EF4-FFF2-40B4-BE49-F238E27FC236}">
                    <a16:creationId xmlns:a16="http://schemas.microsoft.com/office/drawing/2014/main" id="{25A6FDDD-1E6A-4CC3-B9B0-7B8A7B88DE30}"/>
                  </a:ext>
                </a:extLst>
              </p:cNvPr>
              <p:cNvGraphicFramePr>
                <a:graphicFrameLocks noGrp="1"/>
              </p:cNvGraphicFramePr>
              <p:nvPr>
                <p:extLst>
                  <p:ext uri="{D42A27DB-BD31-4B8C-83A1-F6EECF244321}">
                    <p14:modId xmlns:p14="http://schemas.microsoft.com/office/powerpoint/2010/main" val="4100346193"/>
                  </p:ext>
                </p:extLst>
              </p:nvPr>
            </p:nvGraphicFramePr>
            <p:xfrm>
              <a:off x="1104900" y="4343717"/>
              <a:ext cx="7067549" cy="1520254"/>
            </p:xfrm>
            <a:graphic>
              <a:graphicData uri="http://schemas.openxmlformats.org/drawingml/2006/table">
                <a:tbl>
                  <a:tblPr firstRow="1" firstCol="1" bandRow="1">
                    <a:tableStyleId>{5940675A-B579-460E-94D1-54222C63F5DA}</a:tableStyleId>
                  </a:tblPr>
                  <a:tblGrid>
                    <a:gridCol w="3511488">
                      <a:extLst>
                        <a:ext uri="{9D8B030D-6E8A-4147-A177-3AD203B41FA5}">
                          <a16:colId xmlns:a16="http://schemas.microsoft.com/office/drawing/2014/main" val="2750575470"/>
                        </a:ext>
                      </a:extLst>
                    </a:gridCol>
                    <a:gridCol w="3556061">
                      <a:extLst>
                        <a:ext uri="{9D8B030D-6E8A-4147-A177-3AD203B41FA5}">
                          <a16:colId xmlns:a16="http://schemas.microsoft.com/office/drawing/2014/main" val="1104548475"/>
                        </a:ext>
                      </a:extLst>
                    </a:gridCol>
                  </a:tblGrid>
                  <a:tr h="0">
                    <a:tc>
                      <a:txBody>
                        <a:bodyPr/>
                        <a:lstStyle/>
                        <a:p>
                          <a:pPr marL="228600" marR="0" algn="ctr">
                            <a:spcBef>
                              <a:spcPts val="0"/>
                            </a:spcBef>
                            <a:spcAft>
                              <a:spcPts val="0"/>
                            </a:spcAft>
                          </a:pPr>
                          <a:r>
                            <a:rPr lang="en-US" sz="2400" b="1" dirty="0">
                              <a:effectLst/>
                            </a:rPr>
                            <a:t>Quantity A</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b="1">
                              <a:effectLst/>
                            </a:rPr>
                            <a:t>Quantity B</a:t>
                          </a:r>
                          <a:endParaRPr lang="en-US" sz="2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74483540"/>
                      </a:ext>
                    </a:extLst>
                  </a:tr>
                  <a:tr h="0">
                    <a:tc>
                      <a:txBody>
                        <a:bodyPr/>
                        <a:lstStyle/>
                        <a:p>
                          <a:pPr marL="0" marR="0">
                            <a:lnSpc>
                              <a:spcPct val="107000"/>
                            </a:lnSpc>
                            <a:spcBef>
                              <a:spcPts val="0"/>
                            </a:spcBef>
                            <a:spcAft>
                              <a:spcPts val="0"/>
                            </a:spcAft>
                          </a:pPr>
                          <a:r>
                            <a:rPr lang="en-US" sz="2400" b="1" kern="1200" dirty="0">
                              <a:effectLst/>
                            </a:rPr>
                            <a:t>The standard error of </a:t>
                          </a:r>
                          <a:br>
                            <a:rPr lang="en-US" sz="2400" b="1" kern="1200" dirty="0">
                              <a:effectLst/>
                            </a:rPr>
                          </a:br>
                          <a14:m>
                            <m:oMath xmlns:m="http://schemas.openxmlformats.org/officeDocument/2006/math">
                              <m:acc>
                                <m:accPr>
                                  <m:chr m:val="̂"/>
                                  <m:ctrlPr>
                                    <a:rPr lang="en-US" sz="2400" b="1" i="1" kern="1200">
                                      <a:effectLst/>
                                      <a:latin typeface="Cambria Math" panose="02040503050406030204" pitchFamily="18" charset="0"/>
                                    </a:rPr>
                                  </m:ctrlPr>
                                </m:accPr>
                                <m:e>
                                  <m:r>
                                    <a:rPr lang="en-US" sz="2400" b="1" i="1" kern="1200">
                                      <a:effectLst/>
                                      <a:latin typeface="Cambria Math" panose="02040503050406030204" pitchFamily="18" charset="0"/>
                                    </a:rPr>
                                    <m:t>𝒑</m:t>
                                  </m:r>
                                </m:e>
                              </m:acc>
                              <m:r>
                                <a:rPr lang="en-US" sz="2400" b="1" kern="1200">
                                  <a:effectLst/>
                                  <a:latin typeface="Cambria Math" panose="02040503050406030204" pitchFamily="18" charset="0"/>
                                </a:rPr>
                                <m:t>=</m:t>
                              </m:r>
                              <m:r>
                                <a:rPr lang="en-US" sz="2400" b="1" i="1" kern="1200">
                                  <a:effectLst/>
                                  <a:latin typeface="Cambria Math" panose="02040503050406030204" pitchFamily="18" charset="0"/>
                                </a:rPr>
                                <m:t>𝟎</m:t>
                              </m:r>
                              <m:r>
                                <a:rPr lang="en-US" sz="2400" b="1" kern="1200">
                                  <a:effectLst/>
                                  <a:latin typeface="Cambria Math" panose="02040503050406030204" pitchFamily="18" charset="0"/>
                                </a:rPr>
                                <m:t>.</m:t>
                              </m:r>
                              <m:r>
                                <a:rPr lang="en-US" sz="2400" b="1" i="1" kern="1200">
                                  <a:effectLst/>
                                  <a:latin typeface="Cambria Math" panose="02040503050406030204" pitchFamily="18" charset="0"/>
                                </a:rPr>
                                <m:t>𝟎𝟓</m:t>
                              </m:r>
                            </m:oMath>
                          </a14:m>
                          <a:r>
                            <a:rPr lang="en-US" sz="2400" b="1" kern="1200" dirty="0">
                              <a:effectLst/>
                            </a:rPr>
                            <a:t> based on a sample of </a:t>
                          </a:r>
                          <a14:m>
                            <m:oMath xmlns:m="http://schemas.openxmlformats.org/officeDocument/2006/math">
                              <m:r>
                                <a:rPr lang="en-US" sz="2400" b="1" i="1" kern="1200">
                                  <a:effectLst/>
                                  <a:latin typeface="Cambria Math" panose="02040503050406030204" pitchFamily="18" charset="0"/>
                                </a:rPr>
                                <m:t>𝐧</m:t>
                              </m:r>
                              <m:r>
                                <a:rPr lang="en-US" sz="2400" b="1" kern="1200">
                                  <a:effectLst/>
                                  <a:latin typeface="Cambria Math" panose="02040503050406030204" pitchFamily="18" charset="0"/>
                                </a:rPr>
                                <m:t>=</m:t>
                              </m:r>
                              <m:r>
                                <a:rPr lang="en-US" sz="2400" b="1" i="1" kern="1200">
                                  <a:effectLst/>
                                  <a:latin typeface="Cambria Math" panose="02040503050406030204" pitchFamily="18" charset="0"/>
                                </a:rPr>
                                <m:t>𝟏𝟎</m:t>
                              </m:r>
                            </m:oMath>
                          </a14:m>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400" b="1" kern="1200" dirty="0">
                              <a:effectLst/>
                            </a:rPr>
                            <a:t>The standard error of  </a:t>
                          </a:r>
                          <a:br>
                            <a:rPr lang="en-US" sz="2400" b="1" kern="1200" dirty="0">
                              <a:effectLst/>
                            </a:rPr>
                          </a:br>
                          <a14:m>
                            <m:oMath xmlns:m="http://schemas.openxmlformats.org/officeDocument/2006/math">
                              <m:acc>
                                <m:accPr>
                                  <m:chr m:val="̂"/>
                                  <m:ctrlPr>
                                    <a:rPr lang="en-US" sz="2400" b="1" i="1" kern="1200">
                                      <a:effectLst/>
                                      <a:latin typeface="Cambria Math" panose="02040503050406030204" pitchFamily="18" charset="0"/>
                                    </a:rPr>
                                  </m:ctrlPr>
                                </m:accPr>
                                <m:e>
                                  <m:r>
                                    <a:rPr lang="en-US" sz="2400" b="1" i="1" kern="1200">
                                      <a:effectLst/>
                                      <a:latin typeface="Cambria Math" panose="02040503050406030204" pitchFamily="18" charset="0"/>
                                    </a:rPr>
                                    <m:t>𝒑</m:t>
                                  </m:r>
                                </m:e>
                              </m:acc>
                              <m:r>
                                <a:rPr lang="en-US" sz="2400" b="1" kern="1200">
                                  <a:effectLst/>
                                  <a:latin typeface="Cambria Math" panose="02040503050406030204" pitchFamily="18" charset="0"/>
                                </a:rPr>
                                <m:t>=</m:t>
                              </m:r>
                              <m:r>
                                <a:rPr lang="en-US" sz="2400" b="1" i="1" kern="1200">
                                  <a:effectLst/>
                                  <a:latin typeface="Cambria Math" panose="02040503050406030204" pitchFamily="18" charset="0"/>
                                </a:rPr>
                                <m:t>𝟎</m:t>
                              </m:r>
                              <m:r>
                                <a:rPr lang="en-US" sz="2400" b="1" kern="1200">
                                  <a:effectLst/>
                                  <a:latin typeface="Cambria Math" panose="02040503050406030204" pitchFamily="18" charset="0"/>
                                </a:rPr>
                                <m:t>.</m:t>
                              </m:r>
                              <m:r>
                                <a:rPr lang="en-US" sz="2400" b="1" i="1" kern="1200">
                                  <a:effectLst/>
                                  <a:latin typeface="Cambria Math" panose="02040503050406030204" pitchFamily="18" charset="0"/>
                                </a:rPr>
                                <m:t>𝟗𝟓</m:t>
                              </m:r>
                            </m:oMath>
                          </a14:m>
                          <a:r>
                            <a:rPr lang="en-US" sz="2400" b="1" kern="1200" dirty="0">
                              <a:effectLst/>
                            </a:rPr>
                            <a:t> based on a sample of </a:t>
                          </a:r>
                          <a14:m>
                            <m:oMath xmlns:m="http://schemas.openxmlformats.org/officeDocument/2006/math">
                              <m:r>
                                <a:rPr lang="en-US" sz="2400" b="1" i="1" kern="1200">
                                  <a:effectLst/>
                                  <a:latin typeface="Cambria Math" panose="02040503050406030204" pitchFamily="18" charset="0"/>
                                </a:rPr>
                                <m:t>𝐧</m:t>
                              </m:r>
                              <m:r>
                                <a:rPr lang="en-US" sz="2400" b="1" kern="1200">
                                  <a:effectLst/>
                                  <a:latin typeface="Cambria Math" panose="02040503050406030204" pitchFamily="18" charset="0"/>
                                </a:rPr>
                                <m:t>=</m:t>
                              </m:r>
                              <m:r>
                                <a:rPr lang="en-US" sz="2400" b="1" i="1" kern="1200">
                                  <a:effectLst/>
                                  <a:latin typeface="Cambria Math" panose="02040503050406030204" pitchFamily="18" charset="0"/>
                                </a:rPr>
                                <m:t>𝟏𝟎</m:t>
                              </m:r>
                            </m:oMath>
                          </a14:m>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853985406"/>
                      </a:ext>
                    </a:extLst>
                  </a:tr>
                </a:tbl>
              </a:graphicData>
            </a:graphic>
          </p:graphicFrame>
        </mc:Choice>
        <mc:Fallback xmlns="">
          <p:graphicFrame>
            <p:nvGraphicFramePr>
              <p:cNvPr id="4" name="Table 3" descr="Comparison question about standard error">
                <a:extLst>
                  <a:ext uri="{FF2B5EF4-FFF2-40B4-BE49-F238E27FC236}">
                    <a16:creationId xmlns:a16="http://schemas.microsoft.com/office/drawing/2014/main" id="{25A6FDDD-1E6A-4CC3-B9B0-7B8A7B88DE30}"/>
                  </a:ext>
                </a:extLst>
              </p:cNvPr>
              <p:cNvGraphicFramePr>
                <a:graphicFrameLocks noGrp="1"/>
              </p:cNvGraphicFramePr>
              <p:nvPr>
                <p:extLst>
                  <p:ext uri="{D42A27DB-BD31-4B8C-83A1-F6EECF244321}">
                    <p14:modId xmlns:p14="http://schemas.microsoft.com/office/powerpoint/2010/main" val="4100346193"/>
                  </p:ext>
                </p:extLst>
              </p:nvPr>
            </p:nvGraphicFramePr>
            <p:xfrm>
              <a:off x="1104900" y="4343717"/>
              <a:ext cx="7067549" cy="1520254"/>
            </p:xfrm>
            <a:graphic>
              <a:graphicData uri="http://schemas.openxmlformats.org/drawingml/2006/table">
                <a:tbl>
                  <a:tblPr firstRow="1" firstCol="1" bandRow="1">
                    <a:tableStyleId>{5940675A-B579-460E-94D1-54222C63F5DA}</a:tableStyleId>
                  </a:tblPr>
                  <a:tblGrid>
                    <a:gridCol w="3511488">
                      <a:extLst>
                        <a:ext uri="{9D8B030D-6E8A-4147-A177-3AD203B41FA5}">
                          <a16:colId xmlns:a16="http://schemas.microsoft.com/office/drawing/2014/main" val="2750575470"/>
                        </a:ext>
                      </a:extLst>
                    </a:gridCol>
                    <a:gridCol w="3556061">
                      <a:extLst>
                        <a:ext uri="{9D8B030D-6E8A-4147-A177-3AD203B41FA5}">
                          <a16:colId xmlns:a16="http://schemas.microsoft.com/office/drawing/2014/main" val="1104548475"/>
                        </a:ext>
                      </a:extLst>
                    </a:gridCol>
                  </a:tblGrid>
                  <a:tr h="365760">
                    <a:tc>
                      <a:txBody>
                        <a:bodyPr/>
                        <a:lstStyle/>
                        <a:p>
                          <a:pPr marL="228600" marR="0" algn="ctr">
                            <a:spcBef>
                              <a:spcPts val="0"/>
                            </a:spcBef>
                            <a:spcAft>
                              <a:spcPts val="0"/>
                            </a:spcAft>
                          </a:pPr>
                          <a:r>
                            <a:rPr lang="en-US" sz="2400" b="1" dirty="0">
                              <a:effectLst/>
                            </a:rPr>
                            <a:t>Quantity A</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b="1">
                              <a:effectLst/>
                            </a:rPr>
                            <a:t>Quantity B</a:t>
                          </a:r>
                          <a:endParaRPr lang="en-US" sz="2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74483540"/>
                      </a:ext>
                    </a:extLst>
                  </a:tr>
                  <a:tr h="1154494">
                    <a:tc>
                      <a:txBody>
                        <a:bodyPr/>
                        <a:lstStyle/>
                        <a:p>
                          <a:endParaRPr lang="en-US"/>
                        </a:p>
                      </a:txBody>
                      <a:tcPr marL="68580" marR="68580" marT="0" marB="0" anchor="ctr">
                        <a:blipFill>
                          <a:blip r:embed="rId3"/>
                          <a:stretch>
                            <a:fillRect l="-174" t="-39474" r="-101736" b="-15789"/>
                          </a:stretch>
                        </a:blipFill>
                      </a:tcPr>
                    </a:tc>
                    <a:tc>
                      <a:txBody>
                        <a:bodyPr/>
                        <a:lstStyle/>
                        <a:p>
                          <a:endParaRPr lang="en-US"/>
                        </a:p>
                      </a:txBody>
                      <a:tcPr marL="68580" marR="68580" marT="0" marB="0" anchor="ctr">
                        <a:blipFill>
                          <a:blip r:embed="rId3"/>
                          <a:stretch>
                            <a:fillRect l="-98801" t="-39474" r="-342" b="-15789"/>
                          </a:stretch>
                        </a:blipFill>
                      </a:tcPr>
                    </a:tc>
                    <a:extLst>
                      <a:ext uri="{0D108BD9-81ED-4DB2-BD59-A6C34878D82A}">
                        <a16:rowId xmlns:a16="http://schemas.microsoft.com/office/drawing/2014/main" val="1853985406"/>
                      </a:ext>
                    </a:extLst>
                  </a:tr>
                </a:tbl>
              </a:graphicData>
            </a:graphic>
          </p:graphicFrame>
        </mc:Fallback>
      </mc:AlternateContent>
      <p:sp>
        <p:nvSpPr>
          <p:cNvPr id="5" name="Slide Number Placeholder 4">
            <a:extLst>
              <a:ext uri="{FF2B5EF4-FFF2-40B4-BE49-F238E27FC236}">
                <a16:creationId xmlns:a16="http://schemas.microsoft.com/office/drawing/2014/main" id="{6F3BDE18-AAF7-419A-A48E-F962FE59C9D2}"/>
              </a:ext>
            </a:extLst>
          </p:cNvPr>
          <p:cNvSpPr>
            <a:spLocks noGrp="1"/>
          </p:cNvSpPr>
          <p:nvPr>
            <p:ph type="sldNum" sz="quarter" idx="12"/>
          </p:nvPr>
        </p:nvSpPr>
        <p:spPr/>
        <p:txBody>
          <a:bodyPr/>
          <a:lstStyle/>
          <a:p>
            <a:fld id="{3833988A-D950-44F7-AD3F-E8557E80514B}" type="slidenum">
              <a:rPr lang="en-US" smtClean="0"/>
              <a:t>18</a:t>
            </a:fld>
            <a:endParaRPr lang="en-US"/>
          </a:p>
        </p:txBody>
      </p:sp>
    </p:spTree>
    <p:extLst>
      <p:ext uri="{BB962C8B-B14F-4D97-AF65-F5344CB8AC3E}">
        <p14:creationId xmlns:p14="http://schemas.microsoft.com/office/powerpoint/2010/main" val="2475950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A2F328E2-EED3-41BB-BFFD-86070622DE39}"/>
                  </a:ext>
                </a:extLst>
              </p:cNvPr>
              <p:cNvSpPr>
                <a:spLocks noGrp="1"/>
              </p:cNvSpPr>
              <p:nvPr>
                <p:ph type="title"/>
              </p:nvPr>
            </p:nvSpPr>
            <p:spPr/>
            <p:txBody>
              <a:bodyPr>
                <a:normAutofit/>
              </a:bodyPr>
              <a:lstStyle/>
              <a:p>
                <a:r>
                  <a:rPr lang="en-US" sz="2800" u="sng" dirty="0"/>
                  <a:t>Self-practice Example</a:t>
                </a:r>
                <a:r>
                  <a:rPr lang="en-US" sz="2800" dirty="0"/>
                  <a:t>: Comparing </a:t>
                </a:r>
                <a14:m>
                  <m:oMath xmlns:m="http://schemas.openxmlformats.org/officeDocument/2006/math">
                    <m:r>
                      <a:rPr lang="en-US" sz="2800" i="1">
                        <a:latin typeface="Cambria Math" panose="02040503050406030204" pitchFamily="18" charset="0"/>
                      </a:rPr>
                      <m:t>𝑺</m:t>
                    </m:r>
                    <m:sSub>
                      <m:sSubPr>
                        <m:ctrlPr>
                          <a:rPr lang="en-US" sz="2800" i="1">
                            <a:latin typeface="Cambria Math" panose="02040503050406030204" pitchFamily="18" charset="0"/>
                          </a:rPr>
                        </m:ctrlPr>
                      </m:sSubPr>
                      <m:e>
                        <m:r>
                          <a:rPr lang="en-US" sz="2800" i="1">
                            <a:latin typeface="Cambria Math" panose="02040503050406030204" pitchFamily="18" charset="0"/>
                          </a:rPr>
                          <m:t>𝑬</m:t>
                        </m:r>
                      </m:e>
                      <m:sub>
                        <m:acc>
                          <m:accPr>
                            <m:chr m:val="̂"/>
                            <m:ctrlPr>
                              <a:rPr lang="en-US" sz="2800" i="1">
                                <a:latin typeface="Cambria Math" panose="02040503050406030204" pitchFamily="18" charset="0"/>
                              </a:rPr>
                            </m:ctrlPr>
                          </m:accPr>
                          <m:e>
                            <m:r>
                              <a:rPr lang="en-US" sz="2800" i="1">
                                <a:latin typeface="Cambria Math" panose="02040503050406030204" pitchFamily="18" charset="0"/>
                              </a:rPr>
                              <m:t>𝒑</m:t>
                            </m:r>
                          </m:e>
                        </m:acc>
                      </m:sub>
                    </m:sSub>
                  </m:oMath>
                </a14:m>
                <a:r>
                  <a:rPr lang="en-US" sz="2800" dirty="0"/>
                  <a:t> (4)</a:t>
                </a:r>
              </a:p>
            </p:txBody>
          </p:sp>
        </mc:Choice>
        <mc:Fallback xmlns="">
          <p:sp>
            <p:nvSpPr>
              <p:cNvPr id="2" name="Title 1">
                <a:extLst>
                  <a:ext uri="{FF2B5EF4-FFF2-40B4-BE49-F238E27FC236}">
                    <a16:creationId xmlns:a16="http://schemas.microsoft.com/office/drawing/2014/main" id="{A2F328E2-EED3-41BB-BFFD-86070622DE39}"/>
                  </a:ext>
                </a:extLst>
              </p:cNvPr>
              <p:cNvSpPr>
                <a:spLocks noGrp="1" noRot="1" noChangeAspect="1" noMove="1" noResize="1" noEditPoints="1" noAdjustHandles="1" noChangeArrowheads="1" noChangeShapeType="1" noTextEdit="1"/>
              </p:cNvSpPr>
              <p:nvPr>
                <p:ph type="title"/>
              </p:nvPr>
            </p:nvSpPr>
            <p:spPr>
              <a:blipFill>
                <a:blip r:embed="rId2"/>
                <a:stretch>
                  <a:fillRect l="-1617" t="-15455"/>
                </a:stretch>
              </a:blipFill>
            </p:spPr>
            <p:txBody>
              <a:bodyPr/>
              <a:lstStyle/>
              <a:p>
                <a:r>
                  <a:rPr lang="en-US">
                    <a:noFill/>
                  </a:rPr>
                  <a:t> </a:t>
                </a:r>
              </a:p>
            </p:txBody>
          </p:sp>
        </mc:Fallback>
      </mc:AlternateContent>
      <p:sp>
        <p:nvSpPr>
          <p:cNvPr id="3" name="Content Placeholder 2">
            <a:extLst>
              <a:ext uri="{FF2B5EF4-FFF2-40B4-BE49-F238E27FC236}">
                <a16:creationId xmlns:a16="http://schemas.microsoft.com/office/drawing/2014/main" id="{E93B8006-329B-45C7-9571-5ACF786C3134}"/>
              </a:ext>
            </a:extLst>
          </p:cNvPr>
          <p:cNvSpPr>
            <a:spLocks noGrp="1"/>
          </p:cNvSpPr>
          <p:nvPr>
            <p:ph idx="1"/>
          </p:nvPr>
        </p:nvSpPr>
        <p:spPr/>
        <p:txBody>
          <a:bodyPr>
            <a:normAutofit/>
          </a:bodyPr>
          <a:lstStyle/>
          <a:p>
            <a:pPr marL="0" indent="0">
              <a:buNone/>
            </a:pPr>
            <a:r>
              <a:rPr lang="en-US" b="1" dirty="0"/>
              <a:t>Which is the correct statement?</a:t>
            </a:r>
          </a:p>
          <a:p>
            <a:pPr marL="457200" lvl="0" indent="-457200">
              <a:buFont typeface="+mj-lt"/>
              <a:buAutoNum type="alphaLcPeriod"/>
            </a:pPr>
            <a:r>
              <a:rPr lang="en-US" b="1" dirty="0"/>
              <a:t>Quantity A is greater</a:t>
            </a:r>
          </a:p>
          <a:p>
            <a:pPr marL="457200" lvl="0" indent="-457200">
              <a:buFont typeface="+mj-lt"/>
              <a:buAutoNum type="alphaLcPeriod"/>
            </a:pPr>
            <a:r>
              <a:rPr lang="en-US" b="1" dirty="0"/>
              <a:t>Quantity B is greater</a:t>
            </a:r>
          </a:p>
          <a:p>
            <a:pPr marL="457200" lvl="0" indent="-457200">
              <a:buFont typeface="+mj-lt"/>
              <a:buAutoNum type="alphaLcPeriod"/>
            </a:pPr>
            <a:r>
              <a:rPr lang="en-US" b="1" dirty="0"/>
              <a:t>The quantities are the same</a:t>
            </a:r>
          </a:p>
          <a:p>
            <a:pPr marL="457200" lvl="0" indent="-457200">
              <a:buFont typeface="+mj-lt"/>
              <a:buAutoNum type="alphaLcPeriod"/>
            </a:pPr>
            <a:r>
              <a:rPr lang="en-US" b="1" dirty="0"/>
              <a:t>The relationship cannot be determined without more information</a:t>
            </a:r>
          </a:p>
          <a:p>
            <a:pPr marL="0" indent="0">
              <a:buNone/>
            </a:pPr>
            <a:endParaRPr lang="en-US" dirty="0"/>
          </a:p>
        </p:txBody>
      </p:sp>
      <mc:AlternateContent xmlns:mc="http://schemas.openxmlformats.org/markup-compatibility/2006" xmlns:a14="http://schemas.microsoft.com/office/drawing/2010/main">
        <mc:Choice Requires="a14">
          <p:graphicFrame>
            <p:nvGraphicFramePr>
              <p:cNvPr id="4" name="Table 3" descr="Comparison question about standard error">
                <a:extLst>
                  <a:ext uri="{FF2B5EF4-FFF2-40B4-BE49-F238E27FC236}">
                    <a16:creationId xmlns:a16="http://schemas.microsoft.com/office/drawing/2014/main" id="{25A6FDDD-1E6A-4CC3-B9B0-7B8A7B88DE30}"/>
                  </a:ext>
                </a:extLst>
              </p:cNvPr>
              <p:cNvGraphicFramePr>
                <a:graphicFrameLocks noGrp="1"/>
              </p:cNvGraphicFramePr>
              <p:nvPr>
                <p:extLst>
                  <p:ext uri="{D42A27DB-BD31-4B8C-83A1-F6EECF244321}">
                    <p14:modId xmlns:p14="http://schemas.microsoft.com/office/powerpoint/2010/main" val="2465465189"/>
                  </p:ext>
                </p:extLst>
              </p:nvPr>
            </p:nvGraphicFramePr>
            <p:xfrm>
              <a:off x="1104900" y="4343717"/>
              <a:ext cx="7067549" cy="1097280"/>
            </p:xfrm>
            <a:graphic>
              <a:graphicData uri="http://schemas.openxmlformats.org/drawingml/2006/table">
                <a:tbl>
                  <a:tblPr firstRow="1" firstCol="1" bandRow="1">
                    <a:tableStyleId>{5940675A-B579-460E-94D1-54222C63F5DA}</a:tableStyleId>
                  </a:tblPr>
                  <a:tblGrid>
                    <a:gridCol w="3394309">
                      <a:extLst>
                        <a:ext uri="{9D8B030D-6E8A-4147-A177-3AD203B41FA5}">
                          <a16:colId xmlns:a16="http://schemas.microsoft.com/office/drawing/2014/main" val="2750575470"/>
                        </a:ext>
                      </a:extLst>
                    </a:gridCol>
                    <a:gridCol w="3673240">
                      <a:extLst>
                        <a:ext uri="{9D8B030D-6E8A-4147-A177-3AD203B41FA5}">
                          <a16:colId xmlns:a16="http://schemas.microsoft.com/office/drawing/2014/main" val="1104548475"/>
                        </a:ext>
                      </a:extLst>
                    </a:gridCol>
                  </a:tblGrid>
                  <a:tr h="0">
                    <a:tc>
                      <a:txBody>
                        <a:bodyPr/>
                        <a:lstStyle/>
                        <a:p>
                          <a:pPr marL="228600" marR="0" algn="ctr">
                            <a:spcBef>
                              <a:spcPts val="0"/>
                            </a:spcBef>
                            <a:spcAft>
                              <a:spcPts val="0"/>
                            </a:spcAft>
                          </a:pPr>
                          <a:r>
                            <a:rPr lang="en-US" sz="2400" b="1" dirty="0">
                              <a:effectLst/>
                            </a:rPr>
                            <a:t>Quantity A</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b="1">
                              <a:effectLst/>
                            </a:rPr>
                            <a:t>Quantity B</a:t>
                          </a:r>
                          <a:endParaRPr lang="en-US" sz="2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74483540"/>
                      </a:ext>
                    </a:extLst>
                  </a:tr>
                  <a:tr h="0">
                    <a:tc>
                      <a:txBody>
                        <a:bodyPr/>
                        <a:lstStyle/>
                        <a:p>
                          <a:pPr marL="0" marR="0">
                            <a:spcBef>
                              <a:spcPts val="0"/>
                            </a:spcBef>
                            <a:spcAft>
                              <a:spcPts val="0"/>
                            </a:spcAft>
                          </a:pPr>
                          <a:r>
                            <a:rPr lang="en-US" sz="2400" b="1" kern="1200" dirty="0">
                              <a:effectLst/>
                            </a:rPr>
                            <a:t>The standard error of  </a:t>
                          </a:r>
                          <a14:m>
                            <m:oMath xmlns:m="http://schemas.openxmlformats.org/officeDocument/2006/math">
                              <m:acc>
                                <m:accPr>
                                  <m:chr m:val="̂"/>
                                  <m:ctrlPr>
                                    <a:rPr lang="en-US" sz="2400" b="1" i="1" kern="1200">
                                      <a:effectLst/>
                                      <a:latin typeface="Cambria Math" panose="02040503050406030204" pitchFamily="18" charset="0"/>
                                    </a:rPr>
                                  </m:ctrlPr>
                                </m:accPr>
                                <m:e>
                                  <m:r>
                                    <a:rPr lang="en-US" sz="2400" b="1" i="1" kern="1200">
                                      <a:effectLst/>
                                      <a:latin typeface="Cambria Math" panose="02040503050406030204" pitchFamily="18" charset="0"/>
                                    </a:rPr>
                                    <m:t>𝒑</m:t>
                                  </m:r>
                                </m:e>
                              </m:acc>
                              <m:r>
                                <a:rPr lang="en-US" sz="2400" b="1" kern="1200">
                                  <a:effectLst/>
                                  <a:latin typeface="Cambria Math" panose="02040503050406030204" pitchFamily="18" charset="0"/>
                                </a:rPr>
                                <m:t>=</m:t>
                              </m:r>
                              <m:r>
                                <a:rPr lang="en-US" sz="2400" b="1" i="1" kern="1200">
                                  <a:effectLst/>
                                  <a:latin typeface="Cambria Math" panose="02040503050406030204" pitchFamily="18" charset="0"/>
                                </a:rPr>
                                <m:t>𝟎</m:t>
                              </m:r>
                              <m:r>
                                <a:rPr lang="en-US" sz="2400" b="1" kern="1200">
                                  <a:effectLst/>
                                  <a:latin typeface="Cambria Math" panose="02040503050406030204" pitchFamily="18" charset="0"/>
                                </a:rPr>
                                <m:t>.</m:t>
                              </m:r>
                              <m:r>
                                <a:rPr lang="en-US" sz="2400" b="1" i="1" kern="1200">
                                  <a:effectLst/>
                                  <a:latin typeface="Cambria Math" panose="02040503050406030204" pitchFamily="18" charset="0"/>
                                </a:rPr>
                                <m:t>𝟔</m:t>
                              </m:r>
                              <m:r>
                                <a:rPr lang="en-US" sz="2400" b="1" i="1" kern="1200" smtClean="0">
                                  <a:effectLst/>
                                  <a:latin typeface="Cambria Math" panose="02040503050406030204" pitchFamily="18" charset="0"/>
                                </a:rPr>
                                <m:t>𝟎</m:t>
                              </m:r>
                            </m:oMath>
                          </a14:m>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400" b="1" kern="1200" dirty="0">
                              <a:effectLst/>
                            </a:rPr>
                            <a:t>The standard error of  </a:t>
                          </a:r>
                          <a14:m>
                            <m:oMath xmlns:m="http://schemas.openxmlformats.org/officeDocument/2006/math">
                              <m:acc>
                                <m:accPr>
                                  <m:chr m:val="̂"/>
                                  <m:ctrlPr>
                                    <a:rPr lang="en-US" sz="2400" b="1" i="1" kern="1200">
                                      <a:effectLst/>
                                      <a:latin typeface="Cambria Math" panose="02040503050406030204" pitchFamily="18" charset="0"/>
                                    </a:rPr>
                                  </m:ctrlPr>
                                </m:accPr>
                                <m:e>
                                  <m:r>
                                    <a:rPr lang="en-US" sz="2400" b="1" i="1" kern="1200">
                                      <a:effectLst/>
                                      <a:latin typeface="Cambria Math" panose="02040503050406030204" pitchFamily="18" charset="0"/>
                                    </a:rPr>
                                    <m:t>𝒑</m:t>
                                  </m:r>
                                </m:e>
                              </m:acc>
                              <m:r>
                                <a:rPr lang="en-US" sz="2400" b="1" kern="1200">
                                  <a:effectLst/>
                                  <a:latin typeface="Cambria Math" panose="02040503050406030204" pitchFamily="18" charset="0"/>
                                </a:rPr>
                                <m:t>=</m:t>
                              </m:r>
                              <m:r>
                                <a:rPr lang="en-US" sz="2400" b="1" i="1" kern="1200">
                                  <a:effectLst/>
                                  <a:latin typeface="Cambria Math" panose="02040503050406030204" pitchFamily="18" charset="0"/>
                                </a:rPr>
                                <m:t>𝟎</m:t>
                              </m:r>
                              <m:r>
                                <a:rPr lang="en-US" sz="2400" b="1" kern="1200">
                                  <a:effectLst/>
                                  <a:latin typeface="Cambria Math" panose="02040503050406030204" pitchFamily="18" charset="0"/>
                                </a:rPr>
                                <m:t>.</m:t>
                              </m:r>
                              <m:r>
                                <a:rPr lang="en-US" sz="2400" b="1" i="1" kern="1200">
                                  <a:effectLst/>
                                  <a:latin typeface="Cambria Math" panose="02040503050406030204" pitchFamily="18" charset="0"/>
                                </a:rPr>
                                <m:t>𝟒𝟓</m:t>
                              </m:r>
                            </m:oMath>
                          </a14:m>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853985406"/>
                      </a:ext>
                    </a:extLst>
                  </a:tr>
                </a:tbl>
              </a:graphicData>
            </a:graphic>
          </p:graphicFrame>
        </mc:Choice>
        <mc:Fallback xmlns="">
          <p:graphicFrame>
            <p:nvGraphicFramePr>
              <p:cNvPr id="4" name="Table 3" descr="Comparison question about standard error">
                <a:extLst>
                  <a:ext uri="{FF2B5EF4-FFF2-40B4-BE49-F238E27FC236}">
                    <a16:creationId xmlns:a16="http://schemas.microsoft.com/office/drawing/2014/main" id="{25A6FDDD-1E6A-4CC3-B9B0-7B8A7B88DE30}"/>
                  </a:ext>
                </a:extLst>
              </p:cNvPr>
              <p:cNvGraphicFramePr>
                <a:graphicFrameLocks noGrp="1"/>
              </p:cNvGraphicFramePr>
              <p:nvPr>
                <p:extLst>
                  <p:ext uri="{D42A27DB-BD31-4B8C-83A1-F6EECF244321}">
                    <p14:modId xmlns:p14="http://schemas.microsoft.com/office/powerpoint/2010/main" val="2465465189"/>
                  </p:ext>
                </p:extLst>
              </p:nvPr>
            </p:nvGraphicFramePr>
            <p:xfrm>
              <a:off x="1104900" y="4343717"/>
              <a:ext cx="7067549" cy="1097280"/>
            </p:xfrm>
            <a:graphic>
              <a:graphicData uri="http://schemas.openxmlformats.org/drawingml/2006/table">
                <a:tbl>
                  <a:tblPr firstRow="1" firstCol="1" bandRow="1">
                    <a:tableStyleId>{5940675A-B579-460E-94D1-54222C63F5DA}</a:tableStyleId>
                  </a:tblPr>
                  <a:tblGrid>
                    <a:gridCol w="3394309">
                      <a:extLst>
                        <a:ext uri="{9D8B030D-6E8A-4147-A177-3AD203B41FA5}">
                          <a16:colId xmlns:a16="http://schemas.microsoft.com/office/drawing/2014/main" val="2750575470"/>
                        </a:ext>
                      </a:extLst>
                    </a:gridCol>
                    <a:gridCol w="3673240">
                      <a:extLst>
                        <a:ext uri="{9D8B030D-6E8A-4147-A177-3AD203B41FA5}">
                          <a16:colId xmlns:a16="http://schemas.microsoft.com/office/drawing/2014/main" val="1104548475"/>
                        </a:ext>
                      </a:extLst>
                    </a:gridCol>
                  </a:tblGrid>
                  <a:tr h="365760">
                    <a:tc>
                      <a:txBody>
                        <a:bodyPr/>
                        <a:lstStyle/>
                        <a:p>
                          <a:pPr marL="228600" marR="0" algn="ctr">
                            <a:spcBef>
                              <a:spcPts val="0"/>
                            </a:spcBef>
                            <a:spcAft>
                              <a:spcPts val="0"/>
                            </a:spcAft>
                          </a:pPr>
                          <a:r>
                            <a:rPr lang="en-US" sz="2400" b="1" dirty="0">
                              <a:effectLst/>
                            </a:rPr>
                            <a:t>Quantity A</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b="1">
                              <a:effectLst/>
                            </a:rPr>
                            <a:t>Quantity B</a:t>
                          </a:r>
                          <a:endParaRPr lang="en-US" sz="2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74483540"/>
                      </a:ext>
                    </a:extLst>
                  </a:tr>
                  <a:tr h="731520">
                    <a:tc>
                      <a:txBody>
                        <a:bodyPr/>
                        <a:lstStyle/>
                        <a:p>
                          <a:endParaRPr lang="en-US"/>
                        </a:p>
                      </a:txBody>
                      <a:tcPr marL="68580" marR="68580" marT="0" marB="0" anchor="ctr">
                        <a:blipFill>
                          <a:blip r:embed="rId3"/>
                          <a:stretch>
                            <a:fillRect l="-180" t="-61983" r="-108618" b="-24793"/>
                          </a:stretch>
                        </a:blipFill>
                      </a:tcPr>
                    </a:tc>
                    <a:tc>
                      <a:txBody>
                        <a:bodyPr/>
                        <a:lstStyle/>
                        <a:p>
                          <a:endParaRPr lang="en-US"/>
                        </a:p>
                      </a:txBody>
                      <a:tcPr marL="68580" marR="68580" marT="0" marB="0" anchor="ctr">
                        <a:blipFill>
                          <a:blip r:embed="rId3"/>
                          <a:stretch>
                            <a:fillRect l="-92537" t="-61983" r="-332" b="-24793"/>
                          </a:stretch>
                        </a:blipFill>
                      </a:tcPr>
                    </a:tc>
                    <a:extLst>
                      <a:ext uri="{0D108BD9-81ED-4DB2-BD59-A6C34878D82A}">
                        <a16:rowId xmlns:a16="http://schemas.microsoft.com/office/drawing/2014/main" val="1853985406"/>
                      </a:ext>
                    </a:extLst>
                  </a:tr>
                </a:tbl>
              </a:graphicData>
            </a:graphic>
          </p:graphicFrame>
        </mc:Fallback>
      </mc:AlternateContent>
      <p:sp>
        <p:nvSpPr>
          <p:cNvPr id="5" name="Slide Number Placeholder 4">
            <a:extLst>
              <a:ext uri="{FF2B5EF4-FFF2-40B4-BE49-F238E27FC236}">
                <a16:creationId xmlns:a16="http://schemas.microsoft.com/office/drawing/2014/main" id="{3ED7BE42-8B44-46C4-B6A4-8C0702EB258F}"/>
              </a:ext>
            </a:extLst>
          </p:cNvPr>
          <p:cNvSpPr>
            <a:spLocks noGrp="1"/>
          </p:cNvSpPr>
          <p:nvPr>
            <p:ph type="sldNum" sz="quarter" idx="12"/>
          </p:nvPr>
        </p:nvSpPr>
        <p:spPr/>
        <p:txBody>
          <a:bodyPr/>
          <a:lstStyle/>
          <a:p>
            <a:fld id="{3833988A-D950-44F7-AD3F-E8557E80514B}" type="slidenum">
              <a:rPr lang="en-US" smtClean="0"/>
              <a:t>19</a:t>
            </a:fld>
            <a:endParaRPr lang="en-US"/>
          </a:p>
        </p:txBody>
      </p:sp>
    </p:spTree>
    <p:extLst>
      <p:ext uri="{BB962C8B-B14F-4D97-AF65-F5344CB8AC3E}">
        <p14:creationId xmlns:p14="http://schemas.microsoft.com/office/powerpoint/2010/main" val="2113852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dirty="0"/>
              <a:t>Vocabulary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b="1" u="sng" dirty="0">
                    <a:solidFill>
                      <a:srgbClr val="FF0000"/>
                    </a:solidFill>
                  </a:rPr>
                  <a:t>Trial</a:t>
                </a:r>
                <a:r>
                  <a:rPr lang="en-US" b="1" dirty="0"/>
                  <a:t>: A single event that leads to an outcome</a:t>
                </a:r>
              </a:p>
              <a:p>
                <a:r>
                  <a:rPr lang="en-US" b="1" u="sng" dirty="0">
                    <a:solidFill>
                      <a:srgbClr val="FF0000"/>
                    </a:solidFill>
                  </a:rPr>
                  <a:t>Binomial trial</a:t>
                </a:r>
                <a:r>
                  <a:rPr lang="en-US" b="1" dirty="0"/>
                  <a:t>: A trial that has just </a:t>
                </a:r>
                <a:r>
                  <a:rPr lang="en-US" b="1" u="sng" dirty="0"/>
                  <a:t>two</a:t>
                </a:r>
                <a:r>
                  <a:rPr lang="en-US" b="1" dirty="0"/>
                  <a:t> possible outcomes</a:t>
                </a:r>
              </a:p>
              <a:p>
                <a:pPr marL="987552" lvl="1" indent="-457200">
                  <a:buFont typeface="+mj-lt"/>
                  <a:buAutoNum type="arabicPeriod"/>
                </a:pPr>
                <a:r>
                  <a:rPr lang="en-US" b="1" u="sng" dirty="0">
                    <a:solidFill>
                      <a:srgbClr val="FF0000"/>
                    </a:solidFill>
                  </a:rPr>
                  <a:t>Success</a:t>
                </a:r>
                <a:r>
                  <a:rPr lang="en-US" b="1" dirty="0"/>
                  <a:t>: the outcome you are counting</a:t>
                </a:r>
              </a:p>
              <a:p>
                <a:pPr lvl="2"/>
                <a:r>
                  <a:rPr lang="en-US" b="1" dirty="0"/>
                  <a:t>Denoted by 1</a:t>
                </a:r>
              </a:p>
              <a:p>
                <a:pPr marL="987552" lvl="1" indent="-457200">
                  <a:buFont typeface="+mj-lt"/>
                  <a:buAutoNum type="arabicPeriod"/>
                </a:pPr>
                <a:r>
                  <a:rPr lang="en-US" b="1" u="sng" dirty="0">
                    <a:solidFill>
                      <a:srgbClr val="FF0000"/>
                    </a:solidFill>
                  </a:rPr>
                  <a:t>Failure</a:t>
                </a:r>
                <a:r>
                  <a:rPr lang="en-US" b="1" dirty="0"/>
                  <a:t>: the other outcome</a:t>
                </a:r>
              </a:p>
              <a:p>
                <a:pPr lvl="2"/>
                <a:r>
                  <a:rPr lang="en-US" b="1" dirty="0"/>
                  <a:t>Denoted by 0</a:t>
                </a:r>
              </a:p>
              <a:p>
                <a:endParaRPr lang="en-US" b="1" i="1" dirty="0"/>
              </a:p>
              <a:p>
                <a:r>
                  <a:rPr lang="en-US" b="1" dirty="0"/>
                  <a:t>The </a:t>
                </a:r>
                <a:r>
                  <a:rPr lang="en-US" b="1" u="sng" dirty="0"/>
                  <a:t>sample proportion </a:t>
                </a:r>
                <a:r>
                  <a:rPr lang="en-US" b="1" dirty="0"/>
                  <a:t>is the mean of the 1s and 0s.</a:t>
                </a:r>
              </a:p>
              <a:p>
                <a:pPr lvl="1"/>
                <a:r>
                  <a:rPr lang="en-US" b="1" dirty="0"/>
                  <a:t>For example:</a:t>
                </a:r>
              </a:p>
              <a:p>
                <a:pPr marL="0" indent="0">
                  <a:buNone/>
                </a:pPr>
                <a:endParaRPr lang="en-US" b="1" i="1" dirty="0"/>
              </a:p>
              <a:p>
                <a:pPr marL="0" indent="0">
                  <a:buNone/>
                </a:pPr>
                <a14:m>
                  <m:oMathPara xmlns:m="http://schemas.openxmlformats.org/officeDocument/2006/math">
                    <m:oMathParaPr>
                      <m:jc m:val="centerGroup"/>
                    </m:oMathParaPr>
                    <m:oMath xmlns:m="http://schemas.openxmlformats.org/officeDocument/2006/math">
                      <m:acc>
                        <m:accPr>
                          <m:chr m:val="̂"/>
                          <m:ctrlPr>
                            <a:rPr lang="en-US" b="1" i="1">
                              <a:latin typeface="Cambria Math" panose="02040503050406030204" pitchFamily="18" charset="0"/>
                            </a:rPr>
                          </m:ctrlPr>
                        </m:accPr>
                        <m:e>
                          <m:r>
                            <a:rPr lang="en-US" b="1" i="1" smtClean="0">
                              <a:latin typeface="Cambria Math" panose="02040503050406030204" pitchFamily="18" charset="0"/>
                            </a:rPr>
                            <m:t>𝒑</m:t>
                          </m:r>
                        </m:e>
                      </m:acc>
                      <m:r>
                        <a:rPr lang="en-US" b="1" i="1" smtClean="0">
                          <a:latin typeface="Cambria Math" panose="02040503050406030204" pitchFamily="18" charset="0"/>
                        </a:rPr>
                        <m:t>=</m:t>
                      </m:r>
                      <m:f>
                        <m:fPr>
                          <m:ctrlPr>
                            <a:rPr lang="en-US" b="1" i="1">
                              <a:latin typeface="Cambria Math" panose="02040503050406030204" pitchFamily="18" charset="0"/>
                            </a:rPr>
                          </m:ctrlPr>
                        </m:fPr>
                        <m:num>
                          <m:r>
                            <a:rPr lang="en-US" b="1" i="1" smtClean="0">
                              <a:latin typeface="Cambria Math" panose="02040503050406030204" pitchFamily="18" charset="0"/>
                            </a:rPr>
                            <m:t>𝟏</m:t>
                          </m:r>
                          <m:r>
                            <a:rPr lang="en-US" b="1" i="1" smtClean="0">
                              <a:latin typeface="Cambria Math" panose="02040503050406030204" pitchFamily="18" charset="0"/>
                            </a:rPr>
                            <m:t>+</m:t>
                          </m:r>
                          <m:r>
                            <a:rPr lang="en-US" b="1" i="1" smtClean="0">
                              <a:latin typeface="Cambria Math" panose="02040503050406030204" pitchFamily="18" charset="0"/>
                            </a:rPr>
                            <m:t>𝟏</m:t>
                          </m:r>
                          <m:r>
                            <a:rPr lang="en-US" b="1" i="1" smtClean="0">
                              <a:latin typeface="Cambria Math" panose="02040503050406030204" pitchFamily="18" charset="0"/>
                            </a:rPr>
                            <m:t>+</m:t>
                          </m:r>
                          <m:r>
                            <a:rPr lang="en-US" b="1" i="1" smtClean="0">
                              <a:latin typeface="Cambria Math" panose="02040503050406030204" pitchFamily="18" charset="0"/>
                            </a:rPr>
                            <m:t>𝟎</m:t>
                          </m:r>
                          <m:r>
                            <a:rPr lang="en-US" b="1" i="1" smtClean="0">
                              <a:latin typeface="Cambria Math" panose="02040503050406030204" pitchFamily="18" charset="0"/>
                            </a:rPr>
                            <m:t>+</m:t>
                          </m:r>
                          <m:r>
                            <a:rPr lang="en-US" b="1" i="1" smtClean="0">
                              <a:latin typeface="Cambria Math" panose="02040503050406030204" pitchFamily="18" charset="0"/>
                            </a:rPr>
                            <m:t>𝟏</m:t>
                          </m:r>
                          <m:r>
                            <a:rPr lang="en-US" b="1" i="1" smtClean="0">
                              <a:latin typeface="Cambria Math" panose="02040503050406030204" pitchFamily="18" charset="0"/>
                            </a:rPr>
                            <m:t>+</m:t>
                          </m:r>
                          <m:r>
                            <a:rPr lang="en-US" b="1" i="1" smtClean="0">
                              <a:latin typeface="Cambria Math" panose="02040503050406030204" pitchFamily="18" charset="0"/>
                            </a:rPr>
                            <m:t>𝟎</m:t>
                          </m:r>
                          <m:r>
                            <a:rPr lang="en-US" b="1" i="1" smtClean="0">
                              <a:latin typeface="Cambria Math" panose="02040503050406030204" pitchFamily="18" charset="0"/>
                            </a:rPr>
                            <m:t>+</m:t>
                          </m:r>
                          <m:r>
                            <a:rPr lang="en-US" b="1" i="1" smtClean="0">
                              <a:latin typeface="Cambria Math" panose="02040503050406030204" pitchFamily="18" charset="0"/>
                            </a:rPr>
                            <m:t>𝟎</m:t>
                          </m:r>
                          <m:r>
                            <a:rPr lang="en-US" b="1" i="1" smtClean="0">
                              <a:latin typeface="Cambria Math" panose="02040503050406030204" pitchFamily="18" charset="0"/>
                            </a:rPr>
                            <m:t>+</m:t>
                          </m:r>
                          <m:r>
                            <a:rPr lang="en-US" b="1" i="1" smtClean="0">
                              <a:latin typeface="Cambria Math" panose="02040503050406030204" pitchFamily="18" charset="0"/>
                            </a:rPr>
                            <m:t>𝟎</m:t>
                          </m:r>
                          <m:r>
                            <a:rPr lang="en-US" b="1" i="1" smtClean="0">
                              <a:latin typeface="Cambria Math" panose="02040503050406030204" pitchFamily="18" charset="0"/>
                            </a:rPr>
                            <m:t>+</m:t>
                          </m:r>
                          <m:r>
                            <a:rPr lang="en-US" b="1" i="1" smtClean="0">
                              <a:latin typeface="Cambria Math" panose="02040503050406030204" pitchFamily="18" charset="0"/>
                            </a:rPr>
                            <m:t>𝟏</m:t>
                          </m:r>
                          <m:r>
                            <a:rPr lang="en-US" b="1" i="1" smtClean="0">
                              <a:latin typeface="Cambria Math" panose="02040503050406030204" pitchFamily="18" charset="0"/>
                            </a:rPr>
                            <m:t>+</m:t>
                          </m:r>
                          <m:r>
                            <a:rPr lang="en-US" b="1" i="1" smtClean="0">
                              <a:latin typeface="Cambria Math" panose="02040503050406030204" pitchFamily="18" charset="0"/>
                            </a:rPr>
                            <m:t>𝟏</m:t>
                          </m:r>
                          <m:r>
                            <a:rPr lang="en-US" b="1" i="1" smtClean="0">
                              <a:latin typeface="Cambria Math" panose="02040503050406030204" pitchFamily="18" charset="0"/>
                            </a:rPr>
                            <m:t>+</m:t>
                          </m:r>
                          <m:r>
                            <a:rPr lang="en-US" b="1" i="1" smtClean="0">
                              <a:latin typeface="Cambria Math" panose="02040503050406030204" pitchFamily="18" charset="0"/>
                            </a:rPr>
                            <m:t>𝟏</m:t>
                          </m:r>
                        </m:num>
                        <m:den>
                          <m:r>
                            <a:rPr lang="en-US" b="1" i="1" smtClean="0">
                              <a:latin typeface="Cambria Math" panose="02040503050406030204" pitchFamily="18" charset="0"/>
                            </a:rPr>
                            <m:t>𝟏𝟎</m:t>
                          </m:r>
                        </m:den>
                      </m:f>
                      <m:r>
                        <a:rPr lang="en-US" b="1" i="1" smtClean="0">
                          <a:latin typeface="Cambria Math" panose="02040503050406030204" pitchFamily="18" charset="0"/>
                        </a:rPr>
                        <m:t>=</m:t>
                      </m:r>
                      <m:r>
                        <a:rPr lang="en-US" b="1" i="1" smtClean="0">
                          <a:latin typeface="Cambria Math" panose="02040503050406030204" pitchFamily="18" charset="0"/>
                        </a:rPr>
                        <m:t>𝟎</m:t>
                      </m:r>
                      <m:r>
                        <a:rPr lang="en-US" b="1" i="1" smtClean="0">
                          <a:latin typeface="Cambria Math" panose="02040503050406030204" pitchFamily="18" charset="0"/>
                        </a:rPr>
                        <m:t>.</m:t>
                      </m:r>
                      <m:r>
                        <a:rPr lang="en-US" b="1" i="1" smtClean="0">
                          <a:latin typeface="Cambria Math" panose="02040503050406030204" pitchFamily="18" charset="0"/>
                        </a:rPr>
                        <m:t>𝟔</m:t>
                      </m:r>
                    </m:oMath>
                  </m:oMathPara>
                </a14:m>
                <a:endParaRPr lang="en-US" b="1" dirty="0"/>
              </a:p>
              <a:p>
                <a:pPr lvl="2"/>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78" t="-2026" r="-46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1704D81B-FF40-48B6-A35D-C0A502316217}"/>
              </a:ext>
            </a:extLst>
          </p:cNvPr>
          <p:cNvSpPr>
            <a:spLocks noGrp="1"/>
          </p:cNvSpPr>
          <p:nvPr>
            <p:ph type="sldNum" sz="quarter" idx="12"/>
          </p:nvPr>
        </p:nvSpPr>
        <p:spPr/>
        <p:txBody>
          <a:bodyPr/>
          <a:lstStyle/>
          <a:p>
            <a:fld id="{3833988A-D950-44F7-AD3F-E8557E80514B}" type="slidenum">
              <a:rPr lang="en-US" smtClean="0"/>
              <a:t>2</a:t>
            </a:fld>
            <a:endParaRPr lang="en-US"/>
          </a:p>
        </p:txBody>
      </p:sp>
    </p:spTree>
    <p:extLst>
      <p:ext uri="{BB962C8B-B14F-4D97-AF65-F5344CB8AC3E}">
        <p14:creationId xmlns:p14="http://schemas.microsoft.com/office/powerpoint/2010/main" val="4967632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C3637-F5A8-4FF2-BE83-7D3D0B978B10}"/>
              </a:ext>
            </a:extLst>
          </p:cNvPr>
          <p:cNvSpPr>
            <a:spLocks noGrp="1"/>
          </p:cNvSpPr>
          <p:nvPr>
            <p:ph type="title"/>
          </p:nvPr>
        </p:nvSpPr>
        <p:spPr/>
        <p:txBody>
          <a:bodyPr>
            <a:normAutofit/>
          </a:bodyPr>
          <a:lstStyle/>
          <a:p>
            <a:r>
              <a:rPr lang="en-US" sz="2800" u="sng" dirty="0"/>
              <a:t>Self-practice Examples</a:t>
            </a:r>
            <a:r>
              <a:rPr lang="en-US" sz="2800" dirty="0"/>
              <a:t>: Comparing SE </a:t>
            </a:r>
          </a:p>
        </p:txBody>
      </p:sp>
      <p:sp>
        <p:nvSpPr>
          <p:cNvPr id="3" name="Content Placeholder 2">
            <a:extLst>
              <a:ext uri="{FF2B5EF4-FFF2-40B4-BE49-F238E27FC236}">
                <a16:creationId xmlns:a16="http://schemas.microsoft.com/office/drawing/2014/main" id="{AE90EC59-D855-4C32-ADE3-555AB909C8C6}"/>
              </a:ext>
            </a:extLst>
          </p:cNvPr>
          <p:cNvSpPr>
            <a:spLocks noGrp="1"/>
          </p:cNvSpPr>
          <p:nvPr>
            <p:ph idx="1"/>
          </p:nvPr>
        </p:nvSpPr>
        <p:spPr/>
        <p:txBody>
          <a:bodyPr>
            <a:normAutofit/>
          </a:bodyPr>
          <a:lstStyle/>
          <a:p>
            <a:r>
              <a:rPr lang="en-US" sz="2800" b="1" u="sng" dirty="0"/>
              <a:t>Answers</a:t>
            </a:r>
          </a:p>
          <a:p>
            <a:pPr marL="0" indent="0">
              <a:buNone/>
            </a:pPr>
            <a:endParaRPr lang="en-US" sz="2800" b="1" dirty="0"/>
          </a:p>
          <a:p>
            <a:r>
              <a:rPr lang="en-US" sz="2800" b="1" dirty="0"/>
              <a:t>1. A</a:t>
            </a:r>
          </a:p>
          <a:p>
            <a:endParaRPr lang="en-US" sz="2800" b="1" dirty="0"/>
          </a:p>
          <a:p>
            <a:r>
              <a:rPr lang="en-US" sz="2800" b="1" dirty="0"/>
              <a:t>2. A</a:t>
            </a:r>
          </a:p>
          <a:p>
            <a:endParaRPr lang="en-US" sz="2800" b="1" dirty="0"/>
          </a:p>
          <a:p>
            <a:r>
              <a:rPr lang="en-US" sz="2800" b="1" dirty="0"/>
              <a:t>3. C</a:t>
            </a:r>
          </a:p>
          <a:p>
            <a:endParaRPr lang="en-US" sz="2800" b="1" dirty="0"/>
          </a:p>
          <a:p>
            <a:r>
              <a:rPr lang="en-US" sz="2800" b="1" dirty="0"/>
              <a:t>4. D</a:t>
            </a:r>
          </a:p>
        </p:txBody>
      </p:sp>
      <p:sp>
        <p:nvSpPr>
          <p:cNvPr id="4" name="Slide Number Placeholder 3">
            <a:extLst>
              <a:ext uri="{FF2B5EF4-FFF2-40B4-BE49-F238E27FC236}">
                <a16:creationId xmlns:a16="http://schemas.microsoft.com/office/drawing/2014/main" id="{085E46CC-A57B-46BA-BB65-0FD30853C863}"/>
              </a:ext>
            </a:extLst>
          </p:cNvPr>
          <p:cNvSpPr>
            <a:spLocks noGrp="1"/>
          </p:cNvSpPr>
          <p:nvPr>
            <p:ph type="sldNum" sz="quarter" idx="12"/>
          </p:nvPr>
        </p:nvSpPr>
        <p:spPr/>
        <p:txBody>
          <a:bodyPr/>
          <a:lstStyle/>
          <a:p>
            <a:fld id="{3833988A-D950-44F7-AD3F-E8557E80514B}" type="slidenum">
              <a:rPr lang="en-US" smtClean="0"/>
              <a:t>20</a:t>
            </a:fld>
            <a:endParaRPr lang="en-US"/>
          </a:p>
        </p:txBody>
      </p:sp>
    </p:spTree>
    <p:extLst>
      <p:ext uri="{BB962C8B-B14F-4D97-AF65-F5344CB8AC3E}">
        <p14:creationId xmlns:p14="http://schemas.microsoft.com/office/powerpoint/2010/main" val="4175920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328E2-EED3-41BB-BFFD-86070622DE39}"/>
              </a:ext>
            </a:extLst>
          </p:cNvPr>
          <p:cNvSpPr>
            <a:spLocks noGrp="1"/>
          </p:cNvSpPr>
          <p:nvPr>
            <p:ph type="title"/>
          </p:nvPr>
        </p:nvSpPr>
        <p:spPr/>
        <p:txBody>
          <a:bodyPr>
            <a:normAutofit/>
          </a:bodyPr>
          <a:lstStyle/>
          <a:p>
            <a:pPr algn="ctr"/>
            <a:r>
              <a:rPr lang="en-US" sz="2800" dirty="0">
                <a:solidFill>
                  <a:srgbClr val="FF0000"/>
                </a:solidFill>
              </a:rPr>
              <a:t>Confidence Intervals For a Single Proportion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93B8006-329B-45C7-9571-5ACF786C3134}"/>
                  </a:ext>
                </a:extLst>
              </p:cNvPr>
              <p:cNvSpPr>
                <a:spLocks noGrp="1"/>
              </p:cNvSpPr>
              <p:nvPr>
                <p:ph idx="1"/>
              </p:nvPr>
            </p:nvSpPr>
            <p:spPr>
              <a:ln>
                <a:solidFill>
                  <a:schemeClr val="accent1"/>
                </a:solidFill>
              </a:ln>
            </p:spPr>
            <p:txBody>
              <a:bodyPr>
                <a:normAutofit/>
              </a:bodyPr>
              <a:lstStyle/>
              <a:p>
                <a:r>
                  <a:rPr lang="en-US" b="1" dirty="0"/>
                  <a:t>Recall the </a:t>
                </a:r>
                <a:r>
                  <a:rPr lang="en-US" b="1" u="sng" dirty="0"/>
                  <a:t>general format </a:t>
                </a:r>
                <a:r>
                  <a:rPr lang="en-US" b="1" dirty="0"/>
                  <a:t>for a confidence interval estimate is given by:</a:t>
                </a:r>
              </a:p>
              <a:p>
                <a:pPr marL="0" indent="0" algn="ctr">
                  <a:buNone/>
                </a:pPr>
                <a:r>
                  <a:rPr lang="en-US" b="1" dirty="0">
                    <a:solidFill>
                      <a:srgbClr val="FF0000"/>
                    </a:solidFill>
                  </a:rPr>
                  <a:t>Point estimate ± (a few) standard errors</a:t>
                </a:r>
              </a:p>
              <a:p>
                <a:pPr marL="1901952" lvl="4" indent="0">
                  <a:buNone/>
                </a:pPr>
                <a:r>
                  <a:rPr lang="en-US" b="1" dirty="0"/>
                  <a:t>“a few” depends on how confident we want to be that our interval contains the true parameter.</a:t>
                </a:r>
              </a:p>
              <a:p>
                <a:pPr marL="1901952" lvl="4" indent="0">
                  <a:buNone/>
                </a:pPr>
                <a:endParaRPr lang="en-US" b="1" dirty="0"/>
              </a:p>
              <a:p>
                <a:pPr>
                  <a:lnSpc>
                    <a:spcPct val="100000"/>
                  </a:lnSpc>
                </a:pPr>
                <a:r>
                  <a:rPr lang="en-US" b="1" dirty="0"/>
                  <a:t>An </a:t>
                </a:r>
                <a:r>
                  <a:rPr lang="en-US" b="1" u="sng" dirty="0"/>
                  <a:t>approximate</a:t>
                </a:r>
                <a:r>
                  <a:rPr lang="en-US" b="1" dirty="0"/>
                  <a:t> </a:t>
                </a:r>
                <a14:m>
                  <m:oMath xmlns:m="http://schemas.openxmlformats.org/officeDocument/2006/math">
                    <m:d>
                      <m:dPr>
                        <m:ctrlPr>
                          <a:rPr lang="en-US" b="1" i="1">
                            <a:latin typeface="Cambria Math" panose="02040503050406030204" pitchFamily="18" charset="0"/>
                          </a:rPr>
                        </m:ctrlPr>
                      </m:dPr>
                      <m:e>
                        <m:r>
                          <a:rPr lang="en-US" b="1" i="1" smtClean="0">
                            <a:latin typeface="Cambria Math" panose="02040503050406030204" pitchFamily="18" charset="0"/>
                          </a:rPr>
                          <m:t>𝟏</m:t>
                        </m:r>
                        <m:r>
                          <a:rPr lang="en-US" b="1" i="1" smtClean="0">
                            <a:latin typeface="Cambria Math" panose="02040503050406030204" pitchFamily="18" charset="0"/>
                          </a:rPr>
                          <m:t>−</m:t>
                        </m:r>
                        <m:r>
                          <a:rPr lang="en-US" b="1" i="1" smtClean="0">
                            <a:latin typeface="Cambria Math" panose="02040503050406030204" pitchFamily="18" charset="0"/>
                          </a:rPr>
                          <m:t>𝜶</m:t>
                        </m:r>
                      </m:e>
                    </m:d>
                  </m:oMath>
                </a14:m>
                <a:r>
                  <a:rPr lang="en-US" b="1" dirty="0"/>
                  <a:t>% confidence interval (CI) for the population proportion </a:t>
                </a:r>
                <a:r>
                  <a:rPr lang="en-US" b="1" i="1" dirty="0"/>
                  <a:t>p</a:t>
                </a:r>
                <a:r>
                  <a:rPr lang="en-US" b="1" dirty="0"/>
                  <a:t> is:  </a:t>
                </a:r>
                <a14:m>
                  <m:oMath xmlns:m="http://schemas.openxmlformats.org/officeDocument/2006/math">
                    <m:acc>
                      <m:accPr>
                        <m:chr m:val="̂"/>
                        <m:ctrlPr>
                          <a:rPr lang="en-US" b="1" i="1" smtClean="0">
                            <a:solidFill>
                              <a:schemeClr val="tx1"/>
                            </a:solidFill>
                            <a:latin typeface="Cambria Math" panose="02040503050406030204" pitchFamily="18" charset="0"/>
                          </a:rPr>
                        </m:ctrlPr>
                      </m:accPr>
                      <m:e>
                        <m:r>
                          <a:rPr lang="en-US" b="1" i="1" smtClean="0">
                            <a:solidFill>
                              <a:schemeClr val="tx1"/>
                            </a:solidFill>
                            <a:latin typeface="Cambria Math" panose="02040503050406030204" pitchFamily="18" charset="0"/>
                          </a:rPr>
                          <m:t>𝒑</m:t>
                        </m:r>
                      </m:e>
                    </m:acc>
                    <m:r>
                      <a:rPr lang="en-US" b="1" i="1" smtClean="0">
                        <a:solidFill>
                          <a:schemeClr val="tx1"/>
                        </a:solidFill>
                        <a:latin typeface="Cambria Math" panose="02040503050406030204" pitchFamily="18" charset="0"/>
                      </a:rPr>
                      <m:t>±</m:t>
                    </m:r>
                    <m:sSup>
                      <m:sSupPr>
                        <m:ctrlPr>
                          <a:rPr lang="en-US" b="1" i="1">
                            <a:solidFill>
                              <a:schemeClr val="tx1"/>
                            </a:solidFill>
                            <a:latin typeface="Cambria Math" panose="02040503050406030204" pitchFamily="18" charset="0"/>
                          </a:rPr>
                        </m:ctrlPr>
                      </m:sSupPr>
                      <m:e>
                        <m:r>
                          <a:rPr lang="en-US" b="1" i="1" smtClean="0">
                            <a:solidFill>
                              <a:schemeClr val="tx1"/>
                            </a:solidFill>
                            <a:latin typeface="Cambria Math" panose="02040503050406030204" pitchFamily="18" charset="0"/>
                          </a:rPr>
                          <m:t>𝒛</m:t>
                        </m:r>
                      </m:e>
                      <m:sup>
                        <m:r>
                          <a:rPr lang="en-US" b="1" i="1" smtClean="0">
                            <a:solidFill>
                              <a:schemeClr val="tx1"/>
                            </a:solidFill>
                            <a:latin typeface="Cambria Math" panose="02040503050406030204" pitchFamily="18" charset="0"/>
                          </a:rPr>
                          <m:t>∗</m:t>
                        </m:r>
                      </m:sup>
                    </m:sSup>
                    <m:rad>
                      <m:radPr>
                        <m:degHide m:val="on"/>
                        <m:ctrlPr>
                          <a:rPr lang="en-US" b="1" i="1">
                            <a:solidFill>
                              <a:schemeClr val="tx1"/>
                            </a:solidFill>
                            <a:latin typeface="Cambria Math" panose="02040503050406030204" pitchFamily="18" charset="0"/>
                          </a:rPr>
                        </m:ctrlPr>
                      </m:radPr>
                      <m:deg/>
                      <m:e>
                        <m:f>
                          <m:fPr>
                            <m:ctrlPr>
                              <a:rPr lang="en-US" b="1" i="1">
                                <a:solidFill>
                                  <a:schemeClr val="tx1"/>
                                </a:solidFill>
                                <a:latin typeface="Cambria Math" panose="02040503050406030204" pitchFamily="18" charset="0"/>
                              </a:rPr>
                            </m:ctrlPr>
                          </m:fPr>
                          <m:num>
                            <m:acc>
                              <m:accPr>
                                <m:chr m:val="̂"/>
                                <m:ctrlPr>
                                  <a:rPr lang="en-US" b="1" i="1">
                                    <a:solidFill>
                                      <a:schemeClr val="tx1"/>
                                    </a:solidFill>
                                    <a:latin typeface="Cambria Math" panose="02040503050406030204" pitchFamily="18" charset="0"/>
                                  </a:rPr>
                                </m:ctrlPr>
                              </m:accPr>
                              <m:e>
                                <m:r>
                                  <a:rPr lang="en-US" b="1" i="1" smtClean="0">
                                    <a:solidFill>
                                      <a:schemeClr val="tx1"/>
                                    </a:solidFill>
                                    <a:latin typeface="Cambria Math" panose="02040503050406030204" pitchFamily="18" charset="0"/>
                                  </a:rPr>
                                  <m:t>𝒑</m:t>
                                </m:r>
                              </m:e>
                            </m:acc>
                            <m:r>
                              <a:rPr lang="en-US" b="1" i="1" smtClean="0">
                                <a:solidFill>
                                  <a:schemeClr val="tx1"/>
                                </a:solidFill>
                                <a:latin typeface="Cambria Math" panose="02040503050406030204" pitchFamily="18" charset="0"/>
                              </a:rPr>
                              <m:t>(</m:t>
                            </m:r>
                            <m:r>
                              <a:rPr lang="en-US" b="1" i="1" smtClean="0">
                                <a:solidFill>
                                  <a:schemeClr val="tx1"/>
                                </a:solidFill>
                                <a:latin typeface="Cambria Math" panose="02040503050406030204" pitchFamily="18" charset="0"/>
                              </a:rPr>
                              <m:t>𝟏</m:t>
                            </m:r>
                            <m:r>
                              <a:rPr lang="en-US" b="1" i="1" smtClean="0">
                                <a:solidFill>
                                  <a:schemeClr val="tx1"/>
                                </a:solidFill>
                                <a:latin typeface="Cambria Math" panose="02040503050406030204" pitchFamily="18" charset="0"/>
                              </a:rPr>
                              <m:t>−</m:t>
                            </m:r>
                            <m:acc>
                              <m:accPr>
                                <m:chr m:val="̂"/>
                                <m:ctrlPr>
                                  <a:rPr lang="en-US" b="1" i="1">
                                    <a:solidFill>
                                      <a:schemeClr val="tx1"/>
                                    </a:solidFill>
                                    <a:latin typeface="Cambria Math" panose="02040503050406030204" pitchFamily="18" charset="0"/>
                                  </a:rPr>
                                </m:ctrlPr>
                              </m:accPr>
                              <m:e>
                                <m:r>
                                  <a:rPr lang="en-US" b="1" i="1" smtClean="0">
                                    <a:solidFill>
                                      <a:schemeClr val="tx1"/>
                                    </a:solidFill>
                                    <a:latin typeface="Cambria Math" panose="02040503050406030204" pitchFamily="18" charset="0"/>
                                  </a:rPr>
                                  <m:t>𝒑</m:t>
                                </m:r>
                              </m:e>
                            </m:acc>
                          </m:num>
                          <m:den>
                            <m:r>
                              <a:rPr lang="en-US" b="1" i="1" smtClean="0">
                                <a:solidFill>
                                  <a:schemeClr val="tx1"/>
                                </a:solidFill>
                                <a:latin typeface="Cambria Math" panose="02040503050406030204" pitchFamily="18" charset="0"/>
                              </a:rPr>
                              <m:t>𝒏</m:t>
                            </m:r>
                          </m:den>
                        </m:f>
                      </m:e>
                    </m:rad>
                  </m:oMath>
                </a14:m>
                <a:endParaRPr lang="en-US" b="1" dirty="0">
                  <a:solidFill>
                    <a:schemeClr val="tx1"/>
                  </a:solidFill>
                </a:endParaRPr>
              </a:p>
              <a:p>
                <a:pPr>
                  <a:lnSpc>
                    <a:spcPct val="100000"/>
                  </a:lnSpc>
                </a:pPr>
                <a:r>
                  <a:rPr lang="en-US" b="1" dirty="0">
                    <a:solidFill>
                      <a:schemeClr val="tx1"/>
                    </a:solidFill>
                  </a:rPr>
                  <a:t>The margin of error is: </a:t>
                </a:r>
                <a14:m>
                  <m:oMath xmlns:m="http://schemas.openxmlformats.org/officeDocument/2006/math">
                    <m:sSup>
                      <m:sSupPr>
                        <m:ctrlPr>
                          <a:rPr lang="en-US" b="1" i="1">
                            <a:solidFill>
                              <a:schemeClr val="tx1"/>
                            </a:solidFill>
                            <a:latin typeface="Cambria Math" panose="02040503050406030204" pitchFamily="18" charset="0"/>
                          </a:rPr>
                        </m:ctrlPr>
                      </m:sSupPr>
                      <m:e>
                        <m:r>
                          <a:rPr lang="en-US" b="1" i="1" smtClean="0">
                            <a:solidFill>
                              <a:schemeClr val="tx1"/>
                            </a:solidFill>
                            <a:latin typeface="Cambria Math" panose="02040503050406030204" pitchFamily="18" charset="0"/>
                          </a:rPr>
                          <m:t>𝒛</m:t>
                        </m:r>
                      </m:e>
                      <m:sup>
                        <m:r>
                          <a:rPr lang="en-US" b="1" i="1" smtClean="0">
                            <a:solidFill>
                              <a:schemeClr val="tx1"/>
                            </a:solidFill>
                            <a:latin typeface="Cambria Math" panose="02040503050406030204" pitchFamily="18" charset="0"/>
                          </a:rPr>
                          <m:t>∗</m:t>
                        </m:r>
                      </m:sup>
                    </m:sSup>
                    <m:rad>
                      <m:radPr>
                        <m:degHide m:val="on"/>
                        <m:ctrlPr>
                          <a:rPr lang="en-US" b="1" i="1">
                            <a:solidFill>
                              <a:schemeClr val="tx1"/>
                            </a:solidFill>
                            <a:latin typeface="Cambria Math" panose="02040503050406030204" pitchFamily="18" charset="0"/>
                          </a:rPr>
                        </m:ctrlPr>
                      </m:radPr>
                      <m:deg/>
                      <m:e>
                        <m:f>
                          <m:fPr>
                            <m:ctrlPr>
                              <a:rPr lang="en-US" b="1" i="1">
                                <a:solidFill>
                                  <a:schemeClr val="tx1"/>
                                </a:solidFill>
                                <a:latin typeface="Cambria Math" panose="02040503050406030204" pitchFamily="18" charset="0"/>
                              </a:rPr>
                            </m:ctrlPr>
                          </m:fPr>
                          <m:num>
                            <m:acc>
                              <m:accPr>
                                <m:chr m:val="̂"/>
                                <m:ctrlPr>
                                  <a:rPr lang="en-US" b="1" i="1">
                                    <a:solidFill>
                                      <a:schemeClr val="tx1"/>
                                    </a:solidFill>
                                    <a:latin typeface="Cambria Math" panose="02040503050406030204" pitchFamily="18" charset="0"/>
                                  </a:rPr>
                                </m:ctrlPr>
                              </m:accPr>
                              <m:e>
                                <m:r>
                                  <a:rPr lang="en-US" b="1" i="1" smtClean="0">
                                    <a:solidFill>
                                      <a:schemeClr val="tx1"/>
                                    </a:solidFill>
                                    <a:latin typeface="Cambria Math" panose="02040503050406030204" pitchFamily="18" charset="0"/>
                                  </a:rPr>
                                  <m:t>𝒑</m:t>
                                </m:r>
                              </m:e>
                            </m:acc>
                            <m:r>
                              <a:rPr lang="en-US" b="1" i="1" smtClean="0">
                                <a:solidFill>
                                  <a:schemeClr val="tx1"/>
                                </a:solidFill>
                                <a:latin typeface="Cambria Math" panose="02040503050406030204" pitchFamily="18" charset="0"/>
                              </a:rPr>
                              <m:t>(</m:t>
                            </m:r>
                            <m:r>
                              <a:rPr lang="en-US" b="1" i="1" smtClean="0">
                                <a:solidFill>
                                  <a:schemeClr val="tx1"/>
                                </a:solidFill>
                                <a:latin typeface="Cambria Math" panose="02040503050406030204" pitchFamily="18" charset="0"/>
                              </a:rPr>
                              <m:t>𝟏</m:t>
                            </m:r>
                            <m:r>
                              <a:rPr lang="en-US" b="1" i="1" smtClean="0">
                                <a:solidFill>
                                  <a:schemeClr val="tx1"/>
                                </a:solidFill>
                                <a:latin typeface="Cambria Math" panose="02040503050406030204" pitchFamily="18" charset="0"/>
                              </a:rPr>
                              <m:t>−</m:t>
                            </m:r>
                            <m:acc>
                              <m:accPr>
                                <m:chr m:val="̂"/>
                                <m:ctrlPr>
                                  <a:rPr lang="en-US" b="1" i="1">
                                    <a:solidFill>
                                      <a:schemeClr val="tx1"/>
                                    </a:solidFill>
                                    <a:latin typeface="Cambria Math" panose="02040503050406030204" pitchFamily="18" charset="0"/>
                                  </a:rPr>
                                </m:ctrlPr>
                              </m:accPr>
                              <m:e>
                                <m:r>
                                  <a:rPr lang="en-US" b="1" i="1" smtClean="0">
                                    <a:solidFill>
                                      <a:schemeClr val="tx1"/>
                                    </a:solidFill>
                                    <a:latin typeface="Cambria Math" panose="02040503050406030204" pitchFamily="18" charset="0"/>
                                  </a:rPr>
                                  <m:t>𝒑</m:t>
                                </m:r>
                              </m:e>
                            </m:acc>
                          </m:num>
                          <m:den>
                            <m:r>
                              <a:rPr lang="en-US" b="1" i="1" smtClean="0">
                                <a:solidFill>
                                  <a:schemeClr val="tx1"/>
                                </a:solidFill>
                                <a:latin typeface="Cambria Math" panose="02040503050406030204" pitchFamily="18" charset="0"/>
                              </a:rPr>
                              <m:t>𝒏</m:t>
                            </m:r>
                          </m:den>
                        </m:f>
                      </m:e>
                    </m:rad>
                  </m:oMath>
                </a14:m>
                <a:endParaRPr lang="en-US" b="1" dirty="0">
                  <a:solidFill>
                    <a:schemeClr val="tx1"/>
                  </a:solidFill>
                </a:endParaRPr>
              </a:p>
              <a:p>
                <a:pPr marL="0" indent="0">
                  <a:buNone/>
                </a:pPr>
                <a:endParaRPr lang="en-US" b="1" dirty="0">
                  <a:solidFill>
                    <a:schemeClr val="tx1"/>
                  </a:solidFill>
                </a:endParaRPr>
              </a:p>
              <a:p>
                <a:pPr marL="0" indent="0">
                  <a:buNone/>
                </a:pPr>
                <a:endParaRPr lang="en-US" dirty="0"/>
              </a:p>
            </p:txBody>
          </p:sp>
        </mc:Choice>
        <mc:Fallback xmlns="">
          <p:sp>
            <p:nvSpPr>
              <p:cNvPr id="3" name="Content Placeholder 2">
                <a:extLst>
                  <a:ext uri="{FF2B5EF4-FFF2-40B4-BE49-F238E27FC236}">
                    <a16:creationId xmlns:a16="http://schemas.microsoft.com/office/drawing/2014/main" id="{E93B8006-329B-45C7-9571-5ACF786C3134}"/>
                  </a:ext>
                </a:extLst>
              </p:cNvPr>
              <p:cNvSpPr>
                <a:spLocks noGrp="1" noRot="1" noChangeAspect="1" noMove="1" noResize="1" noEditPoints="1" noAdjustHandles="1" noChangeArrowheads="1" noChangeShapeType="1" noTextEdit="1"/>
              </p:cNvSpPr>
              <p:nvPr>
                <p:ph idx="1"/>
              </p:nvPr>
            </p:nvSpPr>
            <p:spPr>
              <a:blipFill>
                <a:blip r:embed="rId2"/>
                <a:stretch>
                  <a:fillRect l="-999" t="-1189" r="-769"/>
                </a:stretch>
              </a:blipFill>
              <a:ln>
                <a:solidFill>
                  <a:schemeClr val="accent1"/>
                </a:solidFill>
              </a:ln>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12FCEC13-BEFB-4FB4-93C6-1DCA52CEC63F}"/>
              </a:ext>
            </a:extLst>
          </p:cNvPr>
          <p:cNvSpPr>
            <a:spLocks noGrp="1"/>
          </p:cNvSpPr>
          <p:nvPr>
            <p:ph type="sldNum" sz="quarter" idx="12"/>
          </p:nvPr>
        </p:nvSpPr>
        <p:spPr/>
        <p:txBody>
          <a:bodyPr/>
          <a:lstStyle/>
          <a:p>
            <a:fld id="{3833988A-D950-44F7-AD3F-E8557E80514B}" type="slidenum">
              <a:rPr lang="en-US" smtClean="0"/>
              <a:t>21</a:t>
            </a:fld>
            <a:endParaRPr lang="en-US"/>
          </a:p>
        </p:txBody>
      </p:sp>
    </p:spTree>
    <p:extLst>
      <p:ext uri="{BB962C8B-B14F-4D97-AF65-F5344CB8AC3E}">
        <p14:creationId xmlns:p14="http://schemas.microsoft.com/office/powerpoint/2010/main" val="14022802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A6EC888-B85F-410F-B430-06583E94B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69805AF4-7989-43AB-9A60-14E3F851FB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0036B63-B0EC-4AF3-95D3-2E2DCA25F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2345F104-C66B-45F2-B42F-A138F139D7A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587464" y="790113"/>
            <a:ext cx="7969072" cy="529996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a:extLst>
              <a:ext uri="{FF2B5EF4-FFF2-40B4-BE49-F238E27FC236}">
                <a16:creationId xmlns:a16="http://schemas.microsoft.com/office/drawing/2014/main" id="{D70498F5-7FC4-4234-81E0-478B8AA13D06}"/>
              </a:ext>
            </a:extLst>
          </p:cNvPr>
          <p:cNvSpPr>
            <a:spLocks noGrp="1"/>
          </p:cNvSpPr>
          <p:nvPr>
            <p:ph type="sldNum" sz="quarter" idx="12"/>
          </p:nvPr>
        </p:nvSpPr>
        <p:spPr/>
        <p:txBody>
          <a:bodyPr/>
          <a:lstStyle/>
          <a:p>
            <a:fld id="{3833988A-D950-44F7-AD3F-E8557E80514B}" type="slidenum">
              <a:rPr lang="en-US" smtClean="0"/>
              <a:t>22</a:t>
            </a:fld>
            <a:endParaRPr lang="en-US"/>
          </a:p>
        </p:txBody>
      </p:sp>
    </p:spTree>
    <p:extLst>
      <p:ext uri="{BB962C8B-B14F-4D97-AF65-F5344CB8AC3E}">
        <p14:creationId xmlns:p14="http://schemas.microsoft.com/office/powerpoint/2010/main" val="22084086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328E2-EED3-41BB-BFFD-86070622DE39}"/>
              </a:ext>
            </a:extLst>
          </p:cNvPr>
          <p:cNvSpPr>
            <a:spLocks noGrp="1"/>
          </p:cNvSpPr>
          <p:nvPr>
            <p:ph type="title"/>
          </p:nvPr>
        </p:nvSpPr>
        <p:spPr/>
        <p:txBody>
          <a:bodyPr>
            <a:normAutofit/>
          </a:bodyPr>
          <a:lstStyle/>
          <a:p>
            <a:r>
              <a:rPr lang="en-US" sz="2800" u="sng" dirty="0"/>
              <a:t>Example</a:t>
            </a:r>
            <a:r>
              <a:rPr lang="en-US" sz="2800" dirty="0"/>
              <a:t>: What Is The Ideal Family Size? (1)</a:t>
            </a:r>
          </a:p>
        </p:txBody>
      </p:sp>
      <p:sp>
        <p:nvSpPr>
          <p:cNvPr id="3" name="Content Placeholder 2">
            <a:extLst>
              <a:ext uri="{FF2B5EF4-FFF2-40B4-BE49-F238E27FC236}">
                <a16:creationId xmlns:a16="http://schemas.microsoft.com/office/drawing/2014/main" id="{E93B8006-329B-45C7-9571-5ACF786C3134}"/>
              </a:ext>
            </a:extLst>
          </p:cNvPr>
          <p:cNvSpPr>
            <a:spLocks noGrp="1"/>
          </p:cNvSpPr>
          <p:nvPr>
            <p:ph idx="1"/>
          </p:nvPr>
        </p:nvSpPr>
        <p:spPr/>
        <p:txBody>
          <a:bodyPr>
            <a:normAutofit/>
          </a:bodyPr>
          <a:lstStyle/>
          <a:p>
            <a:r>
              <a:rPr lang="en-US" sz="2800" b="1" dirty="0"/>
              <a:t>In 2018 a random sample of 1,017 American adults was asked the question, “What do you think is the ideal number of children for a family to have?” Results showed that 41% of respondents said three or more children is ideal.</a:t>
            </a:r>
          </a:p>
          <a:p>
            <a:pPr lvl="0"/>
            <a:r>
              <a:rPr lang="en-US" sz="2800" b="1" dirty="0"/>
              <a:t>a. How many of the respondents surveyed think that three or more children is the ideal family size?</a:t>
            </a:r>
          </a:p>
        </p:txBody>
      </p:sp>
      <p:sp>
        <p:nvSpPr>
          <p:cNvPr id="4" name="Slide Number Placeholder 3">
            <a:extLst>
              <a:ext uri="{FF2B5EF4-FFF2-40B4-BE49-F238E27FC236}">
                <a16:creationId xmlns:a16="http://schemas.microsoft.com/office/drawing/2014/main" id="{80AE4C8E-89D4-4FE6-B90C-BF3580E0024A}"/>
              </a:ext>
            </a:extLst>
          </p:cNvPr>
          <p:cNvSpPr>
            <a:spLocks noGrp="1"/>
          </p:cNvSpPr>
          <p:nvPr>
            <p:ph type="sldNum" sz="quarter" idx="12"/>
          </p:nvPr>
        </p:nvSpPr>
        <p:spPr/>
        <p:txBody>
          <a:bodyPr/>
          <a:lstStyle/>
          <a:p>
            <a:fld id="{3833988A-D950-44F7-AD3F-E8557E80514B}" type="slidenum">
              <a:rPr lang="en-US" smtClean="0"/>
              <a:t>23</a:t>
            </a:fld>
            <a:endParaRPr lang="en-US"/>
          </a:p>
        </p:txBody>
      </p:sp>
    </p:spTree>
    <p:extLst>
      <p:ext uri="{BB962C8B-B14F-4D97-AF65-F5344CB8AC3E}">
        <p14:creationId xmlns:p14="http://schemas.microsoft.com/office/powerpoint/2010/main" val="11735271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328E2-EED3-41BB-BFFD-86070622DE39}"/>
              </a:ext>
            </a:extLst>
          </p:cNvPr>
          <p:cNvSpPr>
            <a:spLocks noGrp="1"/>
          </p:cNvSpPr>
          <p:nvPr>
            <p:ph type="title"/>
          </p:nvPr>
        </p:nvSpPr>
        <p:spPr/>
        <p:txBody>
          <a:bodyPr>
            <a:normAutofit/>
          </a:bodyPr>
          <a:lstStyle/>
          <a:p>
            <a:r>
              <a:rPr lang="en-US" sz="2800" u="sng" dirty="0"/>
              <a:t>Example</a:t>
            </a:r>
            <a:r>
              <a:rPr lang="en-US" sz="2800" dirty="0"/>
              <a:t>: What is the ideal family size? (2)</a:t>
            </a:r>
          </a:p>
        </p:txBody>
      </p:sp>
      <p:sp>
        <p:nvSpPr>
          <p:cNvPr id="3" name="Content Placeholder 2">
            <a:extLst>
              <a:ext uri="{FF2B5EF4-FFF2-40B4-BE49-F238E27FC236}">
                <a16:creationId xmlns:a16="http://schemas.microsoft.com/office/drawing/2014/main" id="{E93B8006-329B-45C7-9571-5ACF786C3134}"/>
              </a:ext>
            </a:extLst>
          </p:cNvPr>
          <p:cNvSpPr>
            <a:spLocks noGrp="1"/>
          </p:cNvSpPr>
          <p:nvPr>
            <p:ph idx="1"/>
          </p:nvPr>
        </p:nvSpPr>
        <p:spPr/>
        <p:txBody>
          <a:bodyPr>
            <a:normAutofit/>
          </a:bodyPr>
          <a:lstStyle/>
          <a:p>
            <a:pPr marL="0" indent="0">
              <a:buNone/>
            </a:pPr>
            <a:r>
              <a:rPr lang="en-US" b="1" dirty="0"/>
              <a:t>b. Calculate a 90% confidence interval for the proportion of Americans who think that three or more children is the ideal family size and interpret the interval in context.</a:t>
            </a:r>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lvl="0" indent="0">
              <a:buNone/>
            </a:pPr>
            <a:r>
              <a:rPr lang="en-US" b="1" dirty="0"/>
              <a:t>c. A 95% confidence interval produced from the same survey results would be </a:t>
            </a:r>
          </a:p>
          <a:p>
            <a:pPr marL="0" indent="0">
              <a:buNone/>
            </a:pPr>
            <a:r>
              <a:rPr lang="en-US" b="1" i="1" dirty="0"/>
              <a:t>	narrower		wider	  	 the same width as </a:t>
            </a:r>
            <a:r>
              <a:rPr lang="en-US" b="1" dirty="0"/>
              <a:t>	</a:t>
            </a:r>
          </a:p>
          <a:p>
            <a:pPr marL="0" indent="0">
              <a:buNone/>
            </a:pPr>
            <a:r>
              <a:rPr lang="en-US" b="1" dirty="0"/>
              <a:t>the interval computed in (b).</a:t>
            </a:r>
          </a:p>
          <a:p>
            <a:pPr marL="0" indent="0">
              <a:buNone/>
            </a:pPr>
            <a:endParaRPr lang="en-US" dirty="0"/>
          </a:p>
        </p:txBody>
      </p:sp>
      <p:sp>
        <p:nvSpPr>
          <p:cNvPr id="4" name="Slide Number Placeholder 3">
            <a:extLst>
              <a:ext uri="{FF2B5EF4-FFF2-40B4-BE49-F238E27FC236}">
                <a16:creationId xmlns:a16="http://schemas.microsoft.com/office/drawing/2014/main" id="{A40721A9-C7B3-4516-84AD-F37B1F8E6104}"/>
              </a:ext>
            </a:extLst>
          </p:cNvPr>
          <p:cNvSpPr>
            <a:spLocks noGrp="1"/>
          </p:cNvSpPr>
          <p:nvPr>
            <p:ph type="sldNum" sz="quarter" idx="12"/>
          </p:nvPr>
        </p:nvSpPr>
        <p:spPr/>
        <p:txBody>
          <a:bodyPr/>
          <a:lstStyle/>
          <a:p>
            <a:fld id="{3833988A-D950-44F7-AD3F-E8557E80514B}" type="slidenum">
              <a:rPr lang="en-US" smtClean="0"/>
              <a:t>24</a:t>
            </a:fld>
            <a:endParaRPr lang="en-US"/>
          </a:p>
        </p:txBody>
      </p:sp>
    </p:spTree>
    <p:extLst>
      <p:ext uri="{BB962C8B-B14F-4D97-AF65-F5344CB8AC3E}">
        <p14:creationId xmlns:p14="http://schemas.microsoft.com/office/powerpoint/2010/main" val="41448547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2F48E-E918-4600-92E6-597721096D31}"/>
              </a:ext>
            </a:extLst>
          </p:cNvPr>
          <p:cNvSpPr>
            <a:spLocks noGrp="1"/>
          </p:cNvSpPr>
          <p:nvPr>
            <p:ph type="title"/>
          </p:nvPr>
        </p:nvSpPr>
        <p:spPr/>
        <p:txBody>
          <a:bodyPr>
            <a:noAutofit/>
          </a:bodyPr>
          <a:lstStyle/>
          <a:p>
            <a:pPr algn="ctr"/>
            <a:r>
              <a:rPr lang="en-US" sz="2400" dirty="0"/>
              <a:t>A </a:t>
            </a:r>
            <a:r>
              <a:rPr lang="en-US" sz="2400" u="sng" dirty="0"/>
              <a:t>99% </a:t>
            </a:r>
            <a:r>
              <a:rPr lang="en-US" sz="2400" dirty="0"/>
              <a:t>Confidence Interval is </a:t>
            </a:r>
            <a:r>
              <a:rPr lang="en-US" sz="2400" u="sng" dirty="0">
                <a:solidFill>
                  <a:srgbClr val="FF0000"/>
                </a:solidFill>
              </a:rPr>
              <a:t>Wider Than </a:t>
            </a:r>
            <a:r>
              <a:rPr lang="en-US" sz="2400" dirty="0"/>
              <a:t>a </a:t>
            </a:r>
            <a:r>
              <a:rPr lang="en-US" sz="2400" u="sng" dirty="0"/>
              <a:t>95% </a:t>
            </a:r>
            <a:r>
              <a:rPr lang="en-US" sz="2400" dirty="0"/>
              <a:t>Confidence Interval</a:t>
            </a:r>
          </a:p>
        </p:txBody>
      </p:sp>
      <p:pic>
        <p:nvPicPr>
          <p:cNvPr id="4" name="Picture 7" descr="M08_AGRE5940_03_SE_C08-15">
            <a:extLst>
              <a:ext uri="{FF2B5EF4-FFF2-40B4-BE49-F238E27FC236}">
                <a16:creationId xmlns:a16="http://schemas.microsoft.com/office/drawing/2014/main" id="{E6B5CE32-63A8-4B66-BAEF-018117BF480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98512" y="1775534"/>
            <a:ext cx="8123545" cy="4465468"/>
          </a:xfrm>
          <a:noFill/>
          <a:ln>
            <a:solidFill>
              <a:schemeClr val="tx1"/>
            </a:solidFill>
            <a:miter lim="800000"/>
            <a:headEnd/>
            <a:tailEnd/>
          </a:ln>
        </p:spPr>
      </p:pic>
      <p:sp>
        <p:nvSpPr>
          <p:cNvPr id="3" name="Slide Number Placeholder 2">
            <a:extLst>
              <a:ext uri="{FF2B5EF4-FFF2-40B4-BE49-F238E27FC236}">
                <a16:creationId xmlns:a16="http://schemas.microsoft.com/office/drawing/2014/main" id="{54918E24-E6E2-4C58-AA21-8A0F2DF0CEE8}"/>
              </a:ext>
            </a:extLst>
          </p:cNvPr>
          <p:cNvSpPr>
            <a:spLocks noGrp="1"/>
          </p:cNvSpPr>
          <p:nvPr>
            <p:ph type="sldNum" sz="quarter" idx="12"/>
          </p:nvPr>
        </p:nvSpPr>
        <p:spPr/>
        <p:txBody>
          <a:bodyPr/>
          <a:lstStyle/>
          <a:p>
            <a:fld id="{3833988A-D950-44F7-AD3F-E8557E80514B}" type="slidenum">
              <a:rPr lang="en-US" smtClean="0"/>
              <a:t>25</a:t>
            </a:fld>
            <a:endParaRPr lang="en-US"/>
          </a:p>
        </p:txBody>
      </p:sp>
    </p:spTree>
    <p:extLst>
      <p:ext uri="{BB962C8B-B14F-4D97-AF65-F5344CB8AC3E}">
        <p14:creationId xmlns:p14="http://schemas.microsoft.com/office/powerpoint/2010/main" val="24880523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328E2-EED3-41BB-BFFD-86070622DE39}"/>
              </a:ext>
            </a:extLst>
          </p:cNvPr>
          <p:cNvSpPr>
            <a:spLocks noGrp="1"/>
          </p:cNvSpPr>
          <p:nvPr>
            <p:ph type="title"/>
          </p:nvPr>
        </p:nvSpPr>
        <p:spPr/>
        <p:txBody>
          <a:bodyPr>
            <a:normAutofit fontScale="90000"/>
          </a:bodyPr>
          <a:lstStyle/>
          <a:p>
            <a:pPr algn="ctr"/>
            <a:r>
              <a:rPr lang="en-US" sz="2700" u="sng" dirty="0"/>
              <a:t>Self-read Example</a:t>
            </a:r>
            <a:r>
              <a:rPr lang="en-US" sz="2700" dirty="0"/>
              <a:t>: Getting Along With Parents (1)</a:t>
            </a:r>
            <a:br>
              <a:rPr lang="en-US" sz="2400" dirty="0"/>
            </a:br>
            <a:endParaRPr lang="en-US" sz="2400" dirty="0"/>
          </a:p>
        </p:txBody>
      </p:sp>
      <p:sp>
        <p:nvSpPr>
          <p:cNvPr id="3" name="Content Placeholder 2">
            <a:extLst>
              <a:ext uri="{FF2B5EF4-FFF2-40B4-BE49-F238E27FC236}">
                <a16:creationId xmlns:a16="http://schemas.microsoft.com/office/drawing/2014/main" id="{E93B8006-329B-45C7-9571-5ACF786C3134}"/>
              </a:ext>
            </a:extLst>
          </p:cNvPr>
          <p:cNvSpPr>
            <a:spLocks noGrp="1"/>
          </p:cNvSpPr>
          <p:nvPr>
            <p:ph idx="1"/>
          </p:nvPr>
        </p:nvSpPr>
        <p:spPr/>
        <p:txBody>
          <a:bodyPr>
            <a:normAutofit/>
          </a:bodyPr>
          <a:lstStyle/>
          <a:p>
            <a:r>
              <a:rPr lang="en-US" sz="2800" b="1" dirty="0"/>
              <a:t>In a Gallup Youth Survey </a:t>
            </a:r>
            <a:r>
              <a:rPr lang="en-US" sz="2800" b="1" i="1" dirty="0"/>
              <a:t>n</a:t>
            </a:r>
            <a:r>
              <a:rPr lang="en-US" sz="2800" b="1" dirty="0"/>
              <a:t> = 501 randomly selected American teenagers were asked about how well they get along with their parents.  One survey result was that 54% of the sample said they get along “VERY WELL” with their parents. </a:t>
            </a:r>
          </a:p>
          <a:p>
            <a:pPr marL="457200" indent="-457200">
              <a:buFont typeface="+mj-lt"/>
              <a:buAutoNum type="alphaLcParenR"/>
            </a:pPr>
            <a:r>
              <a:rPr lang="en-US" sz="2800" b="1" dirty="0"/>
              <a:t>The sample proportion was found to be 0.54. Check the expected </a:t>
            </a:r>
            <a:r>
              <a:rPr lang="en-US" sz="2800" b="1" u="sng" dirty="0"/>
              <a:t>success/failure condition</a:t>
            </a:r>
            <a:r>
              <a:rPr lang="en-US" sz="2800" b="1" dirty="0"/>
              <a:t>.</a:t>
            </a:r>
          </a:p>
          <a:p>
            <a:pPr marL="457200" indent="-457200">
              <a:buFont typeface="+mj-lt"/>
              <a:buAutoNum type="alphaLcParenR"/>
            </a:pPr>
            <a:endParaRPr lang="en-US" sz="2800" b="1" dirty="0"/>
          </a:p>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4A31514F-806E-4601-8CC1-41F49D970F4A}"/>
              </a:ext>
            </a:extLst>
          </p:cNvPr>
          <p:cNvPicPr>
            <a:picLocks noChangeAspect="1"/>
          </p:cNvPicPr>
          <p:nvPr/>
        </p:nvPicPr>
        <p:blipFill>
          <a:blip r:embed="rId2"/>
          <a:stretch>
            <a:fillRect/>
          </a:stretch>
        </p:blipFill>
        <p:spPr>
          <a:xfrm>
            <a:off x="1908699" y="4509856"/>
            <a:ext cx="5859262" cy="1722268"/>
          </a:xfrm>
          <a:prstGeom prst="rect">
            <a:avLst/>
          </a:prstGeom>
        </p:spPr>
      </p:pic>
      <p:sp>
        <p:nvSpPr>
          <p:cNvPr id="4" name="Slide Number Placeholder 3">
            <a:extLst>
              <a:ext uri="{FF2B5EF4-FFF2-40B4-BE49-F238E27FC236}">
                <a16:creationId xmlns:a16="http://schemas.microsoft.com/office/drawing/2014/main" id="{7AE847DB-6820-4E9B-98CD-C1D241B1D7A8}"/>
              </a:ext>
            </a:extLst>
          </p:cNvPr>
          <p:cNvSpPr>
            <a:spLocks noGrp="1"/>
          </p:cNvSpPr>
          <p:nvPr>
            <p:ph type="sldNum" sz="quarter" idx="12"/>
          </p:nvPr>
        </p:nvSpPr>
        <p:spPr/>
        <p:txBody>
          <a:bodyPr/>
          <a:lstStyle/>
          <a:p>
            <a:fld id="{3833988A-D950-44F7-AD3F-E8557E80514B}" type="slidenum">
              <a:rPr lang="en-US" smtClean="0"/>
              <a:t>26</a:t>
            </a:fld>
            <a:endParaRPr lang="en-US"/>
          </a:p>
        </p:txBody>
      </p:sp>
    </p:spTree>
    <p:extLst>
      <p:ext uri="{BB962C8B-B14F-4D97-AF65-F5344CB8AC3E}">
        <p14:creationId xmlns:p14="http://schemas.microsoft.com/office/powerpoint/2010/main" val="13548213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u="sng" dirty="0"/>
              <a:t>Self-read Example</a:t>
            </a:r>
            <a:r>
              <a:rPr lang="en-US" sz="2800" dirty="0"/>
              <a:t>: Getting Along With Parents (2)</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457200" indent="-457200">
                  <a:lnSpc>
                    <a:spcPct val="100000"/>
                  </a:lnSpc>
                  <a:buFont typeface="+mj-lt"/>
                  <a:buAutoNum type="alphaLcParenR" startAt="2"/>
                </a:pPr>
                <a:r>
                  <a:rPr lang="en-US" b="1" dirty="0"/>
                  <a:t>Find the </a:t>
                </a:r>
                <a:r>
                  <a:rPr lang="en-US" b="1" u="sng" dirty="0"/>
                  <a:t>standard error </a:t>
                </a:r>
                <a:r>
                  <a:rPr lang="en-US" b="1" dirty="0"/>
                  <a:t>for the sample proportion and use it to complete the sentence in part c that </a:t>
                </a:r>
                <a:r>
                  <a:rPr lang="en-US" b="1" u="sng" dirty="0"/>
                  <a:t>interprets the standard error</a:t>
                </a:r>
                <a:r>
                  <a:rPr lang="en-US" b="1" dirty="0"/>
                  <a:t> in terms of an average distance.</a:t>
                </a:r>
              </a:p>
              <a:p>
                <a:pPr marL="457200" indent="-457200">
                  <a:lnSpc>
                    <a:spcPct val="100000"/>
                  </a:lnSpc>
                  <a:buFont typeface="+mj-lt"/>
                  <a:buAutoNum type="alphaLcParenR" startAt="2"/>
                </a:pPr>
                <a:endParaRPr lang="en-US" b="1" dirty="0"/>
              </a:p>
              <a:p>
                <a:pPr marL="0" indent="0">
                  <a:lnSpc>
                    <a:spcPct val="100000"/>
                  </a:lnSpc>
                  <a:buNone/>
                </a:pPr>
                <a:endParaRPr lang="en-US" b="1" dirty="0"/>
              </a:p>
              <a:p>
                <a:pPr marL="457200" indent="-457200">
                  <a:lnSpc>
                    <a:spcPct val="100000"/>
                  </a:lnSpc>
                  <a:buFont typeface="+mj-lt"/>
                  <a:buAutoNum type="alphaLcParenR" startAt="2"/>
                </a:pPr>
                <a:endParaRPr lang="en-US" b="1" dirty="0"/>
              </a:p>
              <a:p>
                <a:pPr marL="457200" indent="-457200">
                  <a:lnSpc>
                    <a:spcPct val="100000"/>
                  </a:lnSpc>
                  <a:buFont typeface="+mj-lt"/>
                  <a:buAutoNum type="alphaLcParenR" startAt="2"/>
                </a:pPr>
                <a:endParaRPr lang="en-US" b="1" dirty="0"/>
              </a:p>
              <a:p>
                <a:pPr marL="0" indent="0">
                  <a:lnSpc>
                    <a:spcPct val="100000"/>
                  </a:lnSpc>
                  <a:buNone/>
                </a:pPr>
                <a:r>
                  <a:rPr lang="en-US" b="1" dirty="0"/>
                  <a:t>(c) We would estimate the average distance between the   	possible ___</a:t>
                </a:r>
                <a14:m>
                  <m:oMath xmlns:m="http://schemas.openxmlformats.org/officeDocument/2006/math">
                    <m:acc>
                      <m:accPr>
                        <m:chr m:val="̂"/>
                        <m:ctrlPr>
                          <a:rPr lang="en-US" b="1" i="1">
                            <a:latin typeface="Cambria Math" panose="02040503050406030204" pitchFamily="18" charset="0"/>
                          </a:rPr>
                        </m:ctrlPr>
                      </m:accPr>
                      <m:e>
                        <m:r>
                          <a:rPr lang="en-US" b="1" i="1" smtClean="0">
                            <a:latin typeface="Cambria Math" panose="02040503050406030204" pitchFamily="18" charset="0"/>
                          </a:rPr>
                          <m:t>𝒑</m:t>
                        </m:r>
                      </m:e>
                    </m:acc>
                  </m:oMath>
                </a14:m>
                <a:r>
                  <a:rPr lang="en-US" b="1" dirty="0"/>
                  <a:t>___ values (from repeated samples) and </a:t>
                </a:r>
                <a:br>
                  <a:rPr lang="en-US" b="1" dirty="0"/>
                </a:br>
                <a:r>
                  <a:rPr lang="en-US" b="1" dirty="0"/>
                  <a:t>	_</a:t>
                </a:r>
                <a:r>
                  <a:rPr lang="en-US" b="1" i="1" u="sng" dirty="0"/>
                  <a:t> the population proportion p</a:t>
                </a:r>
                <a:r>
                  <a:rPr lang="en-US" b="1" dirty="0"/>
                  <a:t>____ to be about 	___</a:t>
                </a:r>
                <a:r>
                  <a:rPr lang="en-US" b="1" i="1" u="sng" dirty="0"/>
                  <a:t>0.0223</a:t>
                </a:r>
                <a:r>
                  <a:rPr lang="en-US" b="1" dirty="0"/>
                  <a:t>______.</a:t>
                </a:r>
              </a:p>
              <a:p>
                <a:pPr marL="0" indent="0">
                  <a:lnSpc>
                    <a:spcPct val="200000"/>
                  </a:lnSpc>
                  <a:buNone/>
                </a:pPr>
                <a:endParaRPr lang="en-US" dirty="0"/>
              </a:p>
              <a:p>
                <a:pPr>
                  <a:lnSpc>
                    <a:spcPct val="200000"/>
                  </a:lnSpc>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32" t="-834" r="-1001"/>
                </a:stretch>
              </a:blipFill>
            </p:spPr>
            <p:txBody>
              <a:bodyPr/>
              <a:lstStyle/>
              <a:p>
                <a:r>
                  <a:rPr lang="en-US">
                    <a:noFill/>
                  </a:rPr>
                  <a:t> </a:t>
                </a:r>
              </a:p>
            </p:txBody>
          </p:sp>
        </mc:Fallback>
      </mc:AlternateContent>
      <p:pic>
        <p:nvPicPr>
          <p:cNvPr id="4" name="Picture 1">
            <a:extLst>
              <a:ext uri="{FF2B5EF4-FFF2-40B4-BE49-F238E27FC236}">
                <a16:creationId xmlns:a16="http://schemas.microsoft.com/office/drawing/2014/main" id="{59F6A8FA-595C-4C47-8302-FE8B7A4C92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2288" y="2547891"/>
            <a:ext cx="3924438" cy="1864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05F268A-057D-43A7-92E8-A154B6ED96D3}"/>
              </a:ext>
            </a:extLst>
          </p:cNvPr>
          <p:cNvSpPr>
            <a:spLocks noGrp="1"/>
          </p:cNvSpPr>
          <p:nvPr>
            <p:ph type="sldNum" sz="quarter" idx="12"/>
          </p:nvPr>
        </p:nvSpPr>
        <p:spPr/>
        <p:txBody>
          <a:bodyPr/>
          <a:lstStyle/>
          <a:p>
            <a:fld id="{3833988A-D950-44F7-AD3F-E8557E80514B}" type="slidenum">
              <a:rPr lang="en-US" smtClean="0"/>
              <a:t>27</a:t>
            </a:fld>
            <a:endParaRPr lang="en-US"/>
          </a:p>
        </p:txBody>
      </p:sp>
    </p:spTree>
    <p:extLst>
      <p:ext uri="{BB962C8B-B14F-4D97-AF65-F5344CB8AC3E}">
        <p14:creationId xmlns:p14="http://schemas.microsoft.com/office/powerpoint/2010/main" val="41008834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328E2-EED3-41BB-BFFD-86070622DE39}"/>
              </a:ext>
            </a:extLst>
          </p:cNvPr>
          <p:cNvSpPr>
            <a:spLocks noGrp="1"/>
          </p:cNvSpPr>
          <p:nvPr>
            <p:ph type="title"/>
          </p:nvPr>
        </p:nvSpPr>
        <p:spPr/>
        <p:txBody>
          <a:bodyPr>
            <a:normAutofit/>
          </a:bodyPr>
          <a:lstStyle/>
          <a:p>
            <a:r>
              <a:rPr lang="en-US" sz="2800" u="sng" dirty="0"/>
              <a:t>Self-read Example</a:t>
            </a:r>
            <a:r>
              <a:rPr lang="en-US" sz="2800" dirty="0"/>
              <a:t>: Getting Along With Parents (3)</a:t>
            </a:r>
          </a:p>
        </p:txBody>
      </p:sp>
      <p:sp>
        <p:nvSpPr>
          <p:cNvPr id="3" name="Content Placeholder 2">
            <a:extLst>
              <a:ext uri="{FF2B5EF4-FFF2-40B4-BE49-F238E27FC236}">
                <a16:creationId xmlns:a16="http://schemas.microsoft.com/office/drawing/2014/main" id="{E93B8006-329B-45C7-9571-5ACF786C3134}"/>
              </a:ext>
            </a:extLst>
          </p:cNvPr>
          <p:cNvSpPr>
            <a:spLocks noGrp="1"/>
          </p:cNvSpPr>
          <p:nvPr>
            <p:ph idx="1"/>
          </p:nvPr>
        </p:nvSpPr>
        <p:spPr/>
        <p:txBody>
          <a:bodyPr>
            <a:normAutofit/>
          </a:bodyPr>
          <a:lstStyle/>
          <a:p>
            <a:pPr marL="457200" indent="-457200">
              <a:buFont typeface="+mj-lt"/>
              <a:buAutoNum type="alphaLcParenR" startAt="4"/>
            </a:pPr>
            <a:r>
              <a:rPr lang="en-US" sz="2800" b="1" dirty="0"/>
              <a:t>Compute a 95% confidence interval for the population proportion of teenagers that get along very well with their parents.</a:t>
            </a:r>
          </a:p>
          <a:p>
            <a:pPr>
              <a:defRPr/>
            </a:pPr>
            <a:endParaRPr lang="en-US" b="1" dirty="0"/>
          </a:p>
          <a:p>
            <a:pPr>
              <a:defRPr/>
            </a:pPr>
            <a:r>
              <a:rPr lang="en-US" sz="2800" b="1" dirty="0"/>
              <a:t>Lower bound = 0.54 – 1.96*0.0223 = </a:t>
            </a:r>
            <a:r>
              <a:rPr lang="en-US" sz="2800" b="1" dirty="0">
                <a:solidFill>
                  <a:srgbClr val="FF0000"/>
                </a:solidFill>
              </a:rPr>
              <a:t>0.4963</a:t>
            </a:r>
          </a:p>
          <a:p>
            <a:pPr>
              <a:defRPr/>
            </a:pPr>
            <a:endParaRPr lang="en-US" sz="2800" b="1" dirty="0"/>
          </a:p>
          <a:p>
            <a:pPr>
              <a:defRPr/>
            </a:pPr>
            <a:r>
              <a:rPr lang="en-US" sz="2800" b="1" dirty="0"/>
              <a:t>Upper bound = 0.54 + 1.96*0.0223 = </a:t>
            </a:r>
            <a:r>
              <a:rPr lang="en-US" sz="2800" b="1" dirty="0">
                <a:solidFill>
                  <a:srgbClr val="FF0000"/>
                </a:solidFill>
              </a:rPr>
              <a:t>0.5837</a:t>
            </a:r>
          </a:p>
          <a:p>
            <a:pPr>
              <a:defRPr/>
            </a:pPr>
            <a:endParaRPr lang="en-US" sz="2800" b="1" dirty="0"/>
          </a:p>
          <a:p>
            <a:pPr>
              <a:defRPr/>
            </a:pPr>
            <a:r>
              <a:rPr lang="en-US" sz="2800" b="1" dirty="0"/>
              <a:t>95% Confidence Interval = </a:t>
            </a:r>
            <a:r>
              <a:rPr lang="en-US" sz="2800" b="1" dirty="0">
                <a:solidFill>
                  <a:srgbClr val="FF0000"/>
                </a:solidFill>
              </a:rPr>
              <a:t>(0.4963, 0.5837)</a:t>
            </a:r>
          </a:p>
          <a:p>
            <a:pPr marL="0" indent="0">
              <a:buNone/>
            </a:pPr>
            <a:endParaRPr lang="en-US" dirty="0"/>
          </a:p>
        </p:txBody>
      </p:sp>
      <p:sp>
        <p:nvSpPr>
          <p:cNvPr id="4" name="Slide Number Placeholder 3">
            <a:extLst>
              <a:ext uri="{FF2B5EF4-FFF2-40B4-BE49-F238E27FC236}">
                <a16:creationId xmlns:a16="http://schemas.microsoft.com/office/drawing/2014/main" id="{62F03ADC-8349-43A5-8BE3-A0F9466E66C7}"/>
              </a:ext>
            </a:extLst>
          </p:cNvPr>
          <p:cNvSpPr>
            <a:spLocks noGrp="1"/>
          </p:cNvSpPr>
          <p:nvPr>
            <p:ph type="sldNum" sz="quarter" idx="12"/>
          </p:nvPr>
        </p:nvSpPr>
        <p:spPr/>
        <p:txBody>
          <a:bodyPr/>
          <a:lstStyle/>
          <a:p>
            <a:fld id="{3833988A-D950-44F7-AD3F-E8557E80514B}" type="slidenum">
              <a:rPr lang="en-US" smtClean="0"/>
              <a:t>28</a:t>
            </a:fld>
            <a:endParaRPr lang="en-US"/>
          </a:p>
        </p:txBody>
      </p:sp>
    </p:spTree>
    <p:extLst>
      <p:ext uri="{BB962C8B-B14F-4D97-AF65-F5344CB8AC3E}">
        <p14:creationId xmlns:p14="http://schemas.microsoft.com/office/powerpoint/2010/main" val="40832239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328E2-EED3-41BB-BFFD-86070622DE39}"/>
              </a:ext>
            </a:extLst>
          </p:cNvPr>
          <p:cNvSpPr>
            <a:spLocks noGrp="1"/>
          </p:cNvSpPr>
          <p:nvPr>
            <p:ph type="title"/>
          </p:nvPr>
        </p:nvSpPr>
        <p:spPr/>
        <p:txBody>
          <a:bodyPr>
            <a:normAutofit/>
          </a:bodyPr>
          <a:lstStyle/>
          <a:p>
            <a:r>
              <a:rPr lang="en-US" sz="2800" u="sng" dirty="0"/>
              <a:t>Self-read Example</a:t>
            </a:r>
            <a:r>
              <a:rPr lang="en-US" sz="2800" dirty="0"/>
              <a:t>: Getting Along With Parents (4)</a:t>
            </a:r>
          </a:p>
        </p:txBody>
      </p:sp>
      <p:sp>
        <p:nvSpPr>
          <p:cNvPr id="3" name="Content Placeholder 2">
            <a:extLst>
              <a:ext uri="{FF2B5EF4-FFF2-40B4-BE49-F238E27FC236}">
                <a16:creationId xmlns:a16="http://schemas.microsoft.com/office/drawing/2014/main" id="{E93B8006-329B-45C7-9571-5ACF786C3134}"/>
              </a:ext>
            </a:extLst>
          </p:cNvPr>
          <p:cNvSpPr>
            <a:spLocks noGrp="1"/>
          </p:cNvSpPr>
          <p:nvPr>
            <p:ph idx="1"/>
          </p:nvPr>
        </p:nvSpPr>
        <p:spPr/>
        <p:txBody>
          <a:bodyPr>
            <a:normAutofit/>
          </a:bodyPr>
          <a:lstStyle/>
          <a:p>
            <a:pPr marL="457200" indent="-457200">
              <a:buFont typeface="+mj-lt"/>
              <a:buAutoNum type="alphaLcParenR" startAt="5"/>
            </a:pPr>
            <a:r>
              <a:rPr lang="en-US" b="1" dirty="0"/>
              <a:t>Fill in the blanks for the typical interpretation of the confidence interval in part d:</a:t>
            </a:r>
          </a:p>
          <a:p>
            <a:pPr marL="0" indent="0">
              <a:lnSpc>
                <a:spcPct val="150000"/>
              </a:lnSpc>
              <a:buNone/>
            </a:pPr>
            <a:r>
              <a:rPr lang="en-US" b="1" dirty="0"/>
              <a:t>“Based on this sample, with 95% confidence, we would estimate that somewhere between  </a:t>
            </a:r>
            <a:r>
              <a:rPr lang="en-US" b="1" dirty="0">
                <a:solidFill>
                  <a:srgbClr val="FF0000"/>
                </a:solidFill>
              </a:rPr>
              <a:t>__</a:t>
            </a:r>
            <a:r>
              <a:rPr lang="en-US" b="1" i="1" u="sng" dirty="0">
                <a:solidFill>
                  <a:srgbClr val="FF0000"/>
                </a:solidFill>
              </a:rPr>
              <a:t>49.63%</a:t>
            </a:r>
            <a:r>
              <a:rPr lang="en-US" b="1" dirty="0">
                <a:solidFill>
                  <a:srgbClr val="FF0000"/>
                </a:solidFill>
              </a:rPr>
              <a:t>___ </a:t>
            </a:r>
            <a:r>
              <a:rPr lang="en-US" b="1" dirty="0"/>
              <a:t>and </a:t>
            </a:r>
            <a:r>
              <a:rPr lang="en-US" b="1" dirty="0">
                <a:solidFill>
                  <a:srgbClr val="FF0000"/>
                </a:solidFill>
              </a:rPr>
              <a:t>__</a:t>
            </a:r>
            <a:r>
              <a:rPr lang="en-US" b="1" i="1" u="sng" dirty="0">
                <a:solidFill>
                  <a:srgbClr val="FF0000"/>
                </a:solidFill>
              </a:rPr>
              <a:t>58.37%</a:t>
            </a:r>
            <a:r>
              <a:rPr lang="en-US" b="1" dirty="0">
                <a:solidFill>
                  <a:srgbClr val="FF0000"/>
                </a:solidFill>
              </a:rPr>
              <a:t>_ </a:t>
            </a:r>
            <a:r>
              <a:rPr lang="en-US" b="1" dirty="0"/>
              <a:t>of all American teenagers think they get along very well with their parents.”</a:t>
            </a:r>
          </a:p>
          <a:p>
            <a:pPr marL="457200" indent="-457200">
              <a:lnSpc>
                <a:spcPct val="150000"/>
              </a:lnSpc>
              <a:buFont typeface="+mj-lt"/>
              <a:buAutoNum type="alphaLcParenR" startAt="6"/>
            </a:pPr>
            <a:r>
              <a:rPr lang="en-US" b="1" dirty="0"/>
              <a:t>Can we say that the </a:t>
            </a:r>
            <a:r>
              <a:rPr lang="en-US" b="1" u="sng" dirty="0"/>
              <a:t>probability</a:t>
            </a:r>
            <a:r>
              <a:rPr lang="en-US" b="1" dirty="0"/>
              <a:t> that the above (already observed) interval (0.4963, 0.5837) contains the population proportion p is 0.95? </a:t>
            </a:r>
            <a:r>
              <a:rPr lang="en-US" b="1" u="sng" dirty="0">
                <a:solidFill>
                  <a:srgbClr val="FF0000"/>
                </a:solidFill>
              </a:rPr>
              <a:t>Answer</a:t>
            </a:r>
            <a:r>
              <a:rPr lang="en-US" b="1" dirty="0">
                <a:solidFill>
                  <a:srgbClr val="FF0000"/>
                </a:solidFill>
              </a:rPr>
              <a:t> = No!</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6B98875D-190F-4BC2-B677-BE866B67D3A0}"/>
              </a:ext>
            </a:extLst>
          </p:cNvPr>
          <p:cNvSpPr>
            <a:spLocks noGrp="1"/>
          </p:cNvSpPr>
          <p:nvPr>
            <p:ph type="sldNum" sz="quarter" idx="12"/>
          </p:nvPr>
        </p:nvSpPr>
        <p:spPr/>
        <p:txBody>
          <a:bodyPr/>
          <a:lstStyle/>
          <a:p>
            <a:fld id="{3833988A-D950-44F7-AD3F-E8557E80514B}" type="slidenum">
              <a:rPr lang="en-US" smtClean="0"/>
              <a:t>29</a:t>
            </a:fld>
            <a:endParaRPr lang="en-US"/>
          </a:p>
        </p:txBody>
      </p:sp>
    </p:spTree>
    <p:extLst>
      <p:ext uri="{BB962C8B-B14F-4D97-AF65-F5344CB8AC3E}">
        <p14:creationId xmlns:p14="http://schemas.microsoft.com/office/powerpoint/2010/main" val="579138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ctr"/>
            <a:r>
              <a:rPr lang="en-US" sz="2800" b="1" u="sng" dirty="0">
                <a:solidFill>
                  <a:srgbClr val="FF0000"/>
                </a:solidFill>
              </a:rPr>
              <a:t>Inference for a Single Population Proportion</a:t>
            </a:r>
            <a:endParaRPr lang="en-US" sz="1800" b="1" u="sng" dirty="0">
              <a:solidFill>
                <a:srgbClr val="FF0000"/>
              </a:solidFill>
            </a:endParaRPr>
          </a:p>
        </p:txBody>
      </p:sp>
      <mc:AlternateContent xmlns:mc="http://schemas.openxmlformats.org/markup-compatibility/2006" xmlns:a14="http://schemas.microsoft.com/office/drawing/2010/main">
        <mc:Choice Requires="a14">
          <p:sp>
            <p:nvSpPr>
              <p:cNvPr id="3" name="Subtitle 2"/>
              <p:cNvSpPr>
                <a:spLocks noGrp="1"/>
              </p:cNvSpPr>
              <p:nvPr>
                <p:ph idx="1"/>
              </p:nvPr>
            </p:nvSpPr>
            <p:spPr/>
            <p:txBody>
              <a:bodyPr>
                <a:normAutofit/>
              </a:bodyPr>
              <a:lstStyle/>
              <a:p>
                <a:pPr marL="0" indent="0">
                  <a:buNone/>
                </a:pPr>
                <a:r>
                  <a:rPr lang="en-US" b="1" u="sng" dirty="0">
                    <a:solidFill>
                      <a:schemeClr val="tx1"/>
                    </a:solidFill>
                  </a:rPr>
                  <a:t>Samplin</a:t>
                </a:r>
                <a:r>
                  <a:rPr lang="en-US" b="1" u="sng" dirty="0"/>
                  <a:t>g Distribution of a Sample Proportion </a:t>
                </a:r>
                <a14:m>
                  <m:oMath xmlns:m="http://schemas.openxmlformats.org/officeDocument/2006/math">
                    <m:acc>
                      <m:accPr>
                        <m:chr m:val="̂"/>
                        <m:ctrlPr>
                          <a:rPr lang="en-US" b="1" i="1" smtClean="0">
                            <a:solidFill>
                              <a:schemeClr val="tx1"/>
                            </a:solidFill>
                            <a:latin typeface="Cambria Math" panose="02040503050406030204" pitchFamily="18" charset="0"/>
                          </a:rPr>
                        </m:ctrlPr>
                      </m:accPr>
                      <m:e>
                        <m:r>
                          <a:rPr lang="en-US" b="1" i="1" smtClean="0">
                            <a:solidFill>
                              <a:schemeClr val="tx1"/>
                            </a:solidFill>
                            <a:latin typeface="Cambria Math" panose="02040503050406030204" pitchFamily="18" charset="0"/>
                          </a:rPr>
                          <m:t>𝒑</m:t>
                        </m:r>
                      </m:e>
                    </m:acc>
                  </m:oMath>
                </a14:m>
                <a:endParaRPr lang="en-US" sz="2800" b="1" dirty="0"/>
              </a:p>
              <a:p>
                <a:pPr marL="0" indent="0">
                  <a:buNone/>
                </a:pPr>
                <a:r>
                  <a:rPr lang="en-US" dirty="0"/>
                  <a:t>The </a:t>
                </a:r>
                <a:r>
                  <a:rPr lang="en-US" b="1" i="1" dirty="0"/>
                  <a:t>sampling distribution </a:t>
                </a:r>
                <a:r>
                  <a:rPr lang="en-US" dirty="0"/>
                  <a:t>of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𝑝</m:t>
                        </m:r>
                      </m:e>
                    </m:acc>
                  </m:oMath>
                </a14:m>
                <a:r>
                  <a:rPr lang="en-US" dirty="0"/>
                  <a:t> is a discrete distribution that applies in two cases:</a:t>
                </a:r>
              </a:p>
              <a:p>
                <a:pPr marL="0" indent="0">
                  <a:buNone/>
                </a:pPr>
                <a:endParaRPr lang="en-US" dirty="0"/>
              </a:p>
              <a:p>
                <a:r>
                  <a:rPr lang="en-US" b="1" dirty="0">
                    <a:solidFill>
                      <a:srgbClr val="FF0000"/>
                    </a:solidFill>
                  </a:rPr>
                  <a:t>Case 1</a:t>
                </a:r>
                <a:r>
                  <a:rPr lang="en-US" dirty="0"/>
                  <a:t>: A random sample is taken from a relatively large</a:t>
                </a:r>
              </a:p>
              <a:p>
                <a:pPr marL="0" indent="0">
                  <a:buNone/>
                </a:pPr>
                <a:r>
                  <a:rPr lang="en-US" dirty="0"/>
                  <a:t>	 _______</a:t>
                </a:r>
                <a:r>
                  <a:rPr lang="en-US" b="1" i="1" u="sng" dirty="0">
                    <a:solidFill>
                      <a:srgbClr val="FF0000"/>
                    </a:solidFill>
                  </a:rPr>
                  <a:t> population</a:t>
                </a:r>
                <a:r>
                  <a:rPr lang="en-US" dirty="0"/>
                  <a:t>___ , and a binomial trait is 	recorded.</a:t>
                </a:r>
              </a:p>
              <a:p>
                <a:endParaRPr lang="en-US" dirty="0"/>
              </a:p>
              <a:p>
                <a:r>
                  <a:rPr lang="en-US" b="1" dirty="0">
                    <a:solidFill>
                      <a:srgbClr val="FF0000"/>
                    </a:solidFill>
                  </a:rPr>
                  <a:t>Case 2</a:t>
                </a:r>
                <a:r>
                  <a:rPr lang="en-US" b="1" dirty="0"/>
                  <a:t>: </a:t>
                </a:r>
                <a:r>
                  <a:rPr lang="en-US" dirty="0"/>
                  <a:t>A ____</a:t>
                </a:r>
                <a:r>
                  <a:rPr lang="en-US" b="1" i="1" u="sng" dirty="0"/>
                  <a:t> </a:t>
                </a:r>
                <a:r>
                  <a:rPr lang="en-US" b="1" i="1" u="sng" dirty="0">
                    <a:solidFill>
                      <a:srgbClr val="FF0000"/>
                    </a:solidFill>
                  </a:rPr>
                  <a:t>binomial experiment </a:t>
                </a:r>
                <a:r>
                  <a:rPr lang="en-US" dirty="0"/>
                  <a:t>_____is repeated numerous times.</a:t>
                </a:r>
              </a:p>
              <a:p>
                <a:pPr marL="0" indent="0">
                  <a:buNone/>
                </a:pPr>
                <a:endParaRPr lang="en-US" sz="2800" b="1" dirty="0"/>
              </a:p>
            </p:txBody>
          </p:sp>
        </mc:Choice>
        <mc:Fallback xmlns="">
          <p:sp>
            <p:nvSpPr>
              <p:cNvPr id="3" name="Subtitle 2"/>
              <p:cNvSpPr>
                <a:spLocks noGrp="1" noRot="1" noChangeAspect="1" noMove="1" noResize="1" noEditPoints="1" noAdjustHandles="1" noChangeArrowheads="1" noChangeShapeType="1" noTextEdit="1"/>
              </p:cNvSpPr>
              <p:nvPr>
                <p:ph idx="1"/>
              </p:nvPr>
            </p:nvSpPr>
            <p:spPr>
              <a:blipFill>
                <a:blip r:embed="rId2"/>
                <a:stretch>
                  <a:fillRect l="-1232" t="-1311" r="-100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DCED8407-02B7-4F90-B6E7-E2D14F5E6A40}"/>
              </a:ext>
            </a:extLst>
          </p:cNvPr>
          <p:cNvSpPr>
            <a:spLocks noGrp="1"/>
          </p:cNvSpPr>
          <p:nvPr>
            <p:ph type="sldNum" sz="quarter" idx="12"/>
          </p:nvPr>
        </p:nvSpPr>
        <p:spPr/>
        <p:txBody>
          <a:bodyPr/>
          <a:lstStyle/>
          <a:p>
            <a:fld id="{3833988A-D950-44F7-AD3F-E8557E80514B}" type="slidenum">
              <a:rPr lang="en-US" smtClean="0"/>
              <a:t>3</a:t>
            </a:fld>
            <a:endParaRPr lang="en-US"/>
          </a:p>
        </p:txBody>
      </p:sp>
    </p:spTree>
    <p:extLst>
      <p:ext uri="{BB962C8B-B14F-4D97-AF65-F5344CB8AC3E}">
        <p14:creationId xmlns:p14="http://schemas.microsoft.com/office/powerpoint/2010/main" val="9640754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B5EE1-83DF-4129-B314-7A84A3A65D46}"/>
              </a:ext>
            </a:extLst>
          </p:cNvPr>
          <p:cNvSpPr>
            <a:spLocks noGrp="1"/>
          </p:cNvSpPr>
          <p:nvPr>
            <p:ph type="title"/>
          </p:nvPr>
        </p:nvSpPr>
        <p:spPr/>
        <p:txBody>
          <a:bodyPr>
            <a:normAutofit/>
          </a:bodyPr>
          <a:lstStyle/>
          <a:p>
            <a:r>
              <a:rPr lang="en-US" altLang="en-US" sz="2800" u="sng" dirty="0"/>
              <a:t>Example</a:t>
            </a:r>
            <a:r>
              <a:rPr lang="en-US" altLang="en-US" sz="2800" dirty="0"/>
              <a:t>: Is College Worth </a:t>
            </a:r>
            <a:r>
              <a:rPr lang="en-US" altLang="en-US" sz="2800" dirty="0" err="1"/>
              <a:t>It?_</a:t>
            </a:r>
            <a:r>
              <a:rPr lang="en-US" altLang="en-US" sz="1200" u="sng" dirty="0" err="1"/>
              <a:t>SIMILAR</a:t>
            </a:r>
            <a:r>
              <a:rPr lang="en-US" altLang="en-US" sz="1200" u="sng" dirty="0"/>
              <a:t> TO HW6 PROBLEM 6</a:t>
            </a:r>
            <a:endParaRPr lang="en-US" sz="2800" dirty="0"/>
          </a:p>
        </p:txBody>
      </p:sp>
      <p:sp>
        <p:nvSpPr>
          <p:cNvPr id="3" name="Content Placeholder 2">
            <a:extLst>
              <a:ext uri="{FF2B5EF4-FFF2-40B4-BE49-F238E27FC236}">
                <a16:creationId xmlns:a16="http://schemas.microsoft.com/office/drawing/2014/main" id="{63A50486-F0BC-424F-B02F-7385B053A5E2}"/>
              </a:ext>
            </a:extLst>
          </p:cNvPr>
          <p:cNvSpPr>
            <a:spLocks noGrp="1"/>
          </p:cNvSpPr>
          <p:nvPr>
            <p:ph idx="1"/>
          </p:nvPr>
        </p:nvSpPr>
        <p:spPr/>
        <p:txBody>
          <a:bodyPr/>
          <a:lstStyle/>
          <a:p>
            <a:r>
              <a:rPr lang="en-US" altLang="en-US" b="1" dirty="0"/>
              <a:t>Among a simple random sample of 300 American adults who do not have a four-year college degree and are not currently enrolled in school, 135 said they decided not to go to college because they could not afford school.</a:t>
            </a:r>
          </a:p>
          <a:p>
            <a:r>
              <a:rPr lang="en-US" altLang="en-US" b="1" dirty="0"/>
              <a:t>(1) Calculate a 98% confidence interval for the proportion of Americans who decide to not go to college because they cannot afford it and </a:t>
            </a:r>
            <a:r>
              <a:rPr lang="en-US" altLang="en-US" b="1" u="sng" dirty="0"/>
              <a:t>interpret</a:t>
            </a:r>
            <a:r>
              <a:rPr lang="en-US" altLang="en-US" b="1" dirty="0"/>
              <a:t> the interval in context. Round to 4 decimal places.</a:t>
            </a:r>
          </a:p>
          <a:p>
            <a:pPr marL="0" indent="0">
              <a:buNone/>
            </a:pPr>
            <a:endParaRPr lang="en-US" dirty="0"/>
          </a:p>
        </p:txBody>
      </p:sp>
      <p:sp>
        <p:nvSpPr>
          <p:cNvPr id="4" name="Slide Number Placeholder 3">
            <a:extLst>
              <a:ext uri="{FF2B5EF4-FFF2-40B4-BE49-F238E27FC236}">
                <a16:creationId xmlns:a16="http://schemas.microsoft.com/office/drawing/2014/main" id="{CD9D608F-92A9-4A7D-8BA9-2FB10C528283}"/>
              </a:ext>
            </a:extLst>
          </p:cNvPr>
          <p:cNvSpPr>
            <a:spLocks noGrp="1"/>
          </p:cNvSpPr>
          <p:nvPr>
            <p:ph type="sldNum" sz="quarter" idx="12"/>
          </p:nvPr>
        </p:nvSpPr>
        <p:spPr/>
        <p:txBody>
          <a:bodyPr/>
          <a:lstStyle/>
          <a:p>
            <a:fld id="{3833988A-D950-44F7-AD3F-E8557E80514B}" type="slidenum">
              <a:rPr lang="en-US" smtClean="0"/>
              <a:t>30</a:t>
            </a:fld>
            <a:endParaRPr lang="en-US"/>
          </a:p>
        </p:txBody>
      </p:sp>
    </p:spTree>
    <p:extLst>
      <p:ext uri="{BB962C8B-B14F-4D97-AF65-F5344CB8AC3E}">
        <p14:creationId xmlns:p14="http://schemas.microsoft.com/office/powerpoint/2010/main" val="2917520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84FA3-686A-4D27-8837-1A5DBC52E86C}"/>
              </a:ext>
            </a:extLst>
          </p:cNvPr>
          <p:cNvSpPr>
            <a:spLocks noGrp="1"/>
          </p:cNvSpPr>
          <p:nvPr>
            <p:ph type="title"/>
          </p:nvPr>
        </p:nvSpPr>
        <p:spPr/>
        <p:txBody>
          <a:bodyPr>
            <a:normAutofit/>
          </a:bodyPr>
          <a:lstStyle/>
          <a:p>
            <a:r>
              <a:rPr lang="en-US" altLang="en-US" sz="2800" u="sng" dirty="0"/>
              <a:t>Example</a:t>
            </a:r>
            <a:r>
              <a:rPr lang="en-US" altLang="en-US" sz="2800" dirty="0"/>
              <a:t>: Is College Worth </a:t>
            </a:r>
            <a:r>
              <a:rPr lang="en-US" altLang="en-US" sz="2800" dirty="0" err="1"/>
              <a:t>It?_</a:t>
            </a:r>
            <a:r>
              <a:rPr lang="en-US" altLang="en-US" sz="1200" u="sng" dirty="0" err="1"/>
              <a:t>SIMILAR</a:t>
            </a:r>
            <a:r>
              <a:rPr lang="en-US" altLang="en-US" sz="1200" u="sng" dirty="0"/>
              <a:t> TO HW6 PROBLEM 6</a:t>
            </a:r>
            <a:endParaRPr lang="en-US" sz="2800" dirty="0"/>
          </a:p>
        </p:txBody>
      </p:sp>
      <p:sp>
        <p:nvSpPr>
          <p:cNvPr id="3" name="Content Placeholder 2">
            <a:extLst>
              <a:ext uri="{FF2B5EF4-FFF2-40B4-BE49-F238E27FC236}">
                <a16:creationId xmlns:a16="http://schemas.microsoft.com/office/drawing/2014/main" id="{4CC16989-72CE-44DF-BA71-E46BFC1BE658}"/>
              </a:ext>
            </a:extLst>
          </p:cNvPr>
          <p:cNvSpPr>
            <a:spLocks noGrp="1"/>
          </p:cNvSpPr>
          <p:nvPr>
            <p:ph idx="1"/>
          </p:nvPr>
        </p:nvSpPr>
        <p:spPr/>
        <p:txBody>
          <a:bodyPr/>
          <a:lstStyle/>
          <a:p>
            <a:r>
              <a:rPr lang="en-US" altLang="en-US" b="1" dirty="0"/>
              <a:t>(2) Suppose we wanted the margin of error for the 98% confidence level to be about 2%. What is the </a:t>
            </a:r>
            <a:r>
              <a:rPr lang="en-US" altLang="en-US" b="1" u="sng" dirty="0"/>
              <a:t>smallest size</a:t>
            </a:r>
            <a:r>
              <a:rPr lang="en-US" altLang="en-US" b="1" dirty="0"/>
              <a:t>, n, we could take to achieve this?</a:t>
            </a:r>
          </a:p>
          <a:p>
            <a:pPr marL="0" indent="0">
              <a:buNone/>
            </a:pPr>
            <a:endParaRPr lang="en-US" dirty="0"/>
          </a:p>
        </p:txBody>
      </p:sp>
      <p:sp>
        <p:nvSpPr>
          <p:cNvPr id="4" name="Slide Number Placeholder 3">
            <a:extLst>
              <a:ext uri="{FF2B5EF4-FFF2-40B4-BE49-F238E27FC236}">
                <a16:creationId xmlns:a16="http://schemas.microsoft.com/office/drawing/2014/main" id="{0643F750-7DE7-4DA7-9F1A-4C424D89BCE3}"/>
              </a:ext>
            </a:extLst>
          </p:cNvPr>
          <p:cNvSpPr>
            <a:spLocks noGrp="1"/>
          </p:cNvSpPr>
          <p:nvPr>
            <p:ph type="sldNum" sz="quarter" idx="12"/>
          </p:nvPr>
        </p:nvSpPr>
        <p:spPr/>
        <p:txBody>
          <a:bodyPr/>
          <a:lstStyle/>
          <a:p>
            <a:fld id="{3833988A-D950-44F7-AD3F-E8557E80514B}" type="slidenum">
              <a:rPr lang="en-US" smtClean="0"/>
              <a:t>31</a:t>
            </a:fld>
            <a:endParaRPr lang="en-US"/>
          </a:p>
        </p:txBody>
      </p:sp>
    </p:spTree>
    <p:extLst>
      <p:ext uri="{BB962C8B-B14F-4D97-AF65-F5344CB8AC3E}">
        <p14:creationId xmlns:p14="http://schemas.microsoft.com/office/powerpoint/2010/main" val="29143786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0A1B6-F747-4149-8F1B-3767472E4C3D}"/>
              </a:ext>
            </a:extLst>
          </p:cNvPr>
          <p:cNvSpPr>
            <a:spLocks noGrp="1"/>
          </p:cNvSpPr>
          <p:nvPr>
            <p:ph type="title"/>
          </p:nvPr>
        </p:nvSpPr>
        <p:spPr/>
        <p:txBody>
          <a:bodyPr>
            <a:normAutofit/>
          </a:bodyPr>
          <a:lstStyle/>
          <a:p>
            <a:pPr algn="ctr"/>
            <a:r>
              <a:rPr lang="en-US" altLang="en-US" sz="2800" u="sng" dirty="0"/>
              <a:t>Solution to (1) Using TI – 84 Calculator</a:t>
            </a:r>
            <a:endParaRPr lang="en-US" sz="2800" dirty="0"/>
          </a:p>
        </p:txBody>
      </p:sp>
      <p:sp>
        <p:nvSpPr>
          <p:cNvPr id="3" name="Content Placeholder 2">
            <a:extLst>
              <a:ext uri="{FF2B5EF4-FFF2-40B4-BE49-F238E27FC236}">
                <a16:creationId xmlns:a16="http://schemas.microsoft.com/office/drawing/2014/main" id="{FC2BE3CA-92A4-42F8-AC3B-DD039EA4B125}"/>
              </a:ext>
            </a:extLst>
          </p:cNvPr>
          <p:cNvSpPr>
            <a:spLocks noGrp="1"/>
          </p:cNvSpPr>
          <p:nvPr>
            <p:ph idx="1"/>
          </p:nvPr>
        </p:nvSpPr>
        <p:spPr/>
        <p:txBody>
          <a:bodyPr/>
          <a:lstStyle/>
          <a:p>
            <a:r>
              <a:rPr lang="en-US" altLang="en-US" sz="2800" b="1" dirty="0"/>
              <a:t>Press </a:t>
            </a:r>
            <a:r>
              <a:rPr lang="en-US" altLang="en-US" sz="2800" b="1" dirty="0">
                <a:solidFill>
                  <a:srgbClr val="0033CC"/>
                </a:solidFill>
              </a:rPr>
              <a:t>[STAT]</a:t>
            </a:r>
            <a:r>
              <a:rPr lang="en-US" altLang="en-US" sz="2800" b="1" dirty="0"/>
              <a:t>.</a:t>
            </a:r>
          </a:p>
          <a:p>
            <a:r>
              <a:rPr lang="en-US" altLang="en-US" sz="2800" b="1" dirty="0"/>
              <a:t>Select </a:t>
            </a:r>
            <a:r>
              <a:rPr lang="en-US" altLang="en-US" sz="2800" b="1" dirty="0">
                <a:solidFill>
                  <a:srgbClr val="0000FF"/>
                </a:solidFill>
              </a:rPr>
              <a:t>[TESTS].</a:t>
            </a:r>
          </a:p>
          <a:p>
            <a:r>
              <a:rPr lang="en-US" altLang="en-US" sz="2800" b="1" dirty="0"/>
              <a:t>Choose </a:t>
            </a:r>
            <a:r>
              <a:rPr lang="en-US" altLang="en-US" sz="2800" b="1" dirty="0">
                <a:solidFill>
                  <a:srgbClr val="0033CC"/>
                </a:solidFill>
              </a:rPr>
              <a:t>A: 1-PropZInt…</a:t>
            </a:r>
            <a:r>
              <a:rPr lang="en-US" altLang="en-US" sz="2800" b="1" dirty="0"/>
              <a:t>.</a:t>
            </a:r>
          </a:p>
          <a:p>
            <a:r>
              <a:rPr lang="en-US" altLang="en-US" sz="2800" b="1" dirty="0"/>
              <a:t>Input the following:</a:t>
            </a:r>
          </a:p>
          <a:p>
            <a:pPr lvl="1">
              <a:buFont typeface="Courier New" panose="02070309020205020404" pitchFamily="49" charset="0"/>
              <a:buChar char="o"/>
            </a:pPr>
            <a:r>
              <a:rPr lang="en-US" altLang="en-US" sz="2800" b="1" dirty="0"/>
              <a:t> x: </a:t>
            </a:r>
            <a:r>
              <a:rPr lang="en-US" altLang="en-US" sz="2800" b="1" dirty="0">
                <a:solidFill>
                  <a:srgbClr val="3E27EB"/>
                </a:solidFill>
              </a:rPr>
              <a:t>135</a:t>
            </a:r>
            <a:endParaRPr lang="en-US" altLang="en-US" sz="2800" b="1" dirty="0"/>
          </a:p>
          <a:p>
            <a:pPr lvl="1">
              <a:buFont typeface="Courier New" panose="02070309020205020404" pitchFamily="49" charset="0"/>
              <a:buChar char="o"/>
            </a:pPr>
            <a:r>
              <a:rPr lang="en-US" altLang="en-US" sz="2800" b="1" dirty="0"/>
              <a:t>n: </a:t>
            </a:r>
            <a:r>
              <a:rPr lang="en-US" altLang="en-US" sz="2800" b="1" dirty="0">
                <a:solidFill>
                  <a:srgbClr val="0000FF"/>
                </a:solidFill>
              </a:rPr>
              <a:t>300</a:t>
            </a:r>
          </a:p>
          <a:p>
            <a:pPr lvl="1">
              <a:buFont typeface="Courier New" panose="02070309020205020404" pitchFamily="49" charset="0"/>
              <a:buChar char="o"/>
            </a:pPr>
            <a:r>
              <a:rPr lang="en-US" altLang="en-US" sz="2800" b="1" dirty="0"/>
              <a:t>C-Level: 0.</a:t>
            </a:r>
            <a:r>
              <a:rPr lang="en-US" altLang="en-US" sz="2800" b="1" dirty="0">
                <a:solidFill>
                  <a:srgbClr val="0000FF"/>
                </a:solidFill>
              </a:rPr>
              <a:t>98</a:t>
            </a:r>
          </a:p>
          <a:p>
            <a:r>
              <a:rPr lang="en-US" altLang="en-US" sz="2800" b="1" dirty="0"/>
              <a:t>Choose </a:t>
            </a:r>
            <a:r>
              <a:rPr lang="en-US" altLang="en-US" sz="2800" b="1" dirty="0">
                <a:solidFill>
                  <a:srgbClr val="3E27EB"/>
                </a:solidFill>
              </a:rPr>
              <a:t>Calculate</a:t>
            </a:r>
            <a:r>
              <a:rPr lang="en-US" altLang="en-US" sz="2800" b="1" dirty="0"/>
              <a:t> and press </a:t>
            </a:r>
            <a:r>
              <a:rPr lang="en-US" altLang="en-US" sz="2800" b="1" dirty="0">
                <a:solidFill>
                  <a:srgbClr val="0000FF"/>
                </a:solidFill>
              </a:rPr>
              <a:t>[ENTER]</a:t>
            </a:r>
            <a:r>
              <a:rPr lang="en-US" altLang="en-US" sz="2800" b="1" dirty="0"/>
              <a:t>.</a:t>
            </a:r>
          </a:p>
          <a:p>
            <a:r>
              <a:rPr lang="en-US" altLang="en-US" sz="2800" b="1" dirty="0">
                <a:solidFill>
                  <a:srgbClr val="FF0000"/>
                </a:solidFill>
              </a:rPr>
              <a:t>Solution: (0.3832, 0.5168)</a:t>
            </a:r>
          </a:p>
          <a:p>
            <a:endParaRPr lang="en-US" dirty="0"/>
          </a:p>
        </p:txBody>
      </p:sp>
      <p:sp>
        <p:nvSpPr>
          <p:cNvPr id="4" name="Slide Number Placeholder 3">
            <a:extLst>
              <a:ext uri="{FF2B5EF4-FFF2-40B4-BE49-F238E27FC236}">
                <a16:creationId xmlns:a16="http://schemas.microsoft.com/office/drawing/2014/main" id="{D017035D-CE4A-4AEF-A095-44985EC95844}"/>
              </a:ext>
            </a:extLst>
          </p:cNvPr>
          <p:cNvSpPr>
            <a:spLocks noGrp="1"/>
          </p:cNvSpPr>
          <p:nvPr>
            <p:ph type="sldNum" sz="quarter" idx="12"/>
          </p:nvPr>
        </p:nvSpPr>
        <p:spPr/>
        <p:txBody>
          <a:bodyPr/>
          <a:lstStyle/>
          <a:p>
            <a:fld id="{3833988A-D950-44F7-AD3F-E8557E80514B}" type="slidenum">
              <a:rPr lang="en-US" smtClean="0"/>
              <a:t>32</a:t>
            </a:fld>
            <a:endParaRPr lang="en-US"/>
          </a:p>
        </p:txBody>
      </p:sp>
    </p:spTree>
    <p:extLst>
      <p:ext uri="{BB962C8B-B14F-4D97-AF65-F5344CB8AC3E}">
        <p14:creationId xmlns:p14="http://schemas.microsoft.com/office/powerpoint/2010/main" val="15237135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9794F-BD82-4416-9EA2-1CE354E460C2}"/>
              </a:ext>
            </a:extLst>
          </p:cNvPr>
          <p:cNvSpPr>
            <a:spLocks noGrp="1"/>
          </p:cNvSpPr>
          <p:nvPr>
            <p:ph type="title"/>
          </p:nvPr>
        </p:nvSpPr>
        <p:spPr/>
        <p:txBody>
          <a:bodyPr>
            <a:normAutofit fontScale="90000"/>
          </a:bodyPr>
          <a:lstStyle/>
          <a:p>
            <a:pPr algn="ctr"/>
            <a:r>
              <a:rPr lang="en-US" sz="2800" u="sng" dirty="0">
                <a:solidFill>
                  <a:srgbClr val="FF0000"/>
                </a:solidFill>
              </a:rPr>
              <a:t>Choosing a Sample Size When Estimating</a:t>
            </a:r>
            <a:br>
              <a:rPr lang="en-US" sz="2800" dirty="0">
                <a:solidFill>
                  <a:srgbClr val="FF0000"/>
                </a:solidFill>
              </a:rPr>
            </a:br>
            <a:endParaRPr lang="en-US" sz="2800" dirty="0"/>
          </a:p>
        </p:txBody>
      </p:sp>
      <p:sp>
        <p:nvSpPr>
          <p:cNvPr id="3" name="Content Placeholder 2">
            <a:extLst>
              <a:ext uri="{FF2B5EF4-FFF2-40B4-BE49-F238E27FC236}">
                <a16:creationId xmlns:a16="http://schemas.microsoft.com/office/drawing/2014/main" id="{8C6504F5-C12E-4587-851F-C837FC24412F}"/>
              </a:ext>
            </a:extLst>
          </p:cNvPr>
          <p:cNvSpPr>
            <a:spLocks noGrp="1"/>
          </p:cNvSpPr>
          <p:nvPr>
            <p:ph idx="1"/>
          </p:nvPr>
        </p:nvSpPr>
        <p:spPr/>
        <p:txBody>
          <a:bodyPr/>
          <a:lstStyle/>
          <a:p>
            <a:r>
              <a:rPr lang="en-US" altLang="en-US" sz="2800" b="1" dirty="0"/>
              <a:t>Many times, once we have calculated a confidence interval for a population parameter, we find that the interval is too wide to be useful. In such a case, we would like to reduce the margin of error. </a:t>
            </a:r>
          </a:p>
          <a:p>
            <a:r>
              <a:rPr lang="en-US" altLang="en-US" sz="2800" b="1" dirty="0"/>
              <a:t>Recall that the margin of error for a confidence interval is</a:t>
            </a:r>
          </a:p>
          <a:p>
            <a:r>
              <a:rPr lang="en-US" altLang="en-US" sz="2800" b="1" dirty="0"/>
              <a:t> </a:t>
            </a:r>
          </a:p>
          <a:p>
            <a:endParaRPr lang="en-US" dirty="0"/>
          </a:p>
        </p:txBody>
      </p:sp>
      <p:graphicFrame>
        <p:nvGraphicFramePr>
          <p:cNvPr id="4" name="Content Placeholder 4">
            <a:extLst>
              <a:ext uri="{FF2B5EF4-FFF2-40B4-BE49-F238E27FC236}">
                <a16:creationId xmlns:a16="http://schemas.microsoft.com/office/drawing/2014/main" id="{F90C9E41-AAA9-428A-ABC3-2584472D44AF}"/>
              </a:ext>
            </a:extLst>
          </p:cNvPr>
          <p:cNvGraphicFramePr>
            <a:graphicFrameLocks noChangeAspect="1"/>
          </p:cNvGraphicFramePr>
          <p:nvPr>
            <p:extLst>
              <p:ext uri="{D42A27DB-BD31-4B8C-83A1-F6EECF244321}">
                <p14:modId xmlns:p14="http://schemas.microsoft.com/office/powerpoint/2010/main" val="2067825055"/>
              </p:ext>
            </p:extLst>
          </p:nvPr>
        </p:nvGraphicFramePr>
        <p:xfrm>
          <a:off x="3462337" y="4456591"/>
          <a:ext cx="3657553" cy="1411550"/>
        </p:xfrm>
        <a:graphic>
          <a:graphicData uri="http://schemas.openxmlformats.org/presentationml/2006/ole">
            <mc:AlternateContent xmlns:mc="http://schemas.openxmlformats.org/markup-compatibility/2006">
              <mc:Choice xmlns:v="urn:schemas-microsoft-com:vml" Requires="v">
                <p:oleObj spid="_x0000_s1049" name="Equation" r:id="rId3" imgW="1091726" imgH="444307" progId="Equation.3">
                  <p:embed/>
                </p:oleObj>
              </mc:Choice>
              <mc:Fallback>
                <p:oleObj name="Equation" r:id="rId3" imgW="1091726" imgH="444307" progId="Equation.3">
                  <p:embed/>
                  <p:pic>
                    <p:nvPicPr>
                      <p:cNvPr id="39941" name="Content Placeholder 4">
                        <a:extLst>
                          <a:ext uri="{FF2B5EF4-FFF2-40B4-BE49-F238E27FC236}">
                            <a16:creationId xmlns:a16="http://schemas.microsoft.com/office/drawing/2014/main" id="{716A044B-98CC-4683-9ABD-8CEE24EC43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2337" y="4456591"/>
                        <a:ext cx="3657553" cy="1411550"/>
                      </a:xfrm>
                      <a:prstGeom prst="rect">
                        <a:avLst/>
                      </a:prstGeom>
                      <a:noFill/>
                      <a:ln>
                        <a:noFill/>
                      </a:ln>
                    </p:spPr>
                  </p:pic>
                </p:oleObj>
              </mc:Fallback>
            </mc:AlternateContent>
          </a:graphicData>
        </a:graphic>
      </p:graphicFrame>
      <p:sp>
        <p:nvSpPr>
          <p:cNvPr id="5" name="Slide Number Placeholder 4">
            <a:extLst>
              <a:ext uri="{FF2B5EF4-FFF2-40B4-BE49-F238E27FC236}">
                <a16:creationId xmlns:a16="http://schemas.microsoft.com/office/drawing/2014/main" id="{63BAF5DA-B006-4EDE-B441-C4A75D998FC6}"/>
              </a:ext>
            </a:extLst>
          </p:cNvPr>
          <p:cNvSpPr>
            <a:spLocks noGrp="1"/>
          </p:cNvSpPr>
          <p:nvPr>
            <p:ph type="sldNum" sz="quarter" idx="12"/>
          </p:nvPr>
        </p:nvSpPr>
        <p:spPr/>
        <p:txBody>
          <a:bodyPr/>
          <a:lstStyle/>
          <a:p>
            <a:fld id="{3833988A-D950-44F7-AD3F-E8557E80514B}" type="slidenum">
              <a:rPr lang="en-US" smtClean="0"/>
              <a:t>33</a:t>
            </a:fld>
            <a:endParaRPr lang="en-US"/>
          </a:p>
        </p:txBody>
      </p:sp>
    </p:spTree>
    <p:extLst>
      <p:ext uri="{BB962C8B-B14F-4D97-AF65-F5344CB8AC3E}">
        <p14:creationId xmlns:p14="http://schemas.microsoft.com/office/powerpoint/2010/main" val="23813507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u="sng" dirty="0">
                <a:solidFill>
                  <a:srgbClr val="FF0000"/>
                </a:solidFill>
              </a:rPr>
              <a:t>Choosing a Sample Size When Estimating</a:t>
            </a:r>
            <a:br>
              <a:rPr lang="en-US" sz="2800" dirty="0">
                <a:solidFill>
                  <a:srgbClr val="FF0000"/>
                </a:solidFill>
              </a:rPr>
            </a:br>
            <a:endParaRPr lang="en-US" sz="2800" dirty="0">
              <a:solidFill>
                <a:srgbClr val="FF000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dirty="0"/>
                  <a:t>Recall that the margin of error for a confidence interval is </a:t>
                </a:r>
              </a:p>
              <a:p>
                <a:pPr marL="0" indent="0">
                  <a:buNone/>
                </a:pPr>
                <a:endParaRPr lang="en-US" b="1" i="1" dirty="0"/>
              </a:p>
              <a:p>
                <a:pPr marL="0" indent="0">
                  <a:buNone/>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𝑴𝑬</m:t>
                      </m:r>
                      <m:r>
                        <a:rPr lang="en-US" b="1" i="1" smtClean="0">
                          <a:latin typeface="Cambria Math" panose="02040503050406030204" pitchFamily="18" charset="0"/>
                        </a:rPr>
                        <m:t>=</m:t>
                      </m:r>
                      <m:sSup>
                        <m:sSupPr>
                          <m:ctrlPr>
                            <a:rPr lang="en-US" b="1" i="1">
                              <a:latin typeface="Cambria Math" panose="02040503050406030204" pitchFamily="18" charset="0"/>
                            </a:rPr>
                          </m:ctrlPr>
                        </m:sSupPr>
                        <m:e>
                          <m:r>
                            <a:rPr lang="en-US" b="1" i="1" smtClean="0">
                              <a:latin typeface="Cambria Math" panose="02040503050406030204" pitchFamily="18" charset="0"/>
                            </a:rPr>
                            <m:t>𝒛</m:t>
                          </m:r>
                        </m:e>
                        <m:sup>
                          <m:r>
                            <a:rPr lang="en-US" b="1" i="1" smtClean="0">
                              <a:latin typeface="Cambria Math" panose="02040503050406030204" pitchFamily="18" charset="0"/>
                            </a:rPr>
                            <m:t>∗</m:t>
                          </m:r>
                        </m:sup>
                      </m:sSup>
                      <m:r>
                        <a:rPr lang="en-US" b="1" i="1" smtClean="0">
                          <a:latin typeface="Cambria Math" panose="02040503050406030204" pitchFamily="18" charset="0"/>
                        </a:rPr>
                        <m:t>∙</m:t>
                      </m:r>
                      <m:r>
                        <a:rPr lang="en-US" b="1" i="1" smtClean="0">
                          <a:latin typeface="Cambria Math" panose="02040503050406030204" pitchFamily="18" charset="0"/>
                        </a:rPr>
                        <m:t>𝑺𝑬</m:t>
                      </m:r>
                    </m:oMath>
                  </m:oMathPara>
                </a14:m>
                <a:endParaRPr lang="en-US" b="1" dirty="0"/>
              </a:p>
              <a:p>
                <a:r>
                  <a:rPr lang="en-US" b="1" dirty="0"/>
                  <a:t>To reduce the size of the margin of error we have two choices: </a:t>
                </a:r>
              </a:p>
              <a:p>
                <a:endParaRPr lang="en-US" b="1" dirty="0"/>
              </a:p>
              <a:p>
                <a:pPr marL="457200" indent="-457200">
                  <a:buFont typeface="+mj-lt"/>
                  <a:buAutoNum type="arabicPeriod"/>
                </a:pPr>
                <a:r>
                  <a:rPr lang="en-US" b="1" dirty="0">
                    <a:solidFill>
                      <a:srgbClr val="FF0000"/>
                    </a:solidFill>
                  </a:rPr>
                  <a:t>______</a:t>
                </a:r>
                <a:r>
                  <a:rPr lang="en-US" b="1" i="1" u="sng" dirty="0">
                    <a:solidFill>
                      <a:srgbClr val="FF0000"/>
                    </a:solidFill>
                  </a:rPr>
                  <a:t> reduce the confidence level </a:t>
                </a:r>
                <a:r>
                  <a:rPr lang="en-US" b="1" dirty="0">
                    <a:solidFill>
                      <a:srgbClr val="FF0000"/>
                    </a:solidFill>
                  </a:rPr>
                  <a:t>____________</a:t>
                </a:r>
              </a:p>
              <a:p>
                <a:pPr marL="457200" indent="-457200">
                  <a:buFont typeface="+mj-lt"/>
                  <a:buAutoNum type="arabicPeriod"/>
                </a:pPr>
                <a:endParaRPr lang="en-US" b="1" dirty="0"/>
              </a:p>
              <a:p>
                <a:pPr marL="457200" indent="-457200">
                  <a:buFont typeface="+mj-lt"/>
                  <a:buAutoNum type="arabicPeriod"/>
                </a:pPr>
                <a:endParaRPr lang="en-US" b="1" dirty="0"/>
              </a:p>
              <a:p>
                <a:pPr marL="457200" indent="-457200">
                  <a:buFont typeface="+mj-lt"/>
                  <a:buAutoNum type="arabicPeriod"/>
                </a:pPr>
                <a:r>
                  <a:rPr lang="en-US" b="1" dirty="0">
                    <a:solidFill>
                      <a:srgbClr val="FF0000"/>
                    </a:solidFill>
                  </a:rPr>
                  <a:t>_____</a:t>
                </a:r>
                <a:r>
                  <a:rPr lang="en-US" b="1" i="1" u="sng" dirty="0">
                    <a:solidFill>
                      <a:srgbClr val="FF0000"/>
                    </a:solidFill>
                  </a:rPr>
                  <a:t> decrease the SE by increasing the sample size</a:t>
                </a:r>
                <a:r>
                  <a:rPr lang="en-US" b="1" dirty="0">
                    <a:solidFill>
                      <a:srgbClr val="FF0000"/>
                    </a:solidFill>
                  </a:rPr>
                  <a:t>___</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78" t="-1311" r="-184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6DAF1FAC-DE69-49DC-842A-53526F40792A}"/>
              </a:ext>
            </a:extLst>
          </p:cNvPr>
          <p:cNvSpPr>
            <a:spLocks noGrp="1"/>
          </p:cNvSpPr>
          <p:nvPr>
            <p:ph type="sldNum" sz="quarter" idx="12"/>
          </p:nvPr>
        </p:nvSpPr>
        <p:spPr/>
        <p:txBody>
          <a:bodyPr/>
          <a:lstStyle/>
          <a:p>
            <a:fld id="{3833988A-D950-44F7-AD3F-E8557E80514B}" type="slidenum">
              <a:rPr lang="en-US" smtClean="0"/>
              <a:t>34</a:t>
            </a:fld>
            <a:endParaRPr lang="en-US"/>
          </a:p>
        </p:txBody>
      </p:sp>
    </p:spTree>
    <p:extLst>
      <p:ext uri="{BB962C8B-B14F-4D97-AF65-F5344CB8AC3E}">
        <p14:creationId xmlns:p14="http://schemas.microsoft.com/office/powerpoint/2010/main" val="39383565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u="sng" dirty="0">
                <a:solidFill>
                  <a:srgbClr val="FF0000"/>
                </a:solidFill>
              </a:rPr>
              <a:t>Costs and Benefits</a:t>
            </a:r>
          </a:p>
        </p:txBody>
      </p:sp>
      <p:sp>
        <p:nvSpPr>
          <p:cNvPr id="3" name="Content Placeholder 2"/>
          <p:cNvSpPr>
            <a:spLocks noGrp="1"/>
          </p:cNvSpPr>
          <p:nvPr>
            <p:ph idx="1"/>
          </p:nvPr>
        </p:nvSpPr>
        <p:spPr/>
        <p:txBody>
          <a:bodyPr>
            <a:normAutofit lnSpcReduction="10000"/>
          </a:bodyPr>
          <a:lstStyle/>
          <a:p>
            <a:pPr>
              <a:lnSpc>
                <a:spcPct val="150000"/>
              </a:lnSpc>
            </a:pPr>
            <a:r>
              <a:rPr lang="en-US" sz="2800" b="1" dirty="0"/>
              <a:t>Reducing the confidence level from say, 95% to 90% will give us a </a:t>
            </a:r>
            <a:r>
              <a:rPr lang="en-US" sz="2800" b="1" dirty="0">
                <a:solidFill>
                  <a:srgbClr val="FF0000"/>
                </a:solidFill>
              </a:rPr>
              <a:t>___</a:t>
            </a:r>
            <a:r>
              <a:rPr lang="en-US" sz="2800" b="1" i="1" u="sng" dirty="0">
                <a:solidFill>
                  <a:srgbClr val="FF0000"/>
                </a:solidFill>
              </a:rPr>
              <a:t>narrower</a:t>
            </a:r>
            <a:r>
              <a:rPr lang="en-US" sz="2800" b="1" dirty="0">
                <a:solidFill>
                  <a:srgbClr val="FF0000"/>
                </a:solidFill>
              </a:rPr>
              <a:t>____ </a:t>
            </a:r>
            <a:r>
              <a:rPr lang="en-US" sz="2800" b="1" dirty="0"/>
              <a:t>interval but will also increase our </a:t>
            </a:r>
            <a:r>
              <a:rPr lang="en-US" sz="2800" b="1" dirty="0">
                <a:solidFill>
                  <a:srgbClr val="FF0000"/>
                </a:solidFill>
              </a:rPr>
              <a:t>____</a:t>
            </a:r>
            <a:r>
              <a:rPr lang="en-US" sz="2800" b="1" i="1" u="sng" dirty="0">
                <a:solidFill>
                  <a:srgbClr val="FF0000"/>
                </a:solidFill>
              </a:rPr>
              <a:t>uncertainty</a:t>
            </a:r>
            <a:r>
              <a:rPr lang="en-US" sz="2800" b="1" dirty="0">
                <a:solidFill>
                  <a:srgbClr val="FF0000"/>
                </a:solidFill>
              </a:rPr>
              <a:t>_____</a:t>
            </a:r>
            <a:r>
              <a:rPr lang="en-US" sz="2800" b="1" i="1" u="sng" dirty="0">
                <a:solidFill>
                  <a:srgbClr val="FF0000"/>
                </a:solidFill>
              </a:rPr>
              <a:t> </a:t>
            </a:r>
            <a:r>
              <a:rPr lang="en-US" sz="2800" b="1" dirty="0"/>
              <a:t>about whether the parameter is in our interval. </a:t>
            </a:r>
            <a:br>
              <a:rPr lang="en-US" sz="2800" b="1" dirty="0"/>
            </a:br>
            <a:r>
              <a:rPr lang="en-US" sz="2800" b="1" dirty="0">
                <a:solidFill>
                  <a:srgbClr val="FF0000"/>
                </a:solidFill>
              </a:rPr>
              <a:t>______</a:t>
            </a:r>
            <a:r>
              <a:rPr lang="en-US" sz="2800" b="1" i="1" u="sng" dirty="0">
                <a:solidFill>
                  <a:srgbClr val="FF0000"/>
                </a:solidFill>
              </a:rPr>
              <a:t>Increasing the sample size</a:t>
            </a:r>
            <a:r>
              <a:rPr lang="en-US" sz="2800" b="1" dirty="0">
                <a:solidFill>
                  <a:srgbClr val="FF0000"/>
                </a:solidFill>
              </a:rPr>
              <a:t>________ </a:t>
            </a:r>
            <a:r>
              <a:rPr lang="en-US" sz="2800" b="1" dirty="0"/>
              <a:t>can narrow the interval without increasing uncertainty, but it involves extra financial costs to collect more data. </a:t>
            </a:r>
          </a:p>
          <a:p>
            <a:endParaRPr lang="en-US" dirty="0"/>
          </a:p>
        </p:txBody>
      </p:sp>
      <p:sp>
        <p:nvSpPr>
          <p:cNvPr id="4" name="Slide Number Placeholder 3">
            <a:extLst>
              <a:ext uri="{FF2B5EF4-FFF2-40B4-BE49-F238E27FC236}">
                <a16:creationId xmlns:a16="http://schemas.microsoft.com/office/drawing/2014/main" id="{7AB2047E-A9EC-4F67-8C26-0CE9045591BA}"/>
              </a:ext>
            </a:extLst>
          </p:cNvPr>
          <p:cNvSpPr>
            <a:spLocks noGrp="1"/>
          </p:cNvSpPr>
          <p:nvPr>
            <p:ph type="sldNum" sz="quarter" idx="12"/>
          </p:nvPr>
        </p:nvSpPr>
        <p:spPr/>
        <p:txBody>
          <a:bodyPr/>
          <a:lstStyle/>
          <a:p>
            <a:fld id="{3833988A-D950-44F7-AD3F-E8557E80514B}" type="slidenum">
              <a:rPr lang="en-US" smtClean="0"/>
              <a:t>35</a:t>
            </a:fld>
            <a:endParaRPr lang="en-US"/>
          </a:p>
        </p:txBody>
      </p:sp>
    </p:spTree>
    <p:extLst>
      <p:ext uri="{BB962C8B-B14F-4D97-AF65-F5344CB8AC3E}">
        <p14:creationId xmlns:p14="http://schemas.microsoft.com/office/powerpoint/2010/main" val="34083241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3B294-120E-4B34-AC96-3418C704FA13}"/>
              </a:ext>
            </a:extLst>
          </p:cNvPr>
          <p:cNvSpPr>
            <a:spLocks noGrp="1"/>
          </p:cNvSpPr>
          <p:nvPr>
            <p:ph type="title"/>
          </p:nvPr>
        </p:nvSpPr>
        <p:spPr/>
        <p:txBody>
          <a:bodyPr>
            <a:normAutofit/>
          </a:bodyPr>
          <a:lstStyle/>
          <a:p>
            <a:r>
              <a:rPr lang="en-US" sz="2800" u="sng" dirty="0">
                <a:solidFill>
                  <a:srgbClr val="FF0000"/>
                </a:solidFill>
              </a:rPr>
              <a:t>Remark</a:t>
            </a:r>
          </a:p>
        </p:txBody>
      </p:sp>
      <p:sp>
        <p:nvSpPr>
          <p:cNvPr id="3" name="Content Placeholder 2">
            <a:extLst>
              <a:ext uri="{FF2B5EF4-FFF2-40B4-BE49-F238E27FC236}">
                <a16:creationId xmlns:a16="http://schemas.microsoft.com/office/drawing/2014/main" id="{5B46A5F7-70D8-484A-9018-442E431EC553}"/>
              </a:ext>
            </a:extLst>
          </p:cNvPr>
          <p:cNvSpPr>
            <a:spLocks noGrp="1"/>
          </p:cNvSpPr>
          <p:nvPr>
            <p:ph idx="1"/>
          </p:nvPr>
        </p:nvSpPr>
        <p:spPr/>
        <p:txBody>
          <a:bodyPr/>
          <a:lstStyle/>
          <a:p>
            <a:r>
              <a:rPr lang="en-US" altLang="en-US" sz="2800" b="1" u="sng" dirty="0"/>
              <a:t>In this section</a:t>
            </a:r>
            <a:r>
              <a:rPr lang="en-US" altLang="en-US" sz="2800" b="1" dirty="0"/>
              <a:t>, we will investigate how to find the minimum sample size necessary to achieve a desired margin of error for our confidence interval. </a:t>
            </a:r>
          </a:p>
          <a:p>
            <a:endParaRPr lang="en-US" altLang="en-US" sz="2800" b="1" dirty="0"/>
          </a:p>
          <a:p>
            <a:r>
              <a:rPr lang="en-US" altLang="en-US" sz="2800" b="1" dirty="0"/>
              <a:t>Generally, we plug in a suitable value for the </a:t>
            </a:r>
            <a:r>
              <a:rPr lang="en-US" altLang="en-US" sz="2800" b="1" u="sng" dirty="0">
                <a:solidFill>
                  <a:srgbClr val="FF0000"/>
                </a:solidFill>
              </a:rPr>
              <a:t>multiplier</a:t>
            </a:r>
            <a:r>
              <a:rPr lang="en-US" altLang="en-US" sz="2800" b="1" dirty="0"/>
              <a:t> for the confidence level we plan to use, write in the formula for the standard error, and them solve for the sample size, n.</a:t>
            </a:r>
          </a:p>
          <a:p>
            <a:pPr marL="0" indent="0">
              <a:buNone/>
            </a:pPr>
            <a:endParaRPr lang="en-US" dirty="0"/>
          </a:p>
        </p:txBody>
      </p:sp>
      <p:sp>
        <p:nvSpPr>
          <p:cNvPr id="4" name="Slide Number Placeholder 3">
            <a:extLst>
              <a:ext uri="{FF2B5EF4-FFF2-40B4-BE49-F238E27FC236}">
                <a16:creationId xmlns:a16="http://schemas.microsoft.com/office/drawing/2014/main" id="{46D70F5D-7167-4144-B703-784C82D8EB52}"/>
              </a:ext>
            </a:extLst>
          </p:cNvPr>
          <p:cNvSpPr>
            <a:spLocks noGrp="1"/>
          </p:cNvSpPr>
          <p:nvPr>
            <p:ph type="sldNum" sz="quarter" idx="12"/>
          </p:nvPr>
        </p:nvSpPr>
        <p:spPr/>
        <p:txBody>
          <a:bodyPr/>
          <a:lstStyle/>
          <a:p>
            <a:fld id="{3833988A-D950-44F7-AD3F-E8557E80514B}" type="slidenum">
              <a:rPr lang="en-US" smtClean="0"/>
              <a:t>36</a:t>
            </a:fld>
            <a:endParaRPr lang="en-US"/>
          </a:p>
        </p:txBody>
      </p:sp>
    </p:spTree>
    <p:extLst>
      <p:ext uri="{BB962C8B-B14F-4D97-AF65-F5344CB8AC3E}">
        <p14:creationId xmlns:p14="http://schemas.microsoft.com/office/powerpoint/2010/main" val="12896229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u="sng" dirty="0">
                <a:solidFill>
                  <a:srgbClr val="FF0000"/>
                </a:solidFill>
              </a:rPr>
              <a:t>Sample Size, n, For Confidence Intervals For Proportions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dirty="0"/>
                  <a:t>The margin of error for confidence intervals for a single proportion is </a:t>
                </a:r>
              </a:p>
              <a:p>
                <a:pPr marL="0" indent="0">
                  <a:buNone/>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𝑴𝑬</m:t>
                      </m:r>
                      <m:r>
                        <a:rPr lang="en-US" b="1" i="1" smtClean="0">
                          <a:latin typeface="Cambria Math" panose="02040503050406030204" pitchFamily="18" charset="0"/>
                        </a:rPr>
                        <m:t>=</m:t>
                      </m:r>
                      <m:sSup>
                        <m:sSupPr>
                          <m:ctrlPr>
                            <a:rPr lang="en-US" b="1" i="1">
                              <a:latin typeface="Cambria Math" panose="02040503050406030204" pitchFamily="18" charset="0"/>
                            </a:rPr>
                          </m:ctrlPr>
                        </m:sSupPr>
                        <m:e>
                          <m:r>
                            <a:rPr lang="en-US" b="1" i="1" smtClean="0">
                              <a:latin typeface="Cambria Math" panose="02040503050406030204" pitchFamily="18" charset="0"/>
                            </a:rPr>
                            <m:t>𝒛</m:t>
                          </m:r>
                        </m:e>
                        <m:sup>
                          <m:r>
                            <a:rPr lang="en-US" b="1" i="1" smtClean="0">
                              <a:latin typeface="Cambria Math" panose="02040503050406030204" pitchFamily="18" charset="0"/>
                            </a:rPr>
                            <m:t>∗</m:t>
                          </m:r>
                        </m:sup>
                      </m:sSup>
                      <m:rad>
                        <m:radPr>
                          <m:degHide m:val="on"/>
                          <m:ctrlPr>
                            <a:rPr lang="en-US" b="1" i="1">
                              <a:latin typeface="Cambria Math" panose="02040503050406030204" pitchFamily="18" charset="0"/>
                            </a:rPr>
                          </m:ctrlPr>
                        </m:radPr>
                        <m:deg/>
                        <m:e>
                          <m:f>
                            <m:fPr>
                              <m:ctrlPr>
                                <a:rPr lang="en-US" b="1" i="1">
                                  <a:latin typeface="Cambria Math" panose="02040503050406030204" pitchFamily="18" charset="0"/>
                                </a:rPr>
                              </m:ctrlPr>
                            </m:fPr>
                            <m:num>
                              <m:r>
                                <a:rPr lang="en-US" b="1" i="1" smtClean="0">
                                  <a:latin typeface="Cambria Math" panose="02040503050406030204" pitchFamily="18" charset="0"/>
                                </a:rPr>
                                <m:t>𝒑</m:t>
                              </m:r>
                              <m:d>
                                <m:dPr>
                                  <m:ctrlPr>
                                    <a:rPr lang="en-US" b="1" i="1">
                                      <a:latin typeface="Cambria Math" panose="02040503050406030204" pitchFamily="18" charset="0"/>
                                    </a:rPr>
                                  </m:ctrlPr>
                                </m:dPr>
                                <m:e>
                                  <m:r>
                                    <a:rPr lang="en-US" b="1" i="1" smtClean="0">
                                      <a:latin typeface="Cambria Math" panose="02040503050406030204" pitchFamily="18" charset="0"/>
                                    </a:rPr>
                                    <m:t>𝟏</m:t>
                                  </m:r>
                                  <m:r>
                                    <a:rPr lang="en-US" b="1" i="1" smtClean="0">
                                      <a:latin typeface="Cambria Math" panose="02040503050406030204" pitchFamily="18" charset="0"/>
                                    </a:rPr>
                                    <m:t>−</m:t>
                                  </m:r>
                                  <m:r>
                                    <a:rPr lang="en-US" b="1" i="1" smtClean="0">
                                      <a:latin typeface="Cambria Math" panose="02040503050406030204" pitchFamily="18" charset="0"/>
                                    </a:rPr>
                                    <m:t>𝒑</m:t>
                                  </m:r>
                                </m:e>
                              </m:d>
                            </m:num>
                            <m:den>
                              <m:r>
                                <a:rPr lang="en-US" b="1" i="1" smtClean="0">
                                  <a:latin typeface="Cambria Math" panose="02040503050406030204" pitchFamily="18" charset="0"/>
                                </a:rPr>
                                <m:t>𝒏</m:t>
                              </m:r>
                            </m:den>
                          </m:f>
                        </m:e>
                      </m:rad>
                    </m:oMath>
                  </m:oMathPara>
                </a14:m>
                <a:endParaRPr lang="en-US" b="1" dirty="0"/>
              </a:p>
              <a:p>
                <a:r>
                  <a:rPr lang="en-US" b="1" dirty="0"/>
                  <a:t>Solving this formula for </a:t>
                </a:r>
                <a14:m>
                  <m:oMath xmlns:m="http://schemas.openxmlformats.org/officeDocument/2006/math">
                    <m:r>
                      <a:rPr lang="en-US" b="1" i="1" smtClean="0">
                        <a:latin typeface="Cambria Math" panose="02040503050406030204" pitchFamily="18" charset="0"/>
                      </a:rPr>
                      <m:t>𝒏</m:t>
                    </m:r>
                  </m:oMath>
                </a14:m>
                <a:r>
                  <a:rPr lang="en-US" b="1" dirty="0"/>
                  <a:t> gives us</a:t>
                </a:r>
              </a:p>
              <a:p>
                <a:pPr marL="0" indent="0">
                  <a:buNone/>
                </a:pPr>
                <a:endParaRPr lang="en-US" b="1" dirty="0"/>
              </a:p>
              <a:p>
                <a:pPr marL="0" indent="0">
                  <a:buNone/>
                </a:pPr>
                <a14:m>
                  <m:oMathPara xmlns:m="http://schemas.openxmlformats.org/officeDocument/2006/math">
                    <m:oMathParaPr>
                      <m:jc m:val="centerGroup"/>
                    </m:oMathParaPr>
                    <m:oMath xmlns:m="http://schemas.openxmlformats.org/officeDocument/2006/math">
                      <m:sSup>
                        <m:sSupPr>
                          <m:ctrlPr>
                            <a:rPr lang="en-US" b="1" i="1">
                              <a:latin typeface="Cambria Math" panose="02040503050406030204" pitchFamily="18" charset="0"/>
                            </a:rPr>
                          </m:ctrlPr>
                        </m:sSupPr>
                        <m:e>
                          <m:r>
                            <a:rPr lang="en-US" b="1" i="1" smtClean="0">
                              <a:latin typeface="Cambria Math" panose="02040503050406030204" pitchFamily="18" charset="0"/>
                            </a:rPr>
                            <m:t>𝑴𝑬</m:t>
                          </m:r>
                        </m:e>
                        <m:sup>
                          <m:r>
                            <a:rPr lang="en-US" b="1" i="1" smtClean="0">
                              <a:latin typeface="Cambria Math" panose="02040503050406030204" pitchFamily="18" charset="0"/>
                            </a:rPr>
                            <m:t>𝟐</m:t>
                          </m:r>
                        </m:sup>
                      </m:sSup>
                      <m:r>
                        <a:rPr lang="en-US" b="1" i="1" smtClean="0">
                          <a:latin typeface="Cambria Math" panose="02040503050406030204" pitchFamily="18" charset="0"/>
                        </a:rPr>
                        <m:t>=</m:t>
                      </m:r>
                      <m:sSup>
                        <m:sSupPr>
                          <m:ctrlPr>
                            <a:rPr lang="en-US" b="1" i="1">
                              <a:latin typeface="Cambria Math" panose="02040503050406030204" pitchFamily="18" charset="0"/>
                            </a:rPr>
                          </m:ctrlPr>
                        </m:sSupPr>
                        <m:e>
                          <m:r>
                            <a:rPr lang="en-US" b="1" i="1" smtClean="0">
                              <a:latin typeface="Cambria Math" panose="02040503050406030204" pitchFamily="18" charset="0"/>
                            </a:rPr>
                            <m:t>(</m:t>
                          </m:r>
                          <m:sSup>
                            <m:sSupPr>
                              <m:ctrlPr>
                                <a:rPr lang="en-US" b="1" i="1">
                                  <a:latin typeface="Cambria Math" panose="02040503050406030204" pitchFamily="18" charset="0"/>
                                </a:rPr>
                              </m:ctrlPr>
                            </m:sSupPr>
                            <m:e>
                              <m:r>
                                <a:rPr lang="en-US" b="1" i="1" smtClean="0">
                                  <a:latin typeface="Cambria Math" panose="02040503050406030204" pitchFamily="18" charset="0"/>
                                </a:rPr>
                                <m:t>𝒛</m:t>
                              </m:r>
                            </m:e>
                            <m:sup>
                              <m:r>
                                <a:rPr lang="en-US" b="1" i="1" smtClean="0">
                                  <a:latin typeface="Cambria Math" panose="02040503050406030204" pitchFamily="18" charset="0"/>
                                </a:rPr>
                                <m:t>∗</m:t>
                              </m:r>
                            </m:sup>
                          </m:sSup>
                          <m:r>
                            <a:rPr lang="en-US" b="1" i="1" smtClean="0">
                              <a:latin typeface="Cambria Math" panose="02040503050406030204" pitchFamily="18" charset="0"/>
                            </a:rPr>
                            <m:t>)</m:t>
                          </m:r>
                        </m:e>
                        <m:sup>
                          <m:r>
                            <a:rPr lang="en-US" b="1" i="1" smtClean="0">
                              <a:latin typeface="Cambria Math" panose="02040503050406030204" pitchFamily="18" charset="0"/>
                            </a:rPr>
                            <m:t>𝟐</m:t>
                          </m:r>
                        </m:sup>
                      </m:sSup>
                      <m:f>
                        <m:fPr>
                          <m:ctrlPr>
                            <a:rPr lang="en-US" b="1" i="1">
                              <a:latin typeface="Cambria Math" panose="02040503050406030204" pitchFamily="18" charset="0"/>
                            </a:rPr>
                          </m:ctrlPr>
                        </m:fPr>
                        <m:num>
                          <m:r>
                            <a:rPr lang="en-US" b="1" i="1" smtClean="0">
                              <a:latin typeface="Cambria Math" panose="02040503050406030204" pitchFamily="18" charset="0"/>
                            </a:rPr>
                            <m:t>𝒑</m:t>
                          </m:r>
                          <m:r>
                            <a:rPr lang="en-US" b="1" i="1" smtClean="0">
                              <a:latin typeface="Cambria Math" panose="02040503050406030204" pitchFamily="18" charset="0"/>
                            </a:rPr>
                            <m:t>(</m:t>
                          </m:r>
                          <m:r>
                            <a:rPr lang="en-US" b="1" i="1" smtClean="0">
                              <a:latin typeface="Cambria Math" panose="02040503050406030204" pitchFamily="18" charset="0"/>
                            </a:rPr>
                            <m:t>𝟏</m:t>
                          </m:r>
                          <m:r>
                            <a:rPr lang="en-US" b="1" i="1" smtClean="0">
                              <a:latin typeface="Cambria Math" panose="02040503050406030204" pitchFamily="18" charset="0"/>
                            </a:rPr>
                            <m:t>−</m:t>
                          </m:r>
                          <m:r>
                            <a:rPr lang="en-US" b="1" i="1" smtClean="0">
                              <a:latin typeface="Cambria Math" panose="02040503050406030204" pitchFamily="18" charset="0"/>
                            </a:rPr>
                            <m:t>𝒑</m:t>
                          </m:r>
                          <m:r>
                            <a:rPr lang="en-US" b="1" i="1" smtClean="0">
                              <a:latin typeface="Cambria Math" panose="02040503050406030204" pitchFamily="18" charset="0"/>
                            </a:rPr>
                            <m:t>)</m:t>
                          </m:r>
                        </m:num>
                        <m:den>
                          <m:r>
                            <a:rPr lang="en-US" b="1" i="1" smtClean="0">
                              <a:latin typeface="Cambria Math" panose="02040503050406030204" pitchFamily="18" charset="0"/>
                            </a:rPr>
                            <m:t>𝒏</m:t>
                          </m:r>
                        </m:den>
                      </m:f>
                    </m:oMath>
                  </m:oMathPara>
                </a14:m>
                <a:endParaRPr lang="en-US" b="1" dirty="0"/>
              </a:p>
              <a:p>
                <a:pPr marL="0" indent="0">
                  <a:buNone/>
                </a:pPr>
                <a:endParaRPr lang="en-US" b="1" dirty="0"/>
              </a:p>
              <a:p>
                <a:pPr marL="0" indent="0">
                  <a:buNone/>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𝒏</m:t>
                      </m:r>
                      <m:r>
                        <a:rPr lang="en-US" b="1" i="1" smtClean="0">
                          <a:latin typeface="Cambria Math" panose="02040503050406030204" pitchFamily="18" charset="0"/>
                        </a:rPr>
                        <m:t>=</m:t>
                      </m:r>
                      <m:r>
                        <a:rPr lang="en-US" b="1" i="1" smtClean="0">
                          <a:latin typeface="Cambria Math" panose="02040503050406030204" pitchFamily="18" charset="0"/>
                        </a:rPr>
                        <m:t>𝒑</m:t>
                      </m:r>
                      <m:r>
                        <a:rPr lang="en-US" b="1" i="1" smtClean="0">
                          <a:latin typeface="Cambria Math" panose="02040503050406030204" pitchFamily="18" charset="0"/>
                        </a:rPr>
                        <m:t>(</m:t>
                      </m:r>
                      <m:r>
                        <a:rPr lang="en-US" b="1" i="1" smtClean="0">
                          <a:latin typeface="Cambria Math" panose="02040503050406030204" pitchFamily="18" charset="0"/>
                        </a:rPr>
                        <m:t>𝟏</m:t>
                      </m:r>
                      <m:r>
                        <a:rPr lang="en-US" b="1" i="1" smtClean="0">
                          <a:latin typeface="Cambria Math" panose="02040503050406030204" pitchFamily="18" charset="0"/>
                        </a:rPr>
                        <m:t>−</m:t>
                      </m:r>
                      <m:r>
                        <a:rPr lang="en-US" b="1" i="1" smtClean="0">
                          <a:latin typeface="Cambria Math" panose="02040503050406030204" pitchFamily="18" charset="0"/>
                        </a:rPr>
                        <m:t>𝒑</m:t>
                      </m:r>
                      <m:r>
                        <a:rPr lang="en-US" b="1" i="1" smtClean="0">
                          <a:latin typeface="Cambria Math" panose="02040503050406030204" pitchFamily="18" charset="0"/>
                        </a:rPr>
                        <m:t>)</m:t>
                      </m:r>
                      <m:sSup>
                        <m:sSupPr>
                          <m:ctrlPr>
                            <a:rPr lang="en-US" b="1" i="1">
                              <a:latin typeface="Cambria Math" panose="02040503050406030204" pitchFamily="18" charset="0"/>
                            </a:rPr>
                          </m:ctrlPr>
                        </m:sSupPr>
                        <m:e>
                          <m:d>
                            <m:dPr>
                              <m:ctrlPr>
                                <a:rPr lang="en-US" b="1" i="1">
                                  <a:latin typeface="Cambria Math" panose="02040503050406030204" pitchFamily="18" charset="0"/>
                                </a:rPr>
                              </m:ctrlPr>
                            </m:dPr>
                            <m:e>
                              <m:f>
                                <m:fPr>
                                  <m:ctrlPr>
                                    <a:rPr lang="en-US" b="1" i="1">
                                      <a:latin typeface="Cambria Math" panose="02040503050406030204" pitchFamily="18" charset="0"/>
                                    </a:rPr>
                                  </m:ctrlPr>
                                </m:fPr>
                                <m:num>
                                  <m:sSup>
                                    <m:sSupPr>
                                      <m:ctrlPr>
                                        <a:rPr lang="en-US" b="1" i="1">
                                          <a:latin typeface="Cambria Math" panose="02040503050406030204" pitchFamily="18" charset="0"/>
                                        </a:rPr>
                                      </m:ctrlPr>
                                    </m:sSupPr>
                                    <m:e>
                                      <m:r>
                                        <a:rPr lang="en-US" b="1" i="1" smtClean="0">
                                          <a:latin typeface="Cambria Math" panose="02040503050406030204" pitchFamily="18" charset="0"/>
                                        </a:rPr>
                                        <m:t>𝒛</m:t>
                                      </m:r>
                                    </m:e>
                                    <m:sup>
                                      <m:r>
                                        <a:rPr lang="en-US" b="1" i="1" smtClean="0">
                                          <a:latin typeface="Cambria Math" panose="02040503050406030204" pitchFamily="18" charset="0"/>
                                        </a:rPr>
                                        <m:t>∗</m:t>
                                      </m:r>
                                    </m:sup>
                                  </m:sSup>
                                </m:num>
                                <m:den>
                                  <m:r>
                                    <a:rPr lang="en-US" b="1" i="1" smtClean="0">
                                      <a:latin typeface="Cambria Math" panose="02040503050406030204" pitchFamily="18" charset="0"/>
                                    </a:rPr>
                                    <m:t>𝑴𝑬</m:t>
                                  </m:r>
                                </m:den>
                              </m:f>
                            </m:e>
                          </m:d>
                        </m:e>
                        <m:sup>
                          <m:r>
                            <a:rPr lang="en-US" b="1" i="1" smtClean="0">
                              <a:latin typeface="Cambria Math" panose="02040503050406030204" pitchFamily="18" charset="0"/>
                            </a:rPr>
                            <m:t>𝟐</m:t>
                          </m:r>
                        </m:sup>
                      </m:sSup>
                    </m:oMath>
                  </m:oMathPara>
                </a14:m>
                <a:endParaRPr lang="en-US" b="1"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78" t="-131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58C3476F-ACA6-4E0A-90DA-CCB7BA213DB1}"/>
              </a:ext>
            </a:extLst>
          </p:cNvPr>
          <p:cNvSpPr>
            <a:spLocks noGrp="1"/>
          </p:cNvSpPr>
          <p:nvPr>
            <p:ph type="sldNum" sz="quarter" idx="12"/>
          </p:nvPr>
        </p:nvSpPr>
        <p:spPr/>
        <p:txBody>
          <a:bodyPr/>
          <a:lstStyle/>
          <a:p>
            <a:fld id="{3833988A-D950-44F7-AD3F-E8557E80514B}" type="slidenum">
              <a:rPr lang="en-US" smtClean="0"/>
              <a:t>37</a:t>
            </a:fld>
            <a:endParaRPr lang="en-US"/>
          </a:p>
        </p:txBody>
      </p:sp>
    </p:spTree>
    <p:extLst>
      <p:ext uri="{BB962C8B-B14F-4D97-AF65-F5344CB8AC3E}">
        <p14:creationId xmlns:p14="http://schemas.microsoft.com/office/powerpoint/2010/main" val="41120112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u="sng" dirty="0">
                <a:solidFill>
                  <a:srgbClr val="FF0000"/>
                </a:solidFill>
              </a:rPr>
              <a:t>Planning Value For p</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dirty="0"/>
                  <a:t>If we have a value from a previous or similar sample, we will use that as a </a:t>
                </a:r>
                <a:r>
                  <a:rPr lang="en-US" b="1" dirty="0">
                    <a:solidFill>
                      <a:srgbClr val="FF0000"/>
                    </a:solidFill>
                  </a:rPr>
                  <a:t>planning value, </a:t>
                </a:r>
                <a14:m>
                  <m:oMath xmlns:m="http://schemas.openxmlformats.org/officeDocument/2006/math">
                    <m:sSup>
                      <m:sSupPr>
                        <m:ctrlPr>
                          <a:rPr lang="en-US" b="1" i="1">
                            <a:solidFill>
                              <a:srgbClr val="FF0000"/>
                            </a:solidFill>
                            <a:latin typeface="Cambria Math" panose="02040503050406030204" pitchFamily="18" charset="0"/>
                          </a:rPr>
                        </m:ctrlPr>
                      </m:sSupPr>
                      <m:e>
                        <m:r>
                          <a:rPr lang="en-US" b="1" i="1">
                            <a:solidFill>
                              <a:srgbClr val="FF0000"/>
                            </a:solidFill>
                            <a:latin typeface="Cambria Math" panose="02040503050406030204" pitchFamily="18" charset="0"/>
                          </a:rPr>
                          <m:t>𝒑</m:t>
                        </m:r>
                      </m:e>
                      <m:sup>
                        <m:r>
                          <a:rPr lang="en-US" b="1" i="1">
                            <a:solidFill>
                              <a:srgbClr val="FF0000"/>
                            </a:solidFill>
                            <a:latin typeface="Cambria Math" panose="02040503050406030204" pitchFamily="18" charset="0"/>
                          </a:rPr>
                          <m:t>∗</m:t>
                        </m:r>
                      </m:sup>
                    </m:sSup>
                  </m:oMath>
                </a14:m>
                <a:r>
                  <a:rPr lang="en-US" b="1" dirty="0">
                    <a:solidFill>
                      <a:srgbClr val="FF0000"/>
                    </a:solidFill>
                  </a:rPr>
                  <a:t>. </a:t>
                </a:r>
                <a:endParaRPr lang="en-US" b="1" dirty="0"/>
              </a:p>
              <a:p>
                <a:endParaRPr lang="en-US" b="1" dirty="0"/>
              </a:p>
              <a:p>
                <a:r>
                  <a:rPr lang="en-US" b="1" dirty="0"/>
                  <a:t>The margin of error for a proportion is largest when</a:t>
                </a:r>
                <a:br>
                  <a:rPr lang="en-US" b="1" i="1" dirty="0"/>
                </a:br>
                <a14:m>
                  <m:oMath xmlns:m="http://schemas.openxmlformats.org/officeDocument/2006/math">
                    <m:r>
                      <a:rPr lang="en-US" b="1" i="1">
                        <a:latin typeface="Cambria Math" panose="02040503050406030204" pitchFamily="18" charset="0"/>
                      </a:rPr>
                      <m:t> </m:t>
                    </m:r>
                    <m:r>
                      <a:rPr lang="en-US" b="1" i="1">
                        <a:latin typeface="Cambria Math" panose="02040503050406030204" pitchFamily="18" charset="0"/>
                      </a:rPr>
                      <m:t>𝒑</m:t>
                    </m:r>
                    <m:r>
                      <a:rPr lang="en-US" b="1" i="1">
                        <a:latin typeface="Cambria Math" panose="02040503050406030204" pitchFamily="18" charset="0"/>
                      </a:rPr>
                      <m:t>=</m:t>
                    </m:r>
                    <m:r>
                      <a:rPr lang="en-US" b="1" i="1">
                        <a:latin typeface="Cambria Math" panose="02040503050406030204" pitchFamily="18" charset="0"/>
                      </a:rPr>
                      <m:t>𝟎</m:t>
                    </m:r>
                    <m:r>
                      <a:rPr lang="en-US" b="1" i="1">
                        <a:latin typeface="Cambria Math" panose="02040503050406030204" pitchFamily="18" charset="0"/>
                      </a:rPr>
                      <m:t>.</m:t>
                    </m:r>
                    <m:r>
                      <a:rPr lang="en-US" b="1" i="1">
                        <a:latin typeface="Cambria Math" panose="02040503050406030204" pitchFamily="18" charset="0"/>
                      </a:rPr>
                      <m:t>𝟓</m:t>
                    </m:r>
                  </m:oMath>
                </a14:m>
                <a:r>
                  <a:rPr lang="en-US" b="1" dirty="0"/>
                  <a:t>, so as a worse case scenario we will use</a:t>
                </a:r>
                <a:br>
                  <a:rPr lang="en-US" b="1" dirty="0"/>
                </a:br>
                <a:r>
                  <a:rPr lang="en-US" b="1" dirty="0"/>
                  <a:t> </a:t>
                </a:r>
                <a14:m>
                  <m:oMath xmlns:m="http://schemas.openxmlformats.org/officeDocument/2006/math">
                    <m:sSup>
                      <m:sSupPr>
                        <m:ctrlPr>
                          <a:rPr lang="en-US" b="1" i="1">
                            <a:latin typeface="Cambria Math" panose="02040503050406030204" pitchFamily="18" charset="0"/>
                          </a:rPr>
                        </m:ctrlPr>
                      </m:sSupPr>
                      <m:e>
                        <m:r>
                          <a:rPr lang="en-US" b="1" i="1">
                            <a:latin typeface="Cambria Math" panose="02040503050406030204" pitchFamily="18" charset="0"/>
                          </a:rPr>
                          <m:t>𝒑</m:t>
                        </m:r>
                      </m:e>
                      <m:sup>
                        <m:r>
                          <a:rPr lang="en-US" b="1" i="1">
                            <a:latin typeface="Cambria Math" panose="02040503050406030204" pitchFamily="18" charset="0"/>
                          </a:rPr>
                          <m:t>∗</m:t>
                        </m:r>
                      </m:sup>
                    </m:sSup>
                    <m:r>
                      <a:rPr lang="en-US" b="1" i="1">
                        <a:latin typeface="Cambria Math" panose="02040503050406030204" pitchFamily="18" charset="0"/>
                      </a:rPr>
                      <m:t>=</m:t>
                    </m:r>
                    <m:r>
                      <a:rPr lang="en-US" b="1" i="1">
                        <a:latin typeface="Cambria Math" panose="02040503050406030204" pitchFamily="18" charset="0"/>
                      </a:rPr>
                      <m:t>𝟎</m:t>
                    </m:r>
                    <m:r>
                      <a:rPr lang="en-US" b="1" i="1">
                        <a:latin typeface="Cambria Math" panose="02040503050406030204" pitchFamily="18" charset="0"/>
                      </a:rPr>
                      <m:t>.</m:t>
                    </m:r>
                    <m:r>
                      <a:rPr lang="en-US" b="1" i="1">
                        <a:latin typeface="Cambria Math" panose="02040503050406030204" pitchFamily="18" charset="0"/>
                      </a:rPr>
                      <m:t>𝟓</m:t>
                    </m:r>
                  </m:oMath>
                </a14:m>
                <a:r>
                  <a:rPr lang="en-US" b="1" dirty="0"/>
                  <a:t> if no better estimate of the planning value is available.</a:t>
                </a:r>
              </a:p>
              <a:p>
                <a:endParaRPr lang="en-US" b="1" dirty="0"/>
              </a:p>
              <a:p>
                <a:endParaRPr lang="en-US" b="1" dirty="0"/>
              </a:p>
              <a:p>
                <a:r>
                  <a:rPr lang="en-US" b="1" u="sng" dirty="0">
                    <a:solidFill>
                      <a:srgbClr val="FF0000"/>
                    </a:solidFill>
                  </a:rPr>
                  <a:t>Note! </a:t>
                </a:r>
                <a:r>
                  <a:rPr lang="en-US" b="1" dirty="0"/>
                  <a:t>Since we cannot have a non-integer value for n (you can’t sample 621.25 people!) </a:t>
                </a:r>
                <a:r>
                  <a:rPr lang="en-US" b="1" u="sng" dirty="0"/>
                  <a:t>we will always</a:t>
                </a:r>
                <a:r>
                  <a:rPr lang="en-US" b="1" i="1" u="sng" dirty="0">
                    <a:solidFill>
                      <a:srgbClr val="FF0000"/>
                    </a:solidFill>
                  </a:rPr>
                  <a:t> round up to the next whole number </a:t>
                </a:r>
                <a:endParaRPr lang="en-US" b="1" dirty="0">
                  <a:solidFill>
                    <a:srgbClr val="FF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78" t="-1311" b="-119"/>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F106AF5F-0FDA-48A0-B8E0-0B43DCE4B666}"/>
              </a:ext>
            </a:extLst>
          </p:cNvPr>
          <p:cNvPicPr>
            <a:picLocks noChangeAspect="1"/>
          </p:cNvPicPr>
          <p:nvPr/>
        </p:nvPicPr>
        <p:blipFill>
          <a:blip r:embed="rId3"/>
          <a:stretch>
            <a:fillRect/>
          </a:stretch>
        </p:blipFill>
        <p:spPr>
          <a:xfrm>
            <a:off x="3686174" y="3861787"/>
            <a:ext cx="2909935" cy="1260630"/>
          </a:xfrm>
          <a:prstGeom prst="rect">
            <a:avLst/>
          </a:prstGeom>
        </p:spPr>
      </p:pic>
      <p:sp>
        <p:nvSpPr>
          <p:cNvPr id="5" name="Slide Number Placeholder 4">
            <a:extLst>
              <a:ext uri="{FF2B5EF4-FFF2-40B4-BE49-F238E27FC236}">
                <a16:creationId xmlns:a16="http://schemas.microsoft.com/office/drawing/2014/main" id="{178D733F-14AA-432F-B65D-90AF6A6EAD23}"/>
              </a:ext>
            </a:extLst>
          </p:cNvPr>
          <p:cNvSpPr>
            <a:spLocks noGrp="1"/>
          </p:cNvSpPr>
          <p:nvPr>
            <p:ph type="sldNum" sz="quarter" idx="12"/>
          </p:nvPr>
        </p:nvSpPr>
        <p:spPr/>
        <p:txBody>
          <a:bodyPr/>
          <a:lstStyle/>
          <a:p>
            <a:fld id="{3833988A-D950-44F7-AD3F-E8557E80514B}" type="slidenum">
              <a:rPr lang="en-US" smtClean="0"/>
              <a:t>38</a:t>
            </a:fld>
            <a:endParaRPr lang="en-US"/>
          </a:p>
        </p:txBody>
      </p:sp>
    </p:spTree>
    <p:extLst>
      <p:ext uri="{BB962C8B-B14F-4D97-AF65-F5344CB8AC3E}">
        <p14:creationId xmlns:p14="http://schemas.microsoft.com/office/powerpoint/2010/main" val="30329110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u="sng" dirty="0"/>
              <a:t>Example: Revisiting Getting Along With Parents Again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dirty="0"/>
                  <a:t>Calculating the confidence interval for the true proportion of American teenagers who say they get along “very well” with their parents gave us the result</a:t>
                </a:r>
              </a:p>
              <a:p>
                <a:pPr marL="0" indent="0">
                  <a:buNone/>
                </a:pPr>
                <a14:m>
                  <m:oMathPara xmlns:m="http://schemas.openxmlformats.org/officeDocument/2006/math">
                    <m:oMathParaPr>
                      <m:jc m:val="centerGroup"/>
                    </m:oMathParaPr>
                    <m:oMath xmlns:m="http://schemas.openxmlformats.org/officeDocument/2006/math">
                      <m:acc>
                        <m:accPr>
                          <m:chr m:val="̂"/>
                          <m:ctrlPr>
                            <a:rPr lang="en-US" b="1" i="1">
                              <a:latin typeface="Cambria Math" panose="02040503050406030204" pitchFamily="18" charset="0"/>
                            </a:rPr>
                          </m:ctrlPr>
                        </m:accPr>
                        <m:e>
                          <m:r>
                            <a:rPr lang="en-US" b="1" i="1" smtClean="0">
                              <a:latin typeface="Cambria Math" panose="02040503050406030204" pitchFamily="18" charset="0"/>
                            </a:rPr>
                            <m:t>𝒑</m:t>
                          </m:r>
                        </m:e>
                      </m:acc>
                      <m:r>
                        <a:rPr lang="en-US" b="1" i="1" smtClean="0">
                          <a:latin typeface="Cambria Math" panose="02040503050406030204" pitchFamily="18" charset="0"/>
                        </a:rPr>
                        <m:t>±</m:t>
                      </m:r>
                      <m:sSup>
                        <m:sSupPr>
                          <m:ctrlPr>
                            <a:rPr lang="en-US" b="1" i="1">
                              <a:latin typeface="Cambria Math" panose="02040503050406030204" pitchFamily="18" charset="0"/>
                            </a:rPr>
                          </m:ctrlPr>
                        </m:sSupPr>
                        <m:e>
                          <m:r>
                            <a:rPr lang="en-US" b="1" i="1" smtClean="0">
                              <a:latin typeface="Cambria Math" panose="02040503050406030204" pitchFamily="18" charset="0"/>
                            </a:rPr>
                            <m:t>𝒛</m:t>
                          </m:r>
                        </m:e>
                        <m:sup>
                          <m:r>
                            <a:rPr lang="en-US" b="1" i="1" smtClean="0">
                              <a:latin typeface="Cambria Math" panose="02040503050406030204" pitchFamily="18" charset="0"/>
                            </a:rPr>
                            <m:t>∗</m:t>
                          </m:r>
                        </m:sup>
                      </m:sSup>
                      <m:rad>
                        <m:radPr>
                          <m:degHide m:val="on"/>
                          <m:ctrlPr>
                            <a:rPr lang="en-US" b="1" i="1">
                              <a:latin typeface="Cambria Math" panose="02040503050406030204" pitchFamily="18" charset="0"/>
                            </a:rPr>
                          </m:ctrlPr>
                        </m:radPr>
                        <m:deg/>
                        <m:e>
                          <m:f>
                            <m:fPr>
                              <m:ctrlPr>
                                <a:rPr lang="en-US" b="1" i="1">
                                  <a:latin typeface="Cambria Math" panose="02040503050406030204" pitchFamily="18" charset="0"/>
                                </a:rPr>
                              </m:ctrlPr>
                            </m:fPr>
                            <m:num>
                              <m:acc>
                                <m:accPr>
                                  <m:chr m:val="̂"/>
                                  <m:ctrlPr>
                                    <a:rPr lang="en-US" b="1" i="1">
                                      <a:latin typeface="Cambria Math" panose="02040503050406030204" pitchFamily="18" charset="0"/>
                                    </a:rPr>
                                  </m:ctrlPr>
                                </m:accPr>
                                <m:e>
                                  <m:r>
                                    <a:rPr lang="en-US" b="1" i="1" smtClean="0">
                                      <a:latin typeface="Cambria Math" panose="02040503050406030204" pitchFamily="18" charset="0"/>
                                    </a:rPr>
                                    <m:t>𝒑</m:t>
                                  </m:r>
                                </m:e>
                              </m:acc>
                              <m:r>
                                <a:rPr lang="en-US" b="1" i="1" smtClean="0">
                                  <a:latin typeface="Cambria Math" panose="02040503050406030204" pitchFamily="18" charset="0"/>
                                </a:rPr>
                                <m:t>(</m:t>
                              </m:r>
                              <m:r>
                                <a:rPr lang="en-US" b="1" i="1" smtClean="0">
                                  <a:latin typeface="Cambria Math" panose="02040503050406030204" pitchFamily="18" charset="0"/>
                                </a:rPr>
                                <m:t>𝟏</m:t>
                              </m:r>
                              <m:r>
                                <a:rPr lang="en-US" b="1" i="1" smtClean="0">
                                  <a:latin typeface="Cambria Math" panose="02040503050406030204" pitchFamily="18" charset="0"/>
                                </a:rPr>
                                <m:t>−</m:t>
                              </m:r>
                              <m:acc>
                                <m:accPr>
                                  <m:chr m:val="̂"/>
                                  <m:ctrlPr>
                                    <a:rPr lang="en-US" b="1" i="1">
                                      <a:latin typeface="Cambria Math" panose="02040503050406030204" pitchFamily="18" charset="0"/>
                                    </a:rPr>
                                  </m:ctrlPr>
                                </m:accPr>
                                <m:e>
                                  <m:r>
                                    <a:rPr lang="en-US" b="1" i="1" smtClean="0">
                                      <a:latin typeface="Cambria Math" panose="02040503050406030204" pitchFamily="18" charset="0"/>
                                    </a:rPr>
                                    <m:t>𝒑</m:t>
                                  </m:r>
                                </m:e>
                              </m:acc>
                              <m:r>
                                <a:rPr lang="en-US" b="1" i="1" smtClean="0">
                                  <a:latin typeface="Cambria Math" panose="02040503050406030204" pitchFamily="18" charset="0"/>
                                </a:rPr>
                                <m:t>)</m:t>
                              </m:r>
                            </m:num>
                            <m:den>
                              <m:r>
                                <a:rPr lang="en-US" b="1" i="1" smtClean="0">
                                  <a:latin typeface="Cambria Math" panose="02040503050406030204" pitchFamily="18" charset="0"/>
                                </a:rPr>
                                <m:t>𝒏</m:t>
                              </m:r>
                            </m:den>
                          </m:f>
                        </m:e>
                      </m:rad>
                      <m:r>
                        <a:rPr lang="en-US" b="1" i="1" smtClean="0">
                          <a:latin typeface="Cambria Math" panose="02040503050406030204" pitchFamily="18" charset="0"/>
                        </a:rPr>
                        <m:t>=</m:t>
                      </m:r>
                      <m:r>
                        <a:rPr lang="en-US" b="1" i="1" smtClean="0">
                          <a:latin typeface="Cambria Math" panose="02040503050406030204" pitchFamily="18" charset="0"/>
                        </a:rPr>
                        <m:t>𝟎</m:t>
                      </m:r>
                      <m:r>
                        <a:rPr lang="en-US" b="1" i="1" smtClean="0">
                          <a:latin typeface="Cambria Math" panose="02040503050406030204" pitchFamily="18" charset="0"/>
                        </a:rPr>
                        <m:t>.</m:t>
                      </m:r>
                      <m:r>
                        <a:rPr lang="en-US" b="1" i="1" smtClean="0">
                          <a:latin typeface="Cambria Math" panose="02040503050406030204" pitchFamily="18" charset="0"/>
                        </a:rPr>
                        <m:t>𝟓𝟒</m:t>
                      </m:r>
                      <m:r>
                        <a:rPr lang="en-US" b="1" i="1" smtClean="0">
                          <a:latin typeface="Cambria Math" panose="02040503050406030204" pitchFamily="18" charset="0"/>
                        </a:rPr>
                        <m:t>±</m:t>
                      </m:r>
                      <m:r>
                        <a:rPr lang="en-US" b="1" i="1" smtClean="0">
                          <a:latin typeface="Cambria Math" panose="02040503050406030204" pitchFamily="18" charset="0"/>
                        </a:rPr>
                        <m:t>𝟏</m:t>
                      </m:r>
                      <m:r>
                        <a:rPr lang="en-US" b="1" i="1" smtClean="0">
                          <a:latin typeface="Cambria Math" panose="02040503050406030204" pitchFamily="18" charset="0"/>
                        </a:rPr>
                        <m:t>.</m:t>
                      </m:r>
                      <m:r>
                        <a:rPr lang="en-US" b="1" i="1" smtClean="0">
                          <a:latin typeface="Cambria Math" panose="02040503050406030204" pitchFamily="18" charset="0"/>
                        </a:rPr>
                        <m:t>𝟗𝟔</m:t>
                      </m:r>
                      <m:rad>
                        <m:radPr>
                          <m:degHide m:val="on"/>
                          <m:ctrlPr>
                            <a:rPr lang="en-US" b="1" i="1">
                              <a:latin typeface="Cambria Math" panose="02040503050406030204" pitchFamily="18" charset="0"/>
                            </a:rPr>
                          </m:ctrlPr>
                        </m:radPr>
                        <m:deg/>
                        <m:e>
                          <m:f>
                            <m:fPr>
                              <m:ctrlPr>
                                <a:rPr lang="en-US" b="1" i="1">
                                  <a:latin typeface="Cambria Math" panose="02040503050406030204" pitchFamily="18" charset="0"/>
                                </a:rPr>
                              </m:ctrlPr>
                            </m:fPr>
                            <m:num>
                              <m:r>
                                <a:rPr lang="en-US" b="1" i="1" smtClean="0">
                                  <a:latin typeface="Cambria Math" panose="02040503050406030204" pitchFamily="18" charset="0"/>
                                </a:rPr>
                                <m:t>𝟎</m:t>
                              </m:r>
                              <m:r>
                                <a:rPr lang="en-US" b="1" i="1" smtClean="0">
                                  <a:latin typeface="Cambria Math" panose="02040503050406030204" pitchFamily="18" charset="0"/>
                                </a:rPr>
                                <m:t>.</m:t>
                              </m:r>
                              <m:r>
                                <a:rPr lang="en-US" b="1" i="1" smtClean="0">
                                  <a:latin typeface="Cambria Math" panose="02040503050406030204" pitchFamily="18" charset="0"/>
                                </a:rPr>
                                <m:t>𝟓𝟒</m:t>
                              </m:r>
                              <m:r>
                                <a:rPr lang="en-US" b="1" i="1" smtClean="0">
                                  <a:latin typeface="Cambria Math" panose="02040503050406030204" pitchFamily="18" charset="0"/>
                                </a:rPr>
                                <m:t>(</m:t>
                              </m:r>
                              <m:r>
                                <a:rPr lang="en-US" b="1" i="1" smtClean="0">
                                  <a:latin typeface="Cambria Math" panose="02040503050406030204" pitchFamily="18" charset="0"/>
                                </a:rPr>
                                <m:t>𝟏</m:t>
                              </m:r>
                              <m:r>
                                <a:rPr lang="en-US" b="1" i="1" smtClean="0">
                                  <a:latin typeface="Cambria Math" panose="02040503050406030204" pitchFamily="18" charset="0"/>
                                </a:rPr>
                                <m:t>−</m:t>
                              </m:r>
                              <m:r>
                                <a:rPr lang="en-US" b="1" i="1" smtClean="0">
                                  <a:latin typeface="Cambria Math" panose="02040503050406030204" pitchFamily="18" charset="0"/>
                                </a:rPr>
                                <m:t>𝟎</m:t>
                              </m:r>
                              <m:r>
                                <a:rPr lang="en-US" b="1" i="1" smtClean="0">
                                  <a:latin typeface="Cambria Math" panose="02040503050406030204" pitchFamily="18" charset="0"/>
                                </a:rPr>
                                <m:t>.</m:t>
                              </m:r>
                              <m:r>
                                <a:rPr lang="en-US" b="1" i="1" smtClean="0">
                                  <a:latin typeface="Cambria Math" panose="02040503050406030204" pitchFamily="18" charset="0"/>
                                </a:rPr>
                                <m:t>𝟓𝟒</m:t>
                              </m:r>
                              <m:r>
                                <a:rPr lang="en-US" b="1" i="1" smtClean="0">
                                  <a:latin typeface="Cambria Math" panose="02040503050406030204" pitchFamily="18" charset="0"/>
                                </a:rPr>
                                <m:t>)</m:t>
                              </m:r>
                            </m:num>
                            <m:den>
                              <m:r>
                                <a:rPr lang="en-US" b="1" i="1" smtClean="0">
                                  <a:latin typeface="Cambria Math" panose="02040503050406030204" pitchFamily="18" charset="0"/>
                                </a:rPr>
                                <m:t>𝟓𝟎𝟏</m:t>
                              </m:r>
                            </m:den>
                          </m:f>
                        </m:e>
                      </m:rad>
                      <m:r>
                        <a:rPr lang="en-US" b="1" i="1" smtClean="0">
                          <a:latin typeface="Cambria Math" panose="02040503050406030204" pitchFamily="18" charset="0"/>
                        </a:rPr>
                        <m:t>=(</m:t>
                      </m:r>
                      <m:r>
                        <a:rPr lang="en-US" b="1" i="1" smtClean="0">
                          <a:latin typeface="Cambria Math" panose="02040503050406030204" pitchFamily="18" charset="0"/>
                        </a:rPr>
                        <m:t>𝟎</m:t>
                      </m:r>
                      <m:r>
                        <a:rPr lang="en-US" b="1" i="1" smtClean="0">
                          <a:latin typeface="Cambria Math" panose="02040503050406030204" pitchFamily="18" charset="0"/>
                        </a:rPr>
                        <m:t>.</m:t>
                      </m:r>
                      <m:r>
                        <a:rPr lang="en-US" b="1" i="1" smtClean="0">
                          <a:latin typeface="Cambria Math" panose="02040503050406030204" pitchFamily="18" charset="0"/>
                        </a:rPr>
                        <m:t>𝟒𝟗𝟔𝟒</m:t>
                      </m:r>
                      <m:r>
                        <a:rPr lang="en-US" b="1" i="1" smtClean="0">
                          <a:latin typeface="Cambria Math" panose="02040503050406030204" pitchFamily="18" charset="0"/>
                        </a:rPr>
                        <m:t>, </m:t>
                      </m:r>
                      <m:r>
                        <a:rPr lang="en-US" b="1" i="1" smtClean="0">
                          <a:latin typeface="Cambria Math" panose="02040503050406030204" pitchFamily="18" charset="0"/>
                        </a:rPr>
                        <m:t>𝟎</m:t>
                      </m:r>
                      <m:r>
                        <a:rPr lang="en-US" b="1" i="1" smtClean="0">
                          <a:latin typeface="Cambria Math" panose="02040503050406030204" pitchFamily="18" charset="0"/>
                        </a:rPr>
                        <m:t>.</m:t>
                      </m:r>
                      <m:r>
                        <a:rPr lang="en-US" b="1" i="1" smtClean="0">
                          <a:latin typeface="Cambria Math" panose="02040503050406030204" pitchFamily="18" charset="0"/>
                        </a:rPr>
                        <m:t>𝟓𝟖𝟑𝟔</m:t>
                      </m:r>
                      <m:r>
                        <a:rPr lang="en-US" b="1" i="1" smtClean="0">
                          <a:latin typeface="Cambria Math" panose="02040503050406030204" pitchFamily="18" charset="0"/>
                        </a:rPr>
                        <m:t>)</m:t>
                      </m:r>
                    </m:oMath>
                  </m:oMathPara>
                </a14:m>
                <a:endParaRPr lang="en-US" b="1" dirty="0"/>
              </a:p>
              <a:p>
                <a:endParaRPr lang="en-US" b="1" dirty="0"/>
              </a:p>
              <a:p>
                <a:r>
                  <a:rPr lang="en-US" b="1" dirty="0"/>
                  <a:t>The margin of error is    </a:t>
                </a:r>
                <a:endParaRPr lang="en-US" b="1" i="1" dirty="0"/>
              </a:p>
              <a:p>
                <a:pPr marL="0" indent="0">
                  <a:buNone/>
                </a:pPr>
                <a14:m>
                  <m:oMath xmlns:m="http://schemas.openxmlformats.org/officeDocument/2006/math">
                    <m:sSup>
                      <m:sSupPr>
                        <m:ctrlPr>
                          <a:rPr lang="en-US" b="1" i="1">
                            <a:latin typeface="Cambria Math" panose="02040503050406030204" pitchFamily="18" charset="0"/>
                          </a:rPr>
                        </m:ctrlPr>
                      </m:sSupPr>
                      <m:e>
                        <m:r>
                          <a:rPr lang="en-US" b="1" i="1" smtClean="0">
                            <a:latin typeface="Cambria Math" panose="02040503050406030204" pitchFamily="18" charset="0"/>
                          </a:rPr>
                          <m:t>𝒛</m:t>
                        </m:r>
                      </m:e>
                      <m:sup>
                        <m:r>
                          <a:rPr lang="en-US" b="1" i="1" smtClean="0">
                            <a:latin typeface="Cambria Math" panose="02040503050406030204" pitchFamily="18" charset="0"/>
                          </a:rPr>
                          <m:t>∗</m:t>
                        </m:r>
                      </m:sup>
                    </m:sSup>
                    <m:rad>
                      <m:radPr>
                        <m:degHide m:val="on"/>
                        <m:ctrlPr>
                          <a:rPr lang="en-US" b="1" i="1">
                            <a:latin typeface="Cambria Math" panose="02040503050406030204" pitchFamily="18" charset="0"/>
                          </a:rPr>
                        </m:ctrlPr>
                      </m:radPr>
                      <m:deg/>
                      <m:e>
                        <m:f>
                          <m:fPr>
                            <m:ctrlPr>
                              <a:rPr lang="en-US" b="1" i="1">
                                <a:latin typeface="Cambria Math" panose="02040503050406030204" pitchFamily="18" charset="0"/>
                              </a:rPr>
                            </m:ctrlPr>
                          </m:fPr>
                          <m:num>
                            <m:acc>
                              <m:accPr>
                                <m:chr m:val="̂"/>
                                <m:ctrlPr>
                                  <a:rPr lang="en-US" b="1" i="1">
                                    <a:latin typeface="Cambria Math" panose="02040503050406030204" pitchFamily="18" charset="0"/>
                                  </a:rPr>
                                </m:ctrlPr>
                              </m:accPr>
                              <m:e>
                                <m:r>
                                  <a:rPr lang="en-US" b="1" i="1" smtClean="0">
                                    <a:latin typeface="Cambria Math" panose="02040503050406030204" pitchFamily="18" charset="0"/>
                                  </a:rPr>
                                  <m:t>𝒑</m:t>
                                </m:r>
                              </m:e>
                            </m:acc>
                            <m:r>
                              <a:rPr lang="en-US" b="1" i="1" smtClean="0">
                                <a:latin typeface="Cambria Math" panose="02040503050406030204" pitchFamily="18" charset="0"/>
                              </a:rPr>
                              <m:t>(</m:t>
                            </m:r>
                            <m:r>
                              <a:rPr lang="en-US" b="1" i="1" smtClean="0">
                                <a:latin typeface="Cambria Math" panose="02040503050406030204" pitchFamily="18" charset="0"/>
                              </a:rPr>
                              <m:t>𝟏</m:t>
                            </m:r>
                            <m:r>
                              <a:rPr lang="en-US" b="1" i="1" smtClean="0">
                                <a:latin typeface="Cambria Math" panose="02040503050406030204" pitchFamily="18" charset="0"/>
                              </a:rPr>
                              <m:t>−</m:t>
                            </m:r>
                            <m:acc>
                              <m:accPr>
                                <m:chr m:val="̂"/>
                                <m:ctrlPr>
                                  <a:rPr lang="en-US" b="1" i="1">
                                    <a:latin typeface="Cambria Math" panose="02040503050406030204" pitchFamily="18" charset="0"/>
                                  </a:rPr>
                                </m:ctrlPr>
                              </m:accPr>
                              <m:e>
                                <m:r>
                                  <a:rPr lang="en-US" b="1" i="1" smtClean="0">
                                    <a:latin typeface="Cambria Math" panose="02040503050406030204" pitchFamily="18" charset="0"/>
                                  </a:rPr>
                                  <m:t>𝒑</m:t>
                                </m:r>
                              </m:e>
                            </m:acc>
                            <m:r>
                              <a:rPr lang="en-US" b="1" i="1" smtClean="0">
                                <a:latin typeface="Cambria Math" panose="02040503050406030204" pitchFamily="18" charset="0"/>
                              </a:rPr>
                              <m:t>)</m:t>
                            </m:r>
                          </m:num>
                          <m:den>
                            <m:r>
                              <a:rPr lang="en-US" b="1" i="1" smtClean="0">
                                <a:latin typeface="Cambria Math" panose="02040503050406030204" pitchFamily="18" charset="0"/>
                              </a:rPr>
                              <m:t>𝒏</m:t>
                            </m:r>
                          </m:den>
                        </m:f>
                      </m:e>
                    </m:rad>
                    <m:r>
                      <a:rPr lang="en-US" b="1" i="1" smtClean="0">
                        <a:latin typeface="Cambria Math" panose="02040503050406030204" pitchFamily="18" charset="0"/>
                      </a:rPr>
                      <m:t>=</m:t>
                    </m:r>
                    <m:r>
                      <a:rPr lang="en-US" b="1" i="1" smtClean="0">
                        <a:latin typeface="Cambria Math" panose="02040503050406030204" pitchFamily="18" charset="0"/>
                      </a:rPr>
                      <m:t>𝟏</m:t>
                    </m:r>
                    <m:r>
                      <a:rPr lang="en-US" b="1" i="1" smtClean="0">
                        <a:latin typeface="Cambria Math" panose="02040503050406030204" pitchFamily="18" charset="0"/>
                      </a:rPr>
                      <m:t>.</m:t>
                    </m:r>
                    <m:r>
                      <a:rPr lang="en-US" b="1" i="1" smtClean="0">
                        <a:latin typeface="Cambria Math" panose="02040503050406030204" pitchFamily="18" charset="0"/>
                      </a:rPr>
                      <m:t>𝟗𝟔</m:t>
                    </m:r>
                    <m:rad>
                      <m:radPr>
                        <m:degHide m:val="on"/>
                        <m:ctrlPr>
                          <a:rPr lang="en-US" b="1" i="1">
                            <a:latin typeface="Cambria Math" panose="02040503050406030204" pitchFamily="18" charset="0"/>
                          </a:rPr>
                        </m:ctrlPr>
                      </m:radPr>
                      <m:deg/>
                      <m:e>
                        <m:f>
                          <m:fPr>
                            <m:ctrlPr>
                              <a:rPr lang="en-US" b="1" i="1">
                                <a:latin typeface="Cambria Math" panose="02040503050406030204" pitchFamily="18" charset="0"/>
                              </a:rPr>
                            </m:ctrlPr>
                          </m:fPr>
                          <m:num>
                            <m:r>
                              <a:rPr lang="en-US" b="1" i="1" smtClean="0">
                                <a:latin typeface="Cambria Math" panose="02040503050406030204" pitchFamily="18" charset="0"/>
                              </a:rPr>
                              <m:t>𝟎</m:t>
                            </m:r>
                            <m:r>
                              <a:rPr lang="en-US" b="1" i="1" smtClean="0">
                                <a:latin typeface="Cambria Math" panose="02040503050406030204" pitchFamily="18" charset="0"/>
                              </a:rPr>
                              <m:t>.</m:t>
                            </m:r>
                            <m:r>
                              <a:rPr lang="en-US" b="1" i="1" smtClean="0">
                                <a:latin typeface="Cambria Math" panose="02040503050406030204" pitchFamily="18" charset="0"/>
                              </a:rPr>
                              <m:t>𝟓𝟒</m:t>
                            </m:r>
                            <m:r>
                              <a:rPr lang="en-US" b="1" i="1" smtClean="0">
                                <a:latin typeface="Cambria Math" panose="02040503050406030204" pitchFamily="18" charset="0"/>
                              </a:rPr>
                              <m:t>(</m:t>
                            </m:r>
                            <m:r>
                              <a:rPr lang="en-US" b="1" i="1" smtClean="0">
                                <a:latin typeface="Cambria Math" panose="02040503050406030204" pitchFamily="18" charset="0"/>
                              </a:rPr>
                              <m:t>𝟏</m:t>
                            </m:r>
                            <m:r>
                              <a:rPr lang="en-US" b="1" i="1" smtClean="0">
                                <a:latin typeface="Cambria Math" panose="02040503050406030204" pitchFamily="18" charset="0"/>
                              </a:rPr>
                              <m:t>−</m:t>
                            </m:r>
                            <m:r>
                              <a:rPr lang="en-US" b="1" i="1" smtClean="0">
                                <a:latin typeface="Cambria Math" panose="02040503050406030204" pitchFamily="18" charset="0"/>
                              </a:rPr>
                              <m:t>𝟎</m:t>
                            </m:r>
                            <m:r>
                              <a:rPr lang="en-US" b="1" i="1" smtClean="0">
                                <a:latin typeface="Cambria Math" panose="02040503050406030204" pitchFamily="18" charset="0"/>
                              </a:rPr>
                              <m:t>.</m:t>
                            </m:r>
                            <m:r>
                              <a:rPr lang="en-US" b="1" i="1" smtClean="0">
                                <a:latin typeface="Cambria Math" panose="02040503050406030204" pitchFamily="18" charset="0"/>
                              </a:rPr>
                              <m:t>𝟓𝟒</m:t>
                            </m:r>
                            <m:r>
                              <a:rPr lang="en-US" b="1" i="1" smtClean="0">
                                <a:latin typeface="Cambria Math" panose="02040503050406030204" pitchFamily="18" charset="0"/>
                              </a:rPr>
                              <m:t>)</m:t>
                            </m:r>
                          </m:num>
                          <m:den>
                            <m:r>
                              <a:rPr lang="en-US" b="1" i="1" smtClean="0">
                                <a:latin typeface="Cambria Math" panose="02040503050406030204" pitchFamily="18" charset="0"/>
                              </a:rPr>
                              <m:t>𝟓𝟎𝟏</m:t>
                            </m:r>
                          </m:den>
                        </m:f>
                      </m:e>
                    </m:rad>
                    <m:r>
                      <a:rPr lang="en-US" b="1" i="1" smtClean="0">
                        <a:latin typeface="Cambria Math" panose="02040503050406030204" pitchFamily="18" charset="0"/>
                      </a:rPr>
                      <m:t>=</m:t>
                    </m:r>
                    <m:r>
                      <a:rPr lang="en-US" b="1" i="1" smtClean="0">
                        <a:latin typeface="Cambria Math" panose="02040503050406030204" pitchFamily="18" charset="0"/>
                      </a:rPr>
                      <m:t>𝟎</m:t>
                    </m:r>
                    <m:r>
                      <a:rPr lang="en-US" b="1" i="1" smtClean="0">
                        <a:latin typeface="Cambria Math" panose="02040503050406030204" pitchFamily="18" charset="0"/>
                      </a:rPr>
                      <m:t>.</m:t>
                    </m:r>
                    <m:r>
                      <a:rPr lang="en-US" b="1" i="1" smtClean="0">
                        <a:latin typeface="Cambria Math" panose="02040503050406030204" pitchFamily="18" charset="0"/>
                      </a:rPr>
                      <m:t>𝟎𝟒𝟑𝟔</m:t>
                    </m:r>
                  </m:oMath>
                </a14:m>
                <a:r>
                  <a:rPr lang="en-US" b="1" dirty="0"/>
                  <a:t>, meaning that our margin of error is about 4.4 percentage points.</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32" t="-1311" r="-169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5A551C7F-F014-46E8-A7AD-03394FBCA931}"/>
              </a:ext>
            </a:extLst>
          </p:cNvPr>
          <p:cNvSpPr>
            <a:spLocks noGrp="1"/>
          </p:cNvSpPr>
          <p:nvPr>
            <p:ph type="sldNum" sz="quarter" idx="12"/>
          </p:nvPr>
        </p:nvSpPr>
        <p:spPr/>
        <p:txBody>
          <a:bodyPr/>
          <a:lstStyle/>
          <a:p>
            <a:fld id="{3833988A-D950-44F7-AD3F-E8557E80514B}" type="slidenum">
              <a:rPr lang="en-US" smtClean="0"/>
              <a:t>39</a:t>
            </a:fld>
            <a:endParaRPr lang="en-US"/>
          </a:p>
        </p:txBody>
      </p:sp>
    </p:spTree>
    <p:extLst>
      <p:ext uri="{BB962C8B-B14F-4D97-AF65-F5344CB8AC3E}">
        <p14:creationId xmlns:p14="http://schemas.microsoft.com/office/powerpoint/2010/main" val="429482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A2F328E2-EED3-41BB-BFFD-86070622DE39}"/>
                  </a:ext>
                </a:extLst>
              </p:cNvPr>
              <p:cNvSpPr>
                <a:spLocks noGrp="1"/>
              </p:cNvSpPr>
              <p:nvPr>
                <p:ph type="title"/>
              </p:nvPr>
            </p:nvSpPr>
            <p:spPr/>
            <p:txBody>
              <a:bodyPr>
                <a:normAutofit/>
              </a:bodyPr>
              <a:lstStyle/>
              <a:p>
                <a:pPr algn="ctr"/>
                <a:r>
                  <a:rPr lang="en-US" sz="2800" u="sng" dirty="0">
                    <a:solidFill>
                      <a:srgbClr val="FF0000"/>
                    </a:solidFill>
                  </a:rPr>
                  <a:t>Sampling Distribution For </a:t>
                </a:r>
                <a:r>
                  <a:rPr lang="en-US" sz="3200" dirty="0">
                    <a:solidFill>
                      <a:srgbClr val="FF0000"/>
                    </a:solidFill>
                  </a:rPr>
                  <a:t> </a:t>
                </a:r>
                <a14:m>
                  <m:oMath xmlns:m="http://schemas.openxmlformats.org/officeDocument/2006/math">
                    <m:acc>
                      <m:accPr>
                        <m:chr m:val="̂"/>
                        <m:ctrlPr>
                          <a:rPr lang="en-US" sz="3200" i="1">
                            <a:solidFill>
                              <a:srgbClr val="FF0000"/>
                            </a:solidFill>
                            <a:latin typeface="Cambria Math" panose="02040503050406030204" pitchFamily="18" charset="0"/>
                          </a:rPr>
                        </m:ctrlPr>
                      </m:accPr>
                      <m:e>
                        <m:r>
                          <a:rPr lang="en-US" sz="3200" i="1">
                            <a:solidFill>
                              <a:srgbClr val="FF0000"/>
                            </a:solidFill>
                            <a:latin typeface="Cambria Math" panose="02040503050406030204" pitchFamily="18" charset="0"/>
                          </a:rPr>
                          <m:t>𝑝</m:t>
                        </m:r>
                      </m:e>
                    </m:acc>
                  </m:oMath>
                </a14:m>
                <a:endParaRPr lang="en-US" sz="3200" dirty="0">
                  <a:solidFill>
                    <a:srgbClr val="FF0000"/>
                  </a:solidFill>
                </a:endParaRPr>
              </a:p>
            </p:txBody>
          </p:sp>
        </mc:Choice>
        <mc:Fallback xmlns="">
          <p:sp>
            <p:nvSpPr>
              <p:cNvPr id="2" name="Title 1">
                <a:extLst>
                  <a:ext uri="{FF2B5EF4-FFF2-40B4-BE49-F238E27FC236}">
                    <a16:creationId xmlns:a16="http://schemas.microsoft.com/office/drawing/2014/main" id="{A2F328E2-EED3-41BB-BFFD-86070622DE39}"/>
                  </a:ext>
                </a:extLst>
              </p:cNvPr>
              <p:cNvSpPr>
                <a:spLocks noGrp="1" noRot="1" noChangeAspect="1" noMove="1" noResize="1" noEditPoints="1" noAdjustHandles="1" noChangeArrowheads="1" noChangeShapeType="1" noTextEdit="1"/>
              </p:cNvSpPr>
              <p:nvPr>
                <p:ph type="title"/>
              </p:nvPr>
            </p:nvSpPr>
            <p:spPr>
              <a:blipFill>
                <a:blip r:embed="rId2"/>
                <a:stretch>
                  <a:fillRect t="-9091" b="-27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93B8006-329B-45C7-9571-5ACF786C3134}"/>
                  </a:ext>
                </a:extLst>
              </p:cNvPr>
              <p:cNvSpPr>
                <a:spLocks noGrp="1"/>
              </p:cNvSpPr>
              <p:nvPr>
                <p:ph idx="1"/>
              </p:nvPr>
            </p:nvSpPr>
            <p:spPr/>
            <p:txBody>
              <a:bodyPr>
                <a:normAutofit/>
              </a:bodyPr>
              <a:lstStyle/>
              <a:p>
                <a:r>
                  <a:rPr lang="en-US" b="1" dirty="0"/>
                  <a:t>The distribution of all possible sample statistics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𝒑</m:t>
                        </m:r>
                      </m:e>
                    </m:acc>
                  </m:oMath>
                </a14:m>
                <a:r>
                  <a:rPr lang="en-US" b="1" dirty="0"/>
                  <a:t> for a given parameter value p is called the sampling distribution. </a:t>
                </a:r>
              </a:p>
              <a:p>
                <a:r>
                  <a:rPr lang="en-US" b="1" dirty="0"/>
                  <a:t>The sampling distribution for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𝒑</m:t>
                        </m:r>
                      </m:e>
                    </m:acc>
                  </m:oMath>
                </a14:m>
                <a:r>
                  <a:rPr lang="en-US" b="1" dirty="0"/>
                  <a:t> can be approximated by a normal distribution in two cases and under two conditions.</a:t>
                </a:r>
              </a:p>
              <a:p>
                <a:endParaRPr lang="en-US" b="1" dirty="0"/>
              </a:p>
              <a:p>
                <a:r>
                  <a:rPr lang="en-US" b="1" dirty="0"/>
                  <a:t>Condition #1: __</a:t>
                </a:r>
                <a:r>
                  <a:rPr lang="en-US" b="1" i="1" u="sng" dirty="0"/>
                  <a:t> </a:t>
                </a:r>
                <a:r>
                  <a:rPr lang="en-US" b="1" i="1" u="sng" dirty="0">
                    <a:solidFill>
                      <a:srgbClr val="FF0000"/>
                    </a:solidFill>
                  </a:rPr>
                  <a:t>observations are independent </a:t>
                </a:r>
                <a:r>
                  <a:rPr lang="en-US" b="1" dirty="0"/>
                  <a:t>_____</a:t>
                </a:r>
              </a:p>
              <a:p>
                <a:endParaRPr lang="en-US" b="1" dirty="0"/>
              </a:p>
              <a:p>
                <a:r>
                  <a:rPr lang="en-US" b="1" dirty="0"/>
                  <a:t>Condition #2: _</a:t>
                </a:r>
                <a:r>
                  <a:rPr lang="en-US" b="1" i="1" u="sng" dirty="0"/>
                  <a:t> </a:t>
                </a:r>
                <a:r>
                  <a:rPr lang="en-US" b="1" i="1" u="sng" dirty="0">
                    <a:solidFill>
                      <a:srgbClr val="FF0000"/>
                    </a:solidFill>
                  </a:rPr>
                  <a:t>the “success/failure” condition is met </a:t>
                </a:r>
                <a:r>
                  <a:rPr lang="en-US" b="1" dirty="0"/>
                  <a:t>__</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E93B8006-329B-45C7-9571-5ACF786C3134}"/>
                  </a:ext>
                </a:extLst>
              </p:cNvPr>
              <p:cNvSpPr>
                <a:spLocks noGrp="1" noRot="1" noChangeAspect="1" noMove="1" noResize="1" noEditPoints="1" noAdjustHandles="1" noChangeArrowheads="1" noChangeShapeType="1" noTextEdit="1"/>
              </p:cNvSpPr>
              <p:nvPr>
                <p:ph idx="1"/>
              </p:nvPr>
            </p:nvSpPr>
            <p:spPr>
              <a:blipFill>
                <a:blip r:embed="rId3"/>
                <a:stretch>
                  <a:fillRect l="-1078" t="-1311" r="-161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CD1839C4-2B91-45D9-BE2B-A216D80B699E}"/>
              </a:ext>
            </a:extLst>
          </p:cNvPr>
          <p:cNvSpPr>
            <a:spLocks noGrp="1"/>
          </p:cNvSpPr>
          <p:nvPr>
            <p:ph type="sldNum" sz="quarter" idx="12"/>
          </p:nvPr>
        </p:nvSpPr>
        <p:spPr/>
        <p:txBody>
          <a:bodyPr/>
          <a:lstStyle/>
          <a:p>
            <a:fld id="{3833988A-D950-44F7-AD3F-E8557E80514B}" type="slidenum">
              <a:rPr lang="en-US" smtClean="0"/>
              <a:t>4</a:t>
            </a:fld>
            <a:endParaRPr lang="en-US"/>
          </a:p>
        </p:txBody>
      </p:sp>
    </p:spTree>
    <p:extLst>
      <p:ext uri="{BB962C8B-B14F-4D97-AF65-F5344CB8AC3E}">
        <p14:creationId xmlns:p14="http://schemas.microsoft.com/office/powerpoint/2010/main" val="26919199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u="sng" dirty="0">
                <a:solidFill>
                  <a:srgbClr val="FF0000"/>
                </a:solidFill>
              </a:rPr>
              <a:t>Smaller ME</a:t>
            </a:r>
          </a:p>
        </p:txBody>
      </p:sp>
      <p:sp>
        <p:nvSpPr>
          <p:cNvPr id="3" name="Content Placeholder 2"/>
          <p:cNvSpPr>
            <a:spLocks noGrp="1"/>
          </p:cNvSpPr>
          <p:nvPr>
            <p:ph idx="1"/>
          </p:nvPr>
        </p:nvSpPr>
        <p:spPr/>
        <p:txBody>
          <a:bodyPr/>
          <a:lstStyle/>
          <a:p>
            <a:r>
              <a:rPr lang="en-US" sz="2800" b="1" dirty="0"/>
              <a:t>Suppose we want a </a:t>
            </a:r>
            <a:r>
              <a:rPr lang="en-US" sz="2800" b="1" u="sng" dirty="0"/>
              <a:t>margin of error </a:t>
            </a:r>
            <a:r>
              <a:rPr lang="en-US" sz="2800" b="1" dirty="0"/>
              <a:t>less than 0.03? What </a:t>
            </a:r>
            <a:r>
              <a:rPr lang="en-US" sz="2800" b="1" u="sng" dirty="0"/>
              <a:t>size sample </a:t>
            </a:r>
            <a:r>
              <a:rPr lang="en-US" sz="2800" b="1" dirty="0"/>
              <a:t>should we take? </a:t>
            </a:r>
          </a:p>
          <a:p>
            <a:endParaRPr lang="en-US" sz="2800" b="1" dirty="0"/>
          </a:p>
          <a:p>
            <a:endParaRPr lang="en-US" sz="2800" b="1" dirty="0"/>
          </a:p>
          <a:p>
            <a:endParaRPr lang="en-US" sz="2800" b="1" dirty="0"/>
          </a:p>
          <a:p>
            <a:r>
              <a:rPr lang="en-US" sz="2800" b="1" dirty="0"/>
              <a:t>Calculate the </a:t>
            </a:r>
            <a:r>
              <a:rPr lang="en-US" sz="2800" b="1" u="sng" dirty="0"/>
              <a:t>sample size </a:t>
            </a:r>
            <a:r>
              <a:rPr lang="en-US" sz="2800" b="1" dirty="0"/>
              <a:t>needed for a </a:t>
            </a:r>
            <a:r>
              <a:rPr lang="en-US" sz="2800" b="1" u="sng" dirty="0"/>
              <a:t>margin of error</a:t>
            </a:r>
            <a:r>
              <a:rPr lang="en-US" sz="2800" b="1" dirty="0"/>
              <a:t> less than 0.01.</a:t>
            </a:r>
          </a:p>
          <a:p>
            <a:endParaRPr lang="en-US" dirty="0"/>
          </a:p>
        </p:txBody>
      </p:sp>
      <p:sp>
        <p:nvSpPr>
          <p:cNvPr id="4" name="Slide Number Placeholder 3">
            <a:extLst>
              <a:ext uri="{FF2B5EF4-FFF2-40B4-BE49-F238E27FC236}">
                <a16:creationId xmlns:a16="http://schemas.microsoft.com/office/drawing/2014/main" id="{3CC63416-0978-498F-99FF-C9438E5ADCF4}"/>
              </a:ext>
            </a:extLst>
          </p:cNvPr>
          <p:cNvSpPr>
            <a:spLocks noGrp="1"/>
          </p:cNvSpPr>
          <p:nvPr>
            <p:ph type="sldNum" sz="quarter" idx="12"/>
          </p:nvPr>
        </p:nvSpPr>
        <p:spPr/>
        <p:txBody>
          <a:bodyPr/>
          <a:lstStyle/>
          <a:p>
            <a:fld id="{3833988A-D950-44F7-AD3F-E8557E80514B}" type="slidenum">
              <a:rPr lang="en-US" smtClean="0"/>
              <a:t>40</a:t>
            </a:fld>
            <a:endParaRPr lang="en-US"/>
          </a:p>
        </p:txBody>
      </p:sp>
    </p:spTree>
    <p:extLst>
      <p:ext uri="{BB962C8B-B14F-4D97-AF65-F5344CB8AC3E}">
        <p14:creationId xmlns:p14="http://schemas.microsoft.com/office/powerpoint/2010/main" val="32990256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u="sng" dirty="0"/>
              <a:t>Self-read Example</a:t>
            </a:r>
            <a:r>
              <a:rPr lang="en-US" sz="2800" dirty="0"/>
              <a:t>: Charity Care (1)</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000" b="1" dirty="0"/>
                  <a:t>Suppose a preliminary simple random sample of 75 physicians in Michigan showed that 42 provided at least some charity care (i.e., treated poor people at no cost). We want to estimate the proportion of all physicians in Michigan who provide some charity care with 90% confidence.</a:t>
                </a:r>
              </a:p>
              <a:p>
                <a:pPr lvl="1"/>
                <a:r>
                  <a:rPr lang="en-US" sz="2000" b="1" dirty="0"/>
                  <a:t>If you want the 90% confidence interval to have a margin of error of no more than 2.5%, what is the minimum sample size you should take? Use the information from the preliminary sample as a planning value, </a:t>
                </a:r>
                <a14:m>
                  <m:oMath xmlns:m="http://schemas.openxmlformats.org/officeDocument/2006/math">
                    <m:sSup>
                      <m:sSupPr>
                        <m:ctrlPr>
                          <a:rPr lang="en-US" sz="2000" b="1" i="1">
                            <a:latin typeface="Cambria Math" panose="02040503050406030204" pitchFamily="18" charset="0"/>
                          </a:rPr>
                        </m:ctrlPr>
                      </m:sSupPr>
                      <m:e>
                        <m:r>
                          <a:rPr lang="en-US" sz="2000" b="1" i="1" smtClean="0">
                            <a:latin typeface="Cambria Math" panose="02040503050406030204" pitchFamily="18" charset="0"/>
                          </a:rPr>
                          <m:t>𝒑</m:t>
                        </m:r>
                      </m:e>
                      <m:sup>
                        <m:r>
                          <a:rPr lang="en-US" sz="2000" b="1" i="1" smtClean="0">
                            <a:latin typeface="Cambria Math" panose="02040503050406030204" pitchFamily="18" charset="0"/>
                          </a:rPr>
                          <m:t>∗</m:t>
                        </m:r>
                      </m:sup>
                    </m:sSup>
                  </m:oMath>
                </a14:m>
                <a:r>
                  <a:rPr lang="en-US" sz="2000" b="1" dirty="0"/>
                  <a:t>. </a:t>
                </a:r>
              </a:p>
              <a:p>
                <a:pPr lvl="1"/>
                <a:endParaRPr lang="en-US" sz="2000" b="1" dirty="0"/>
              </a:p>
              <a:p>
                <a:pPr lvl="1"/>
                <a:endParaRPr lang="en-US" sz="2000" b="1" dirty="0"/>
              </a:p>
              <a:p>
                <a:pPr lvl="1"/>
                <a:endParaRPr lang="en-US" sz="2000" b="1" dirty="0"/>
              </a:p>
              <a:p>
                <a:pPr lvl="1"/>
                <a:endParaRPr lang="en-US" sz="2000" b="1" dirty="0"/>
              </a:p>
              <a:p>
                <a:pPr lvl="1"/>
                <a:r>
                  <a:rPr lang="en-US" sz="2000" b="1" dirty="0"/>
                  <a:t>Rounding up means we take n = 1067</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93" t="-1073"/>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B90A479A-9426-4C43-84D8-38BFC79840F1}"/>
              </a:ext>
            </a:extLst>
          </p:cNvPr>
          <p:cNvPicPr>
            <a:picLocks noChangeAspect="1"/>
          </p:cNvPicPr>
          <p:nvPr/>
        </p:nvPicPr>
        <p:blipFill>
          <a:blip r:embed="rId3"/>
          <a:stretch>
            <a:fillRect/>
          </a:stretch>
        </p:blipFill>
        <p:spPr>
          <a:xfrm>
            <a:off x="2724149" y="4083728"/>
            <a:ext cx="4511151" cy="1305017"/>
          </a:xfrm>
          <a:prstGeom prst="rect">
            <a:avLst/>
          </a:prstGeom>
        </p:spPr>
      </p:pic>
      <p:sp>
        <p:nvSpPr>
          <p:cNvPr id="5" name="Slide Number Placeholder 4">
            <a:extLst>
              <a:ext uri="{FF2B5EF4-FFF2-40B4-BE49-F238E27FC236}">
                <a16:creationId xmlns:a16="http://schemas.microsoft.com/office/drawing/2014/main" id="{57DC7C09-576B-4AC9-B798-3C84C6E57546}"/>
              </a:ext>
            </a:extLst>
          </p:cNvPr>
          <p:cNvSpPr>
            <a:spLocks noGrp="1"/>
          </p:cNvSpPr>
          <p:nvPr>
            <p:ph type="sldNum" sz="quarter" idx="12"/>
          </p:nvPr>
        </p:nvSpPr>
        <p:spPr/>
        <p:txBody>
          <a:bodyPr/>
          <a:lstStyle/>
          <a:p>
            <a:fld id="{3833988A-D950-44F7-AD3F-E8557E80514B}" type="slidenum">
              <a:rPr lang="en-US" smtClean="0"/>
              <a:t>41</a:t>
            </a:fld>
            <a:endParaRPr lang="en-US"/>
          </a:p>
        </p:txBody>
      </p:sp>
    </p:spTree>
    <p:extLst>
      <p:ext uri="{BB962C8B-B14F-4D97-AF65-F5344CB8AC3E}">
        <p14:creationId xmlns:p14="http://schemas.microsoft.com/office/powerpoint/2010/main" val="4773479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u="sng" dirty="0"/>
              <a:t>Self-read Example</a:t>
            </a:r>
            <a:r>
              <a:rPr lang="en-US" sz="2800" dirty="0"/>
              <a:t>: Charity care (2)</a:t>
            </a:r>
          </a:p>
        </p:txBody>
      </p:sp>
      <p:sp>
        <p:nvSpPr>
          <p:cNvPr id="3" name="Content Placeholder 2"/>
          <p:cNvSpPr>
            <a:spLocks noGrp="1"/>
          </p:cNvSpPr>
          <p:nvPr>
            <p:ph idx="1"/>
          </p:nvPr>
        </p:nvSpPr>
        <p:spPr/>
        <p:txBody>
          <a:bodyPr/>
          <a:lstStyle/>
          <a:p>
            <a:r>
              <a:rPr lang="en-US" sz="2800" b="1" dirty="0"/>
              <a:t>Suppose you had no preliminary information about the proportion of physicians who provide some charity care, but still want the 90% confidence interval to have a margin of error of no more than 2.5%. What is the minimum sample size we need? Why is it better to use a pilot sample where possible?</a:t>
            </a:r>
          </a:p>
          <a:p>
            <a:endParaRPr lang="en-US" dirty="0"/>
          </a:p>
        </p:txBody>
      </p:sp>
      <p:pic>
        <p:nvPicPr>
          <p:cNvPr id="4" name="Picture 3">
            <a:extLst>
              <a:ext uri="{FF2B5EF4-FFF2-40B4-BE49-F238E27FC236}">
                <a16:creationId xmlns:a16="http://schemas.microsoft.com/office/drawing/2014/main" id="{ADF93921-7D6A-44ED-A023-0774EAD04436}"/>
              </a:ext>
            </a:extLst>
          </p:cNvPr>
          <p:cNvPicPr>
            <a:picLocks noChangeAspect="1"/>
          </p:cNvPicPr>
          <p:nvPr/>
        </p:nvPicPr>
        <p:blipFill>
          <a:blip r:embed="rId2"/>
          <a:stretch>
            <a:fillRect/>
          </a:stretch>
        </p:blipFill>
        <p:spPr>
          <a:xfrm>
            <a:off x="1225117" y="4234648"/>
            <a:ext cx="7306323" cy="2141437"/>
          </a:xfrm>
          <a:prstGeom prst="rect">
            <a:avLst/>
          </a:prstGeom>
        </p:spPr>
      </p:pic>
      <p:sp>
        <p:nvSpPr>
          <p:cNvPr id="5" name="Slide Number Placeholder 4">
            <a:extLst>
              <a:ext uri="{FF2B5EF4-FFF2-40B4-BE49-F238E27FC236}">
                <a16:creationId xmlns:a16="http://schemas.microsoft.com/office/drawing/2014/main" id="{2BB104E0-708D-426F-80DD-F9B271D7758D}"/>
              </a:ext>
            </a:extLst>
          </p:cNvPr>
          <p:cNvSpPr>
            <a:spLocks noGrp="1"/>
          </p:cNvSpPr>
          <p:nvPr>
            <p:ph type="sldNum" sz="quarter" idx="12"/>
          </p:nvPr>
        </p:nvSpPr>
        <p:spPr/>
        <p:txBody>
          <a:bodyPr/>
          <a:lstStyle/>
          <a:p>
            <a:fld id="{3833988A-D950-44F7-AD3F-E8557E80514B}" type="slidenum">
              <a:rPr lang="en-US" smtClean="0"/>
              <a:t>42</a:t>
            </a:fld>
            <a:endParaRPr lang="en-US"/>
          </a:p>
        </p:txBody>
      </p:sp>
    </p:spTree>
    <p:extLst>
      <p:ext uri="{BB962C8B-B14F-4D97-AF65-F5344CB8AC3E}">
        <p14:creationId xmlns:p14="http://schemas.microsoft.com/office/powerpoint/2010/main" val="20072448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u="sng" dirty="0"/>
              <a:t>Review Question</a:t>
            </a:r>
          </a:p>
        </p:txBody>
      </p:sp>
      <p:sp>
        <p:nvSpPr>
          <p:cNvPr id="3" name="Content Placeholder 2"/>
          <p:cNvSpPr>
            <a:spLocks noGrp="1"/>
          </p:cNvSpPr>
          <p:nvPr>
            <p:ph idx="1"/>
          </p:nvPr>
        </p:nvSpPr>
        <p:spPr/>
        <p:txBody>
          <a:bodyPr>
            <a:normAutofit fontScale="92500" lnSpcReduction="10000"/>
          </a:bodyPr>
          <a:lstStyle/>
          <a:p>
            <a:r>
              <a:rPr lang="en-US" b="1" dirty="0"/>
              <a:t>Suppose a new, larger sample of physicians is selected and we calculate a standard error for the sample proportion to be 1.52%. What is the correct interpretation of this standard error?</a:t>
            </a:r>
            <a:br>
              <a:rPr lang="en-US" b="1" dirty="0"/>
            </a:br>
            <a:endParaRPr lang="en-US" b="1" dirty="0"/>
          </a:p>
          <a:p>
            <a:pPr lvl="1"/>
            <a:r>
              <a:rPr lang="en-US" b="1" dirty="0"/>
              <a:t>(</a:t>
            </a:r>
            <a:r>
              <a:rPr lang="en-US" b="1" dirty="0" err="1"/>
              <a:t>i</a:t>
            </a:r>
            <a:r>
              <a:rPr lang="en-US" b="1" dirty="0"/>
              <a:t>) </a:t>
            </a:r>
            <a:r>
              <a:rPr lang="en-US" b="1" u="sng" dirty="0">
                <a:solidFill>
                  <a:srgbClr val="FF0000"/>
                </a:solidFill>
              </a:rPr>
              <a:t>In repeated samples of this size, we expect the sample proportion to be within 1.52% of the true population proportion, on average</a:t>
            </a:r>
            <a:r>
              <a:rPr lang="en-US" b="1" dirty="0"/>
              <a:t>.</a:t>
            </a:r>
          </a:p>
          <a:p>
            <a:pPr lvl="1"/>
            <a:r>
              <a:rPr lang="en-US" sz="2600" b="1" dirty="0"/>
              <a:t>(ii) The margin of error for the new confidence interval is 1.52%.</a:t>
            </a:r>
          </a:p>
          <a:p>
            <a:pPr lvl="1"/>
            <a:r>
              <a:rPr lang="en-US" sz="2600" b="1" dirty="0"/>
              <a:t>(iii) If we take repeated samples, 90% of the sample proportions will be within 1.52% of the upper and lower bounds of our calculated confidence interval.</a:t>
            </a:r>
          </a:p>
          <a:p>
            <a:pPr lvl="1"/>
            <a:r>
              <a:rPr lang="en-US" sz="2600" b="1" dirty="0"/>
              <a:t>(iv) Our confidence interval will include the true population proportion 1.52% of the time.</a:t>
            </a:r>
          </a:p>
          <a:p>
            <a:endParaRPr lang="en-US" dirty="0"/>
          </a:p>
        </p:txBody>
      </p:sp>
      <p:sp>
        <p:nvSpPr>
          <p:cNvPr id="4" name="Slide Number Placeholder 3">
            <a:extLst>
              <a:ext uri="{FF2B5EF4-FFF2-40B4-BE49-F238E27FC236}">
                <a16:creationId xmlns:a16="http://schemas.microsoft.com/office/drawing/2014/main" id="{D84D7F07-46EC-4577-8A4C-F91D2C409F8C}"/>
              </a:ext>
            </a:extLst>
          </p:cNvPr>
          <p:cNvSpPr>
            <a:spLocks noGrp="1"/>
          </p:cNvSpPr>
          <p:nvPr>
            <p:ph type="sldNum" sz="quarter" idx="12"/>
          </p:nvPr>
        </p:nvSpPr>
        <p:spPr/>
        <p:txBody>
          <a:bodyPr/>
          <a:lstStyle/>
          <a:p>
            <a:fld id="{3833988A-D950-44F7-AD3F-E8557E80514B}" type="slidenum">
              <a:rPr lang="en-US" smtClean="0"/>
              <a:t>43</a:t>
            </a:fld>
            <a:endParaRPr lang="en-US"/>
          </a:p>
        </p:txBody>
      </p:sp>
    </p:spTree>
    <p:extLst>
      <p:ext uri="{BB962C8B-B14F-4D97-AF65-F5344CB8AC3E}">
        <p14:creationId xmlns:p14="http://schemas.microsoft.com/office/powerpoint/2010/main" val="13165745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328E2-EED3-41BB-BFFD-86070622DE39}"/>
              </a:ext>
            </a:extLst>
          </p:cNvPr>
          <p:cNvSpPr>
            <a:spLocks noGrp="1"/>
          </p:cNvSpPr>
          <p:nvPr>
            <p:ph type="title"/>
          </p:nvPr>
        </p:nvSpPr>
        <p:spPr/>
        <p:txBody>
          <a:bodyPr>
            <a:normAutofit/>
          </a:bodyPr>
          <a:lstStyle/>
          <a:p>
            <a:pPr algn="ctr"/>
            <a:r>
              <a:rPr lang="en-US" sz="2800" u="sng" dirty="0">
                <a:solidFill>
                  <a:srgbClr val="FF0000"/>
                </a:solidFill>
              </a:rPr>
              <a:t>Hypothesis Tests For a Single Proportion</a:t>
            </a:r>
          </a:p>
        </p:txBody>
      </p:sp>
      <p:sp>
        <p:nvSpPr>
          <p:cNvPr id="3" name="Content Placeholder 2">
            <a:extLst>
              <a:ext uri="{FF2B5EF4-FFF2-40B4-BE49-F238E27FC236}">
                <a16:creationId xmlns:a16="http://schemas.microsoft.com/office/drawing/2014/main" id="{E93B8006-329B-45C7-9571-5ACF786C3134}"/>
              </a:ext>
            </a:extLst>
          </p:cNvPr>
          <p:cNvSpPr>
            <a:spLocks noGrp="1"/>
          </p:cNvSpPr>
          <p:nvPr>
            <p:ph idx="1"/>
          </p:nvPr>
        </p:nvSpPr>
        <p:spPr/>
        <p:txBody>
          <a:bodyPr>
            <a:normAutofit/>
          </a:bodyPr>
          <a:lstStyle/>
          <a:p>
            <a:pPr marL="0" indent="0">
              <a:buNone/>
            </a:pPr>
            <a:r>
              <a:rPr lang="en-US" sz="2800" b="1" u="sng" dirty="0"/>
              <a:t>Recall the Basic Steps in Any Hypothesis Test</a:t>
            </a:r>
          </a:p>
          <a:p>
            <a:pPr marL="457200" lvl="0" indent="-457200">
              <a:buFont typeface="+mj-lt"/>
              <a:buAutoNum type="arabicPeriod"/>
            </a:pPr>
            <a:r>
              <a:rPr lang="en-US" sz="2800" b="1" dirty="0"/>
              <a:t>Determine appropriate null and alternative hypotheses.</a:t>
            </a:r>
          </a:p>
          <a:p>
            <a:pPr marL="457200" lvl="0" indent="-457200">
              <a:buFont typeface="+mj-lt"/>
              <a:buAutoNum type="arabicPeriod"/>
            </a:pPr>
            <a:r>
              <a:rPr lang="en-US" sz="2800" b="1" dirty="0"/>
              <a:t>Check assumptions for performing the test.</a:t>
            </a:r>
          </a:p>
          <a:p>
            <a:pPr marL="457200" lvl="0" indent="-457200">
              <a:buFont typeface="+mj-lt"/>
              <a:buAutoNum type="arabicPeriod"/>
            </a:pPr>
            <a:r>
              <a:rPr lang="en-US" sz="2800" b="1" dirty="0"/>
              <a:t>Calculate the test statistic and determine the p-value.</a:t>
            </a:r>
          </a:p>
          <a:p>
            <a:pPr marL="457200" lvl="0" indent="-457200">
              <a:buFont typeface="+mj-lt"/>
              <a:buAutoNum type="arabicPeriod"/>
            </a:pPr>
            <a:r>
              <a:rPr lang="en-US" sz="2800" b="1" dirty="0"/>
              <a:t>Evaluate the p-value and the compatibility of the null model.</a:t>
            </a:r>
          </a:p>
          <a:p>
            <a:pPr marL="457200" lvl="0" indent="-457200">
              <a:buFont typeface="+mj-lt"/>
              <a:buAutoNum type="arabicPeriod"/>
            </a:pPr>
            <a:r>
              <a:rPr lang="en-US" sz="2800" b="1" dirty="0"/>
              <a:t>If necessary, make a recommendation in the context of the problem</a:t>
            </a:r>
            <a:r>
              <a:rPr lang="en-US" dirty="0"/>
              <a:t>.</a:t>
            </a:r>
          </a:p>
        </p:txBody>
      </p:sp>
      <p:sp>
        <p:nvSpPr>
          <p:cNvPr id="4" name="Slide Number Placeholder 3">
            <a:extLst>
              <a:ext uri="{FF2B5EF4-FFF2-40B4-BE49-F238E27FC236}">
                <a16:creationId xmlns:a16="http://schemas.microsoft.com/office/drawing/2014/main" id="{607DE1F4-D98B-4D0E-BF1B-5A186033B55C}"/>
              </a:ext>
            </a:extLst>
          </p:cNvPr>
          <p:cNvSpPr>
            <a:spLocks noGrp="1"/>
          </p:cNvSpPr>
          <p:nvPr>
            <p:ph type="sldNum" sz="quarter" idx="12"/>
          </p:nvPr>
        </p:nvSpPr>
        <p:spPr/>
        <p:txBody>
          <a:bodyPr/>
          <a:lstStyle/>
          <a:p>
            <a:fld id="{3833988A-D950-44F7-AD3F-E8557E80514B}" type="slidenum">
              <a:rPr lang="en-US" smtClean="0"/>
              <a:t>44</a:t>
            </a:fld>
            <a:endParaRPr lang="en-US"/>
          </a:p>
        </p:txBody>
      </p:sp>
    </p:spTree>
    <p:extLst>
      <p:ext uri="{BB962C8B-B14F-4D97-AF65-F5344CB8AC3E}">
        <p14:creationId xmlns:p14="http://schemas.microsoft.com/office/powerpoint/2010/main" val="9785119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328E2-EED3-41BB-BFFD-86070622DE39}"/>
              </a:ext>
            </a:extLst>
          </p:cNvPr>
          <p:cNvSpPr>
            <a:spLocks noGrp="1"/>
          </p:cNvSpPr>
          <p:nvPr>
            <p:ph type="title"/>
          </p:nvPr>
        </p:nvSpPr>
        <p:spPr/>
        <p:txBody>
          <a:bodyPr>
            <a:normAutofit/>
          </a:bodyPr>
          <a:lstStyle/>
          <a:p>
            <a:pPr algn="ctr"/>
            <a:r>
              <a:rPr lang="en-US" sz="2800" u="sng" dirty="0">
                <a:solidFill>
                  <a:srgbClr val="FF0000"/>
                </a:solidFill>
              </a:rPr>
              <a:t>Testing Hypotheses About a Population Proportion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93B8006-329B-45C7-9571-5ACF786C3134}"/>
                  </a:ext>
                </a:extLst>
              </p:cNvPr>
              <p:cNvSpPr>
                <a:spLocks noGrp="1"/>
              </p:cNvSpPr>
              <p:nvPr>
                <p:ph idx="1"/>
              </p:nvPr>
            </p:nvSpPr>
            <p:spPr/>
            <p:txBody>
              <a:bodyPr>
                <a:normAutofit/>
              </a:bodyPr>
              <a:lstStyle/>
              <a:p>
                <a:pPr marL="0" indent="0">
                  <a:buNone/>
                </a:pPr>
                <a:r>
                  <a:rPr lang="en-US" sz="2800" b="1" dirty="0"/>
                  <a:t>In the context of </a:t>
                </a:r>
                <a:r>
                  <a:rPr lang="en-US" sz="2800" b="1" u="sng" dirty="0"/>
                  <a:t>testing</a:t>
                </a:r>
                <a:r>
                  <a:rPr lang="en-US" sz="2800" b="1" dirty="0"/>
                  <a:t> about the value of a </a:t>
                </a:r>
                <a:r>
                  <a:rPr lang="en-US" sz="2800" b="1" u="sng" dirty="0"/>
                  <a:t>population proportion </a:t>
                </a:r>
                <a:r>
                  <a:rPr lang="en-US" sz="2800" b="1" i="1" dirty="0"/>
                  <a:t>p</a:t>
                </a:r>
                <a:r>
                  <a:rPr lang="en-US" sz="2800" b="1" dirty="0"/>
                  <a:t>, the possible hypotheses statements are: </a:t>
                </a:r>
              </a:p>
              <a:p>
                <a:pPr marL="0" indent="0">
                  <a:buNone/>
                </a:pPr>
                <a:r>
                  <a:rPr lang="en-US" sz="2800" b="1" dirty="0"/>
                  <a:t> </a:t>
                </a:r>
              </a:p>
              <a:p>
                <a:pPr lvl="0"/>
                <a:r>
                  <a:rPr lang="en-US" sz="2800" b="1" dirty="0"/>
                  <a:t>H</a:t>
                </a:r>
                <a:r>
                  <a:rPr lang="en-US" sz="2800" b="1" baseline="-25000" dirty="0"/>
                  <a:t>0</a:t>
                </a:r>
                <a:r>
                  <a:rPr lang="en-US" sz="2800" b="1" dirty="0"/>
                  <a:t>: </a:t>
                </a:r>
                <a14:m>
                  <m:oMath xmlns:m="http://schemas.openxmlformats.org/officeDocument/2006/math">
                    <m:r>
                      <a:rPr lang="en-US" sz="2800" b="1" i="1" smtClean="0">
                        <a:latin typeface="Cambria Math" panose="02040503050406030204" pitchFamily="18" charset="0"/>
                      </a:rPr>
                      <m:t>𝒑</m:t>
                    </m:r>
                    <m:r>
                      <a:rPr lang="en-US" sz="2800" b="1" i="1" smtClean="0">
                        <a:latin typeface="Cambria Math" panose="02040503050406030204" pitchFamily="18" charset="0"/>
                      </a:rPr>
                      <m:t>=</m:t>
                    </m:r>
                    <m:sSub>
                      <m:sSubPr>
                        <m:ctrlPr>
                          <a:rPr lang="en-US" sz="2800" b="1" i="1">
                            <a:latin typeface="Cambria Math" panose="02040503050406030204" pitchFamily="18" charset="0"/>
                          </a:rPr>
                        </m:ctrlPr>
                      </m:sSubPr>
                      <m:e>
                        <m:r>
                          <a:rPr lang="en-US" sz="2800" b="1" i="1" smtClean="0">
                            <a:latin typeface="Cambria Math" panose="02040503050406030204" pitchFamily="18" charset="0"/>
                          </a:rPr>
                          <m:t>𝒑</m:t>
                        </m:r>
                      </m:e>
                      <m:sub>
                        <m:r>
                          <a:rPr lang="en-US" sz="2800" b="1" i="1" smtClean="0">
                            <a:latin typeface="Cambria Math" panose="02040503050406030204" pitchFamily="18" charset="0"/>
                          </a:rPr>
                          <m:t>𝟎</m:t>
                        </m:r>
                      </m:sub>
                    </m:sSub>
                  </m:oMath>
                </a14:m>
                <a:r>
                  <a:rPr lang="en-US" sz="2800" b="1" dirty="0"/>
                  <a:t>	versus 	H</a:t>
                </a:r>
                <a:r>
                  <a:rPr lang="en-US" sz="2800" b="1" baseline="-25000" dirty="0"/>
                  <a:t>a</a:t>
                </a:r>
                <a:r>
                  <a:rPr lang="en-US" sz="2800" b="1" dirty="0"/>
                  <a:t>: </a:t>
                </a:r>
                <a14:m>
                  <m:oMath xmlns:m="http://schemas.openxmlformats.org/officeDocument/2006/math">
                    <m:r>
                      <a:rPr lang="en-US" sz="2800" b="1" i="1" smtClean="0">
                        <a:latin typeface="Cambria Math" panose="02040503050406030204" pitchFamily="18" charset="0"/>
                      </a:rPr>
                      <m:t>𝒑</m:t>
                    </m:r>
                    <m:r>
                      <a:rPr lang="en-US" sz="2800" b="1" i="1" smtClean="0">
                        <a:latin typeface="Cambria Math" panose="02040503050406030204" pitchFamily="18" charset="0"/>
                      </a:rPr>
                      <m:t>≠</m:t>
                    </m:r>
                    <m:sSub>
                      <m:sSubPr>
                        <m:ctrlPr>
                          <a:rPr lang="en-US" sz="2800" b="1" i="1">
                            <a:latin typeface="Cambria Math" panose="02040503050406030204" pitchFamily="18" charset="0"/>
                          </a:rPr>
                        </m:ctrlPr>
                      </m:sSubPr>
                      <m:e>
                        <m:r>
                          <a:rPr lang="en-US" sz="2800" b="1" i="1" smtClean="0">
                            <a:latin typeface="Cambria Math" panose="02040503050406030204" pitchFamily="18" charset="0"/>
                          </a:rPr>
                          <m:t>𝒑</m:t>
                        </m:r>
                      </m:e>
                      <m:sub>
                        <m:r>
                          <a:rPr lang="en-US" sz="2800" b="1" i="1" smtClean="0">
                            <a:latin typeface="Cambria Math" panose="02040503050406030204" pitchFamily="18" charset="0"/>
                          </a:rPr>
                          <m:t>𝟎</m:t>
                        </m:r>
                      </m:sub>
                    </m:sSub>
                  </m:oMath>
                </a14:m>
                <a:endParaRPr lang="en-US" sz="2800" b="1" dirty="0"/>
              </a:p>
              <a:p>
                <a:pPr lvl="0"/>
                <a:r>
                  <a:rPr lang="en-US" sz="2800" b="1" dirty="0"/>
                  <a:t>H</a:t>
                </a:r>
                <a:r>
                  <a:rPr lang="en-US" sz="2800" b="1" baseline="-25000" dirty="0"/>
                  <a:t>0</a:t>
                </a:r>
                <a:r>
                  <a:rPr lang="en-US" sz="2800" b="1" dirty="0"/>
                  <a:t>: </a:t>
                </a:r>
                <a14:m>
                  <m:oMath xmlns:m="http://schemas.openxmlformats.org/officeDocument/2006/math">
                    <m:r>
                      <a:rPr lang="en-US" sz="2800" b="1" i="1" smtClean="0">
                        <a:latin typeface="Cambria Math" panose="02040503050406030204" pitchFamily="18" charset="0"/>
                      </a:rPr>
                      <m:t>𝒑</m:t>
                    </m:r>
                    <m:r>
                      <a:rPr lang="en-US" sz="2800" b="1" i="1" smtClean="0">
                        <a:latin typeface="Cambria Math" panose="02040503050406030204" pitchFamily="18" charset="0"/>
                      </a:rPr>
                      <m:t>=</m:t>
                    </m:r>
                    <m:sSub>
                      <m:sSubPr>
                        <m:ctrlPr>
                          <a:rPr lang="en-US" sz="2800" b="1" i="1">
                            <a:latin typeface="Cambria Math" panose="02040503050406030204" pitchFamily="18" charset="0"/>
                          </a:rPr>
                        </m:ctrlPr>
                      </m:sSubPr>
                      <m:e>
                        <m:r>
                          <a:rPr lang="en-US" sz="2800" b="1" i="1" smtClean="0">
                            <a:latin typeface="Cambria Math" panose="02040503050406030204" pitchFamily="18" charset="0"/>
                          </a:rPr>
                          <m:t>𝒑</m:t>
                        </m:r>
                      </m:e>
                      <m:sub>
                        <m:r>
                          <a:rPr lang="en-US" sz="2800" b="1" i="1" smtClean="0">
                            <a:latin typeface="Cambria Math" panose="02040503050406030204" pitchFamily="18" charset="0"/>
                          </a:rPr>
                          <m:t>𝟎</m:t>
                        </m:r>
                      </m:sub>
                    </m:sSub>
                  </m:oMath>
                </a14:m>
                <a:r>
                  <a:rPr lang="en-US" sz="2800" b="1" dirty="0"/>
                  <a:t>	versus 	H</a:t>
                </a:r>
                <a:r>
                  <a:rPr lang="en-US" sz="2800" b="1" baseline="-25000" dirty="0"/>
                  <a:t>a</a:t>
                </a:r>
                <a:r>
                  <a:rPr lang="en-US" sz="2800" b="1" dirty="0"/>
                  <a:t>: </a:t>
                </a:r>
                <a14:m>
                  <m:oMath xmlns:m="http://schemas.openxmlformats.org/officeDocument/2006/math">
                    <m:r>
                      <a:rPr lang="en-US" sz="2800" b="1" i="1" smtClean="0">
                        <a:latin typeface="Cambria Math" panose="02040503050406030204" pitchFamily="18" charset="0"/>
                      </a:rPr>
                      <m:t>𝒑</m:t>
                    </m:r>
                    <m:r>
                      <a:rPr lang="en-US" sz="2800" b="1" i="1" smtClean="0">
                        <a:latin typeface="Cambria Math" panose="02040503050406030204" pitchFamily="18" charset="0"/>
                      </a:rPr>
                      <m:t>&lt;</m:t>
                    </m:r>
                    <m:sSub>
                      <m:sSubPr>
                        <m:ctrlPr>
                          <a:rPr lang="en-US" sz="2800" b="1" i="1">
                            <a:latin typeface="Cambria Math" panose="02040503050406030204" pitchFamily="18" charset="0"/>
                          </a:rPr>
                        </m:ctrlPr>
                      </m:sSubPr>
                      <m:e>
                        <m:r>
                          <a:rPr lang="en-US" sz="2800" b="1" i="1" smtClean="0">
                            <a:latin typeface="Cambria Math" panose="02040503050406030204" pitchFamily="18" charset="0"/>
                          </a:rPr>
                          <m:t>𝒑</m:t>
                        </m:r>
                      </m:e>
                      <m:sub>
                        <m:r>
                          <a:rPr lang="en-US" sz="2800" b="1" i="1" smtClean="0">
                            <a:latin typeface="Cambria Math" panose="02040503050406030204" pitchFamily="18" charset="0"/>
                          </a:rPr>
                          <m:t>𝟎</m:t>
                        </m:r>
                      </m:sub>
                    </m:sSub>
                  </m:oMath>
                </a14:m>
                <a:endParaRPr lang="en-US" sz="2800" b="1" dirty="0"/>
              </a:p>
              <a:p>
                <a:r>
                  <a:rPr lang="en-US" sz="2800" b="1" dirty="0"/>
                  <a:t>H</a:t>
                </a:r>
                <a:r>
                  <a:rPr lang="en-US" sz="2800" b="1" baseline="-25000" dirty="0"/>
                  <a:t>0</a:t>
                </a:r>
                <a:r>
                  <a:rPr lang="en-US" sz="2800" b="1" dirty="0"/>
                  <a:t>: </a:t>
                </a:r>
                <a14:m>
                  <m:oMath xmlns:m="http://schemas.openxmlformats.org/officeDocument/2006/math">
                    <m:r>
                      <a:rPr lang="en-US" sz="2800" b="1" i="1" smtClean="0">
                        <a:latin typeface="Cambria Math" panose="02040503050406030204" pitchFamily="18" charset="0"/>
                      </a:rPr>
                      <m:t>𝒑</m:t>
                    </m:r>
                    <m:r>
                      <a:rPr lang="en-US" sz="2800" b="1" i="1" smtClean="0">
                        <a:latin typeface="Cambria Math" panose="02040503050406030204" pitchFamily="18" charset="0"/>
                      </a:rPr>
                      <m:t>=</m:t>
                    </m:r>
                    <m:sSub>
                      <m:sSubPr>
                        <m:ctrlPr>
                          <a:rPr lang="en-US" sz="2800" b="1" i="1">
                            <a:latin typeface="Cambria Math" panose="02040503050406030204" pitchFamily="18" charset="0"/>
                          </a:rPr>
                        </m:ctrlPr>
                      </m:sSubPr>
                      <m:e>
                        <m:r>
                          <a:rPr lang="en-US" sz="2800" b="1" i="1" smtClean="0">
                            <a:latin typeface="Cambria Math" panose="02040503050406030204" pitchFamily="18" charset="0"/>
                          </a:rPr>
                          <m:t>𝒑</m:t>
                        </m:r>
                      </m:e>
                      <m:sub>
                        <m:r>
                          <a:rPr lang="en-US" sz="2800" b="1" i="1" smtClean="0">
                            <a:latin typeface="Cambria Math" panose="02040503050406030204" pitchFamily="18" charset="0"/>
                          </a:rPr>
                          <m:t>𝟎</m:t>
                        </m:r>
                      </m:sub>
                    </m:sSub>
                  </m:oMath>
                </a14:m>
                <a:r>
                  <a:rPr lang="en-US" sz="2800" b="1" dirty="0"/>
                  <a:t>	versus 	H</a:t>
                </a:r>
                <a:r>
                  <a:rPr lang="en-US" sz="2800" b="1" baseline="-25000" dirty="0"/>
                  <a:t>a</a:t>
                </a:r>
                <a:r>
                  <a:rPr lang="en-US" sz="2800" b="1" dirty="0"/>
                  <a:t>: </a:t>
                </a:r>
                <a14:m>
                  <m:oMath xmlns:m="http://schemas.openxmlformats.org/officeDocument/2006/math">
                    <m:r>
                      <a:rPr lang="en-US" sz="2800" b="1" i="1" smtClean="0">
                        <a:latin typeface="Cambria Math" panose="02040503050406030204" pitchFamily="18" charset="0"/>
                      </a:rPr>
                      <m:t>𝒑</m:t>
                    </m:r>
                    <m:r>
                      <a:rPr lang="en-US" sz="2800" b="1" i="1" smtClean="0">
                        <a:latin typeface="Cambria Math" panose="02040503050406030204" pitchFamily="18" charset="0"/>
                      </a:rPr>
                      <m:t>&gt;</m:t>
                    </m:r>
                    <m:sSub>
                      <m:sSubPr>
                        <m:ctrlPr>
                          <a:rPr lang="en-US" sz="2800" b="1" i="1">
                            <a:latin typeface="Cambria Math" panose="02040503050406030204" pitchFamily="18" charset="0"/>
                          </a:rPr>
                        </m:ctrlPr>
                      </m:sSubPr>
                      <m:e>
                        <m:r>
                          <a:rPr lang="en-US" sz="2800" b="1" i="1" smtClean="0">
                            <a:latin typeface="Cambria Math" panose="02040503050406030204" pitchFamily="18" charset="0"/>
                          </a:rPr>
                          <m:t>𝒑</m:t>
                        </m:r>
                      </m:e>
                      <m:sub>
                        <m:r>
                          <a:rPr lang="en-US" sz="2800" b="1" i="1" smtClean="0">
                            <a:latin typeface="Cambria Math" panose="02040503050406030204" pitchFamily="18" charset="0"/>
                          </a:rPr>
                          <m:t>𝟎</m:t>
                        </m:r>
                      </m:sub>
                    </m:sSub>
                  </m:oMath>
                </a14:m>
                <a:r>
                  <a:rPr lang="en-US" sz="2800" b="1" dirty="0"/>
                  <a:t> 		</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E93B8006-329B-45C7-9571-5ACF786C3134}"/>
                  </a:ext>
                </a:extLst>
              </p:cNvPr>
              <p:cNvSpPr>
                <a:spLocks noGrp="1" noRot="1" noChangeAspect="1" noMove="1" noResize="1" noEditPoints="1" noAdjustHandles="1" noChangeArrowheads="1" noChangeShapeType="1" noTextEdit="1"/>
              </p:cNvSpPr>
              <p:nvPr>
                <p:ph idx="1"/>
              </p:nvPr>
            </p:nvSpPr>
            <p:spPr>
              <a:blipFill>
                <a:blip r:embed="rId2"/>
                <a:stretch>
                  <a:fillRect l="-1617" t="-178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FC2D1402-7CD4-4D59-87F6-11A089C70EEC}"/>
              </a:ext>
            </a:extLst>
          </p:cNvPr>
          <p:cNvSpPr>
            <a:spLocks noGrp="1"/>
          </p:cNvSpPr>
          <p:nvPr>
            <p:ph type="sldNum" sz="quarter" idx="12"/>
          </p:nvPr>
        </p:nvSpPr>
        <p:spPr/>
        <p:txBody>
          <a:bodyPr/>
          <a:lstStyle/>
          <a:p>
            <a:fld id="{3833988A-D950-44F7-AD3F-E8557E80514B}" type="slidenum">
              <a:rPr lang="en-US" smtClean="0"/>
              <a:t>45</a:t>
            </a:fld>
            <a:endParaRPr lang="en-US"/>
          </a:p>
        </p:txBody>
      </p:sp>
    </p:spTree>
    <p:extLst>
      <p:ext uri="{BB962C8B-B14F-4D97-AF65-F5344CB8AC3E}">
        <p14:creationId xmlns:p14="http://schemas.microsoft.com/office/powerpoint/2010/main" val="561207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A2F328E2-EED3-41BB-BFFD-86070622DE39}"/>
                  </a:ext>
                </a:extLst>
              </p:cNvPr>
              <p:cNvSpPr>
                <a:spLocks noGrp="1"/>
              </p:cNvSpPr>
              <p:nvPr>
                <p:ph type="title"/>
              </p:nvPr>
            </p:nvSpPr>
            <p:spPr/>
            <p:txBody>
              <a:bodyPr>
                <a:normAutofit/>
              </a:bodyPr>
              <a:lstStyle/>
              <a:p>
                <a:pPr algn="ctr"/>
                <a:r>
                  <a:rPr lang="en-US" sz="2800" dirty="0"/>
                  <a:t>Where does </a:t>
                </a:r>
                <a14:m>
                  <m:oMath xmlns:m="http://schemas.openxmlformats.org/officeDocument/2006/math">
                    <m:sSub>
                      <m:sSubPr>
                        <m:ctrlPr>
                          <a:rPr lang="en-US" sz="2800" b="1" i="1" smtClean="0">
                            <a:latin typeface="Cambria Math" panose="02040503050406030204" pitchFamily="18" charset="0"/>
                          </a:rPr>
                        </m:ctrlPr>
                      </m:sSubPr>
                      <m:e>
                        <m:r>
                          <a:rPr lang="en-US" sz="2800" b="1" i="1" smtClean="0">
                            <a:latin typeface="Cambria Math" panose="02040503050406030204" pitchFamily="18" charset="0"/>
                          </a:rPr>
                          <m:t>𝒑</m:t>
                        </m:r>
                      </m:e>
                      <m:sub>
                        <m:r>
                          <a:rPr lang="en-US" sz="2800" b="1" i="1" smtClean="0">
                            <a:latin typeface="Cambria Math" panose="02040503050406030204" pitchFamily="18" charset="0"/>
                          </a:rPr>
                          <m:t>𝟎</m:t>
                        </m:r>
                      </m:sub>
                    </m:sSub>
                  </m:oMath>
                </a14:m>
                <a:r>
                  <a:rPr lang="en-US" sz="2800" dirty="0"/>
                  <a:t> come from?</a:t>
                </a:r>
              </a:p>
            </p:txBody>
          </p:sp>
        </mc:Choice>
        <mc:Fallback xmlns="">
          <p:sp>
            <p:nvSpPr>
              <p:cNvPr id="2" name="Title 1">
                <a:extLst>
                  <a:ext uri="{FF2B5EF4-FFF2-40B4-BE49-F238E27FC236}">
                    <a16:creationId xmlns:a16="http://schemas.microsoft.com/office/drawing/2014/main" id="{A2F328E2-EED3-41BB-BFFD-86070622DE39}"/>
                  </a:ext>
                </a:extLst>
              </p:cNvPr>
              <p:cNvSpPr>
                <a:spLocks noGrp="1" noRot="1" noChangeAspect="1" noMove="1" noResize="1" noEditPoints="1" noAdjustHandles="1" noChangeArrowheads="1" noChangeShapeType="1" noTextEdit="1"/>
              </p:cNvSpPr>
              <p:nvPr>
                <p:ph type="title"/>
              </p:nvPr>
            </p:nvSpPr>
            <p:spPr>
              <a:blipFill>
                <a:blip r:embed="rId2"/>
                <a:stretch>
                  <a:fillRect t="-154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93B8006-329B-45C7-9571-5ACF786C3134}"/>
                  </a:ext>
                </a:extLst>
              </p:cNvPr>
              <p:cNvSpPr>
                <a:spLocks noGrp="1"/>
              </p:cNvSpPr>
              <p:nvPr>
                <p:ph idx="1"/>
              </p:nvPr>
            </p:nvSpPr>
            <p:spPr/>
            <p:txBody>
              <a:bodyPr>
                <a:normAutofit/>
              </a:bodyPr>
              <a:lstStyle/>
              <a:p>
                <a:pPr marL="0" indent="0">
                  <a:buNone/>
                </a:pPr>
                <a:r>
                  <a:rPr lang="en-US" b="1" dirty="0"/>
                  <a:t>Where does </a:t>
                </a:r>
                <a:r>
                  <a:rPr lang="en-US" b="1" i="1" dirty="0"/>
                  <a:t>p</a:t>
                </a:r>
                <a:r>
                  <a:rPr lang="en-US" b="1" baseline="-25000" dirty="0"/>
                  <a:t>0 </a:t>
                </a:r>
                <a:r>
                  <a:rPr lang="en-US" b="1" dirty="0"/>
                  <a:t>come from? </a:t>
                </a:r>
              </a:p>
              <a:p>
                <a:pPr marL="0" indent="0">
                  <a:buNone/>
                </a:pPr>
                <a:endParaRPr lang="en-US" b="1" dirty="0"/>
              </a:p>
              <a:p>
                <a:pPr marL="0" indent="0">
                  <a:buNone/>
                </a:pPr>
                <a:r>
                  <a:rPr lang="en-US" b="1" dirty="0"/>
                  <a:t>This is the </a:t>
                </a:r>
                <a:r>
                  <a:rPr lang="en-US" b="1" u="sng" dirty="0"/>
                  <a:t>hypothesized value </a:t>
                </a:r>
                <a:r>
                  <a:rPr lang="en-US" b="1" dirty="0"/>
                  <a:t>of the population proportion </a:t>
                </a:r>
                <a14:m>
                  <m:oMath xmlns:m="http://schemas.openxmlformats.org/officeDocument/2006/math">
                    <m:r>
                      <a:rPr lang="en-US" b="1" i="1" smtClean="0">
                        <a:latin typeface="Cambria Math" panose="02040503050406030204" pitchFamily="18" charset="0"/>
                      </a:rPr>
                      <m:t>𝒑</m:t>
                    </m:r>
                  </m:oMath>
                </a14:m>
                <a:r>
                  <a:rPr lang="en-US" b="1" dirty="0"/>
                  <a:t> that the null hypothesis believes to be true.</a:t>
                </a:r>
              </a:p>
              <a:p>
                <a:pPr marL="0" indent="0">
                  <a:buNone/>
                </a:pPr>
                <a:r>
                  <a:rPr lang="en-US" b="1" dirty="0"/>
                  <a:t>Our test uses the normal model </a:t>
                </a:r>
                <a14:m>
                  <m:oMath xmlns:m="http://schemas.openxmlformats.org/officeDocument/2006/math">
                    <m:r>
                      <a:rPr lang="en-US" b="1" i="1" smtClean="0">
                        <a:latin typeface="Cambria Math" panose="02040503050406030204" pitchFamily="18" charset="0"/>
                      </a:rPr>
                      <m:t>𝑵</m:t>
                    </m:r>
                    <m:r>
                      <a:rPr lang="en-US" b="1" i="1" smtClean="0">
                        <a:latin typeface="Cambria Math" panose="02040503050406030204" pitchFamily="18" charset="0"/>
                      </a:rPr>
                      <m:t>(</m:t>
                    </m:r>
                    <m:r>
                      <a:rPr lang="en-US" b="1" i="1" smtClean="0">
                        <a:latin typeface="Cambria Math" panose="02040503050406030204" pitchFamily="18" charset="0"/>
                      </a:rPr>
                      <m:t>𝒑</m:t>
                    </m:r>
                    <m:r>
                      <a:rPr lang="en-US" b="1" i="1" smtClean="0">
                        <a:latin typeface="Cambria Math" panose="02040503050406030204" pitchFamily="18" charset="0"/>
                      </a:rPr>
                      <m:t>,</m:t>
                    </m:r>
                    <m:r>
                      <a:rPr lang="en-US" b="1" i="1" smtClean="0">
                        <a:latin typeface="Cambria Math" panose="02040503050406030204" pitchFamily="18" charset="0"/>
                      </a:rPr>
                      <m:t>𝑺</m:t>
                    </m:r>
                    <m:sSub>
                      <m:sSubPr>
                        <m:ctrlPr>
                          <a:rPr lang="en-US" b="1" i="1">
                            <a:latin typeface="Cambria Math" panose="02040503050406030204" pitchFamily="18" charset="0"/>
                          </a:rPr>
                        </m:ctrlPr>
                      </m:sSubPr>
                      <m:e>
                        <m:r>
                          <a:rPr lang="en-US" b="1" i="1" smtClean="0">
                            <a:latin typeface="Cambria Math" panose="02040503050406030204" pitchFamily="18" charset="0"/>
                          </a:rPr>
                          <m:t>𝑬</m:t>
                        </m:r>
                      </m:e>
                      <m:sub>
                        <m:acc>
                          <m:accPr>
                            <m:chr m:val="̂"/>
                            <m:ctrlPr>
                              <a:rPr lang="en-US" b="1" i="1">
                                <a:latin typeface="Cambria Math" panose="02040503050406030204" pitchFamily="18" charset="0"/>
                              </a:rPr>
                            </m:ctrlPr>
                          </m:accPr>
                          <m:e>
                            <m:r>
                              <a:rPr lang="en-US" b="1" i="1" smtClean="0">
                                <a:latin typeface="Cambria Math" panose="02040503050406030204" pitchFamily="18" charset="0"/>
                              </a:rPr>
                              <m:t>𝒑</m:t>
                            </m:r>
                          </m:e>
                        </m:acc>
                      </m:sub>
                    </m:sSub>
                    <m:r>
                      <a:rPr lang="en-US" b="1" i="1" smtClean="0">
                        <a:latin typeface="Cambria Math" panose="02040503050406030204" pitchFamily="18" charset="0"/>
                      </a:rPr>
                      <m:t>)</m:t>
                    </m:r>
                  </m:oMath>
                </a14:m>
                <a:r>
                  <a:rPr lang="en-US" b="1" dirty="0"/>
                  <a:t>, </a:t>
                </a:r>
              </a:p>
              <a:p>
                <a:pPr marL="0" indent="0">
                  <a:buNone/>
                </a:pPr>
                <a:r>
                  <a:rPr lang="en-US" b="1" dirty="0"/>
                  <a:t>where </a:t>
                </a:r>
                <a14:m>
                  <m:oMath xmlns:m="http://schemas.openxmlformats.org/officeDocument/2006/math">
                    <m:r>
                      <a:rPr lang="en-US" b="1" i="1" smtClean="0">
                        <a:latin typeface="Cambria Math" panose="02040503050406030204" pitchFamily="18" charset="0"/>
                      </a:rPr>
                      <m:t>𝑺</m:t>
                    </m:r>
                    <m:sSub>
                      <m:sSubPr>
                        <m:ctrlPr>
                          <a:rPr lang="en-US" b="1" i="1">
                            <a:latin typeface="Cambria Math" panose="02040503050406030204" pitchFamily="18" charset="0"/>
                          </a:rPr>
                        </m:ctrlPr>
                      </m:sSubPr>
                      <m:e>
                        <m:r>
                          <a:rPr lang="en-US" b="1" i="1" smtClean="0">
                            <a:latin typeface="Cambria Math" panose="02040503050406030204" pitchFamily="18" charset="0"/>
                          </a:rPr>
                          <m:t>𝑬</m:t>
                        </m:r>
                      </m:e>
                      <m:sub>
                        <m:acc>
                          <m:accPr>
                            <m:chr m:val="̂"/>
                            <m:ctrlPr>
                              <a:rPr lang="en-US" b="1" i="1">
                                <a:latin typeface="Cambria Math" panose="02040503050406030204" pitchFamily="18" charset="0"/>
                              </a:rPr>
                            </m:ctrlPr>
                          </m:accPr>
                          <m:e>
                            <m:r>
                              <a:rPr lang="en-US" b="1" i="1" smtClean="0">
                                <a:latin typeface="Cambria Math" panose="02040503050406030204" pitchFamily="18" charset="0"/>
                              </a:rPr>
                              <m:t>𝒑</m:t>
                            </m:r>
                          </m:e>
                        </m:acc>
                      </m:sub>
                    </m:sSub>
                    <m:r>
                      <a:rPr lang="en-US" b="1" i="1" smtClean="0">
                        <a:latin typeface="Cambria Math" panose="02040503050406030204" pitchFamily="18" charset="0"/>
                      </a:rPr>
                      <m:t>=</m:t>
                    </m:r>
                    <m:rad>
                      <m:radPr>
                        <m:degHide m:val="on"/>
                        <m:ctrlPr>
                          <a:rPr lang="en-US" b="1" i="1">
                            <a:latin typeface="Cambria Math" panose="02040503050406030204" pitchFamily="18" charset="0"/>
                          </a:rPr>
                        </m:ctrlPr>
                      </m:radPr>
                      <m:deg/>
                      <m:e>
                        <m:f>
                          <m:fPr>
                            <m:ctrlPr>
                              <a:rPr lang="en-US" b="1" i="1">
                                <a:latin typeface="Cambria Math" panose="02040503050406030204" pitchFamily="18" charset="0"/>
                              </a:rPr>
                            </m:ctrlPr>
                          </m:fPr>
                          <m:num>
                            <m:r>
                              <a:rPr lang="en-US" b="1" i="1" smtClean="0">
                                <a:latin typeface="Cambria Math" panose="02040503050406030204" pitchFamily="18" charset="0"/>
                              </a:rPr>
                              <m:t>𝒑</m:t>
                            </m:r>
                            <m:d>
                              <m:dPr>
                                <m:ctrlPr>
                                  <a:rPr lang="en-US" b="1" i="1">
                                    <a:latin typeface="Cambria Math" panose="02040503050406030204" pitchFamily="18" charset="0"/>
                                  </a:rPr>
                                </m:ctrlPr>
                              </m:dPr>
                              <m:e>
                                <m:r>
                                  <a:rPr lang="en-US" b="1" i="1" smtClean="0">
                                    <a:latin typeface="Cambria Math" panose="02040503050406030204" pitchFamily="18" charset="0"/>
                                  </a:rPr>
                                  <m:t>𝟏</m:t>
                                </m:r>
                                <m:r>
                                  <a:rPr lang="en-US" b="1" i="1" smtClean="0">
                                    <a:latin typeface="Cambria Math" panose="02040503050406030204" pitchFamily="18" charset="0"/>
                                  </a:rPr>
                                  <m:t>−</m:t>
                                </m:r>
                                <m:r>
                                  <a:rPr lang="en-US" b="1" i="1" smtClean="0">
                                    <a:latin typeface="Cambria Math" panose="02040503050406030204" pitchFamily="18" charset="0"/>
                                  </a:rPr>
                                  <m:t>𝒑</m:t>
                                </m:r>
                              </m:e>
                            </m:d>
                          </m:num>
                          <m:den>
                            <m:r>
                              <a:rPr lang="en-US" b="1" i="1" smtClean="0">
                                <a:latin typeface="Cambria Math" panose="02040503050406030204" pitchFamily="18" charset="0"/>
                              </a:rPr>
                              <m:t>𝒏</m:t>
                            </m:r>
                          </m:den>
                        </m:f>
                      </m:e>
                    </m:rad>
                  </m:oMath>
                </a14:m>
                <a:r>
                  <a:rPr lang="en-US" b="1" dirty="0"/>
                  <a:t>. </a:t>
                </a:r>
              </a:p>
              <a:p>
                <a:pPr marL="0" indent="0">
                  <a:buNone/>
                </a:pPr>
                <a:r>
                  <a:rPr lang="en-US" b="1" dirty="0"/>
                  <a:t>Problematically, we don’t know the value of </a:t>
                </a:r>
                <a14:m>
                  <m:oMath xmlns:m="http://schemas.openxmlformats.org/officeDocument/2006/math">
                    <m:r>
                      <a:rPr lang="en-US" b="1" i="1" smtClean="0">
                        <a:latin typeface="Cambria Math" panose="02040503050406030204" pitchFamily="18" charset="0"/>
                      </a:rPr>
                      <m:t>𝒑</m:t>
                    </m:r>
                  </m:oMath>
                </a14:m>
                <a:r>
                  <a:rPr lang="en-US" b="1" dirty="0"/>
                  <a:t>, and so need to use a substitute.  </a:t>
                </a:r>
              </a:p>
              <a:p>
                <a:pPr marL="0" indent="0">
                  <a:buNone/>
                </a:pPr>
                <a:r>
                  <a:rPr lang="en-US" b="1" u="sng" dirty="0">
                    <a:solidFill>
                      <a:srgbClr val="FF0000"/>
                    </a:solidFill>
                  </a:rPr>
                  <a:t>KEY IDEA</a:t>
                </a:r>
                <a:r>
                  <a:rPr lang="en-US" b="1" dirty="0"/>
                  <a:t>: In testing, we </a:t>
                </a:r>
                <a:r>
                  <a:rPr lang="en-US" b="1" u="sng" dirty="0"/>
                  <a:t>assume</a:t>
                </a:r>
                <a:r>
                  <a:rPr lang="en-US" b="1" dirty="0"/>
                  <a:t> that the </a:t>
                </a:r>
                <a:r>
                  <a:rPr lang="en-US" b="1" u="sng" dirty="0"/>
                  <a:t>null</a:t>
                </a:r>
                <a:r>
                  <a:rPr lang="en-US" b="1" dirty="0"/>
                  <a:t> hypothesis is </a:t>
                </a:r>
                <a:r>
                  <a:rPr lang="en-US" b="1" u="sng" dirty="0"/>
                  <a:t>true</a:t>
                </a:r>
                <a:r>
                  <a:rPr lang="en-US" b="1" dirty="0"/>
                  <a:t>, that the population proportion </a:t>
                </a:r>
                <a:r>
                  <a:rPr lang="en-US" b="1" i="1" dirty="0"/>
                  <a:t>p</a:t>
                </a:r>
                <a:r>
                  <a:rPr lang="en-US" b="1" dirty="0"/>
                  <a:t> = </a:t>
                </a:r>
                <a:r>
                  <a:rPr lang="en-US" b="1" i="1" dirty="0"/>
                  <a:t>p</a:t>
                </a:r>
                <a:r>
                  <a:rPr lang="en-US" b="1" baseline="-25000" dirty="0"/>
                  <a:t>0</a:t>
                </a:r>
                <a:r>
                  <a:rPr lang="en-US" b="1" dirty="0"/>
                  <a:t>.</a:t>
                </a:r>
              </a:p>
            </p:txBody>
          </p:sp>
        </mc:Choice>
        <mc:Fallback xmlns="">
          <p:sp>
            <p:nvSpPr>
              <p:cNvPr id="3" name="Content Placeholder 2">
                <a:extLst>
                  <a:ext uri="{FF2B5EF4-FFF2-40B4-BE49-F238E27FC236}">
                    <a16:creationId xmlns:a16="http://schemas.microsoft.com/office/drawing/2014/main" id="{E93B8006-329B-45C7-9571-5ACF786C3134}"/>
                  </a:ext>
                </a:extLst>
              </p:cNvPr>
              <p:cNvSpPr>
                <a:spLocks noGrp="1" noRot="1" noChangeAspect="1" noMove="1" noResize="1" noEditPoints="1" noAdjustHandles="1" noChangeArrowheads="1" noChangeShapeType="1" noTextEdit="1"/>
              </p:cNvSpPr>
              <p:nvPr>
                <p:ph idx="1"/>
              </p:nvPr>
            </p:nvSpPr>
            <p:spPr>
              <a:blipFill>
                <a:blip r:embed="rId3"/>
                <a:stretch>
                  <a:fillRect l="-1232" t="-131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D6EF1C4B-BD64-4C5E-92FC-23D85CC47927}"/>
              </a:ext>
            </a:extLst>
          </p:cNvPr>
          <p:cNvSpPr>
            <a:spLocks noGrp="1"/>
          </p:cNvSpPr>
          <p:nvPr>
            <p:ph type="sldNum" sz="quarter" idx="12"/>
          </p:nvPr>
        </p:nvSpPr>
        <p:spPr/>
        <p:txBody>
          <a:bodyPr/>
          <a:lstStyle/>
          <a:p>
            <a:fld id="{3833988A-D950-44F7-AD3F-E8557E80514B}" type="slidenum">
              <a:rPr lang="en-US" smtClean="0"/>
              <a:t>46</a:t>
            </a:fld>
            <a:endParaRPr lang="en-US"/>
          </a:p>
        </p:txBody>
      </p:sp>
    </p:spTree>
    <p:extLst>
      <p:ext uri="{BB962C8B-B14F-4D97-AF65-F5344CB8AC3E}">
        <p14:creationId xmlns:p14="http://schemas.microsoft.com/office/powerpoint/2010/main" val="13667477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A2F328E2-EED3-41BB-BFFD-86070622DE39}"/>
                  </a:ext>
                </a:extLst>
              </p:cNvPr>
              <p:cNvSpPr>
                <a:spLocks noGrp="1"/>
              </p:cNvSpPr>
              <p:nvPr>
                <p:ph type="title"/>
              </p:nvPr>
            </p:nvSpPr>
            <p:spPr/>
            <p:txBody>
              <a:bodyPr>
                <a:normAutofit/>
              </a:bodyPr>
              <a:lstStyle/>
              <a:p>
                <a:pPr algn="ctr"/>
                <a:r>
                  <a:rPr lang="en-US" sz="2800" dirty="0"/>
                  <a:t>Where does </a:t>
                </a:r>
                <a14:m>
                  <m:oMath xmlns:m="http://schemas.openxmlformats.org/officeDocument/2006/math">
                    <m:sSub>
                      <m:sSubPr>
                        <m:ctrlPr>
                          <a:rPr lang="en-US" sz="2800" b="1" i="1" smtClean="0">
                            <a:latin typeface="Cambria Math" panose="02040503050406030204" pitchFamily="18" charset="0"/>
                          </a:rPr>
                        </m:ctrlPr>
                      </m:sSubPr>
                      <m:e>
                        <m:r>
                          <a:rPr lang="en-US" sz="2800" b="1" i="1" smtClean="0">
                            <a:latin typeface="Cambria Math" panose="02040503050406030204" pitchFamily="18" charset="0"/>
                          </a:rPr>
                          <m:t>𝒑</m:t>
                        </m:r>
                      </m:e>
                      <m:sub>
                        <m:r>
                          <a:rPr lang="en-US" sz="2800" b="1" i="1" smtClean="0">
                            <a:latin typeface="Cambria Math" panose="02040503050406030204" pitchFamily="18" charset="0"/>
                          </a:rPr>
                          <m:t>𝟎</m:t>
                        </m:r>
                      </m:sub>
                    </m:sSub>
                  </m:oMath>
                </a14:m>
                <a:r>
                  <a:rPr lang="en-US" sz="2800" dirty="0"/>
                  <a:t> come from?</a:t>
                </a:r>
              </a:p>
            </p:txBody>
          </p:sp>
        </mc:Choice>
        <mc:Fallback xmlns="">
          <p:sp>
            <p:nvSpPr>
              <p:cNvPr id="2" name="Title 1">
                <a:extLst>
                  <a:ext uri="{FF2B5EF4-FFF2-40B4-BE49-F238E27FC236}">
                    <a16:creationId xmlns:a16="http://schemas.microsoft.com/office/drawing/2014/main" id="{A2F328E2-EED3-41BB-BFFD-86070622DE39}"/>
                  </a:ext>
                </a:extLst>
              </p:cNvPr>
              <p:cNvSpPr>
                <a:spLocks noGrp="1" noRot="1" noChangeAspect="1" noMove="1" noResize="1" noEditPoints="1" noAdjustHandles="1" noChangeArrowheads="1" noChangeShapeType="1" noTextEdit="1"/>
              </p:cNvSpPr>
              <p:nvPr>
                <p:ph type="title"/>
              </p:nvPr>
            </p:nvSpPr>
            <p:spPr>
              <a:blipFill>
                <a:blip r:embed="rId2"/>
                <a:stretch>
                  <a:fillRect t="-154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93B8006-329B-45C7-9571-5ACF786C3134}"/>
                  </a:ext>
                </a:extLst>
              </p:cNvPr>
              <p:cNvSpPr>
                <a:spLocks noGrp="1"/>
              </p:cNvSpPr>
              <p:nvPr>
                <p:ph idx="1"/>
              </p:nvPr>
            </p:nvSpPr>
            <p:spPr/>
            <p:txBody>
              <a:bodyPr>
                <a:normAutofit/>
              </a:bodyPr>
              <a:lstStyle/>
              <a:p>
                <a:pPr marL="0" indent="0">
                  <a:buNone/>
                </a:pPr>
                <a:r>
                  <a:rPr lang="en-US" b="1" dirty="0"/>
                  <a:t>So the </a:t>
                </a:r>
                <a:r>
                  <a:rPr lang="en-US" b="1" u="sng" dirty="0"/>
                  <a:t>standardized </a:t>
                </a:r>
                <a:r>
                  <a:rPr lang="en-US" b="1" i="1" u="sng" dirty="0"/>
                  <a:t>z</a:t>
                </a:r>
                <a:r>
                  <a:rPr lang="en-US" b="1" u="sng" dirty="0"/>
                  <a:t>-statistic </a:t>
                </a:r>
                <a:r>
                  <a:rPr lang="en-US" b="1" dirty="0"/>
                  <a:t>for a sample proportion in testing is:</a:t>
                </a:r>
              </a:p>
              <a:p>
                <a:pPr marL="0" indent="0">
                  <a:buNone/>
                </a:pPr>
                <a:r>
                  <a:rPr lang="en-US" b="1" dirty="0"/>
                  <a:t> </a:t>
                </a:r>
              </a:p>
              <a:p>
                <a:pPr marL="0" indent="0" algn="ctr">
                  <a:buNone/>
                </a:pPr>
                <a:r>
                  <a:rPr lang="en-US" b="1" i="1" dirty="0"/>
                  <a:t>z</a:t>
                </a:r>
                <a:r>
                  <a:rPr lang="en-US" b="1" dirty="0"/>
                  <a:t>  =	</a:t>
                </a:r>
                <a14:m>
                  <m:oMath xmlns:m="http://schemas.openxmlformats.org/officeDocument/2006/math">
                    <m:f>
                      <m:fPr>
                        <m:ctrlPr>
                          <a:rPr lang="en-US" b="1" i="1" smtClean="0">
                            <a:latin typeface="Cambria Math" panose="02040503050406030204" pitchFamily="18" charset="0"/>
                          </a:rPr>
                        </m:ctrlPr>
                      </m:fPr>
                      <m:num>
                        <m:r>
                          <a:rPr lang="en-US" b="1" i="1" smtClean="0">
                            <a:latin typeface="Cambria Math" panose="02040503050406030204" pitchFamily="18" charset="0"/>
                          </a:rPr>
                          <m:t>𝒐𝒃𝒔𝒆𝒓𝒗𝒆𝒅</m:t>
                        </m:r>
                        <m:r>
                          <a:rPr lang="en-US" b="1" i="1" smtClean="0">
                            <a:latin typeface="Cambria Math" panose="02040503050406030204" pitchFamily="18" charset="0"/>
                          </a:rPr>
                          <m:t>−</m:t>
                        </m:r>
                        <m:r>
                          <a:rPr lang="en-US" b="1" i="1" smtClean="0">
                            <a:latin typeface="Cambria Math" panose="02040503050406030204" pitchFamily="18" charset="0"/>
                          </a:rPr>
                          <m:t>𝒆𝒙𝒑𝒆𝒄𝒕𝒆𝒅</m:t>
                        </m:r>
                      </m:num>
                      <m:den>
                        <m:d>
                          <m:dPr>
                            <m:ctrlPr>
                              <a:rPr lang="en-US" b="1" i="1" smtClean="0">
                                <a:latin typeface="Cambria Math" panose="02040503050406030204" pitchFamily="18" charset="0"/>
                              </a:rPr>
                            </m:ctrlPr>
                          </m:dPr>
                          <m:e>
                            <m:r>
                              <a:rPr lang="en-US" b="1" i="1" smtClean="0">
                                <a:latin typeface="Cambria Math" panose="02040503050406030204" pitchFamily="18" charset="0"/>
                              </a:rPr>
                              <m:t>𝒏𝒖𝒍𝒍</m:t>
                            </m:r>
                          </m:e>
                        </m:d>
                        <m:r>
                          <a:rPr lang="en-US" b="1" i="1" smtClean="0">
                            <a:latin typeface="Cambria Math" panose="02040503050406030204" pitchFamily="18" charset="0"/>
                          </a:rPr>
                          <m:t> </m:t>
                        </m:r>
                        <m:r>
                          <a:rPr lang="en-US" b="1" i="1" smtClean="0">
                            <a:latin typeface="Cambria Math" panose="02040503050406030204" pitchFamily="18" charset="0"/>
                          </a:rPr>
                          <m:t>𝒔𝒕𝒂𝒏𝒅𝒂𝒓𝒅</m:t>
                        </m:r>
                        <m:r>
                          <a:rPr lang="en-US" b="1" i="1" smtClean="0">
                            <a:latin typeface="Cambria Math" panose="02040503050406030204" pitchFamily="18" charset="0"/>
                          </a:rPr>
                          <m:t> </m:t>
                        </m:r>
                        <m:r>
                          <a:rPr lang="en-US" b="1" i="1" smtClean="0">
                            <a:latin typeface="Cambria Math" panose="02040503050406030204" pitchFamily="18" charset="0"/>
                          </a:rPr>
                          <m:t>𝒆𝒓𝒓𝒐𝒓</m:t>
                        </m:r>
                      </m:den>
                    </m:f>
                    <m:r>
                      <a:rPr lang="en-US" b="1" i="1" smtClean="0">
                        <a:latin typeface="Cambria Math" panose="02040503050406030204" pitchFamily="18" charset="0"/>
                      </a:rPr>
                      <m:t>=</m:t>
                    </m:r>
                    <m:f>
                      <m:fPr>
                        <m:ctrlPr>
                          <a:rPr lang="en-US" b="1" i="1" smtClean="0">
                            <a:latin typeface="Cambria Math" panose="02040503050406030204" pitchFamily="18" charset="0"/>
                          </a:rPr>
                        </m:ctrlPr>
                      </m:fPr>
                      <m:num>
                        <m:acc>
                          <m:accPr>
                            <m:chr m:val="̂"/>
                            <m:ctrlPr>
                              <a:rPr lang="en-US" b="1" i="1" smtClean="0">
                                <a:latin typeface="Cambria Math" panose="02040503050406030204" pitchFamily="18" charset="0"/>
                              </a:rPr>
                            </m:ctrlPr>
                          </m:accPr>
                          <m:e>
                            <m:r>
                              <a:rPr lang="en-US" b="1" i="1" smtClean="0">
                                <a:latin typeface="Cambria Math" panose="02040503050406030204" pitchFamily="18" charset="0"/>
                              </a:rPr>
                              <m:t>𝒑</m:t>
                            </m:r>
                          </m:e>
                        </m:acc>
                        <m:r>
                          <a:rPr lang="en-US" b="1" i="1" dirty="0" smtClean="0">
                            <a:latin typeface="Cambria Math" panose="02040503050406030204" pitchFamily="18" charset="0"/>
                          </a:rPr>
                          <m:t>−</m:t>
                        </m:r>
                        <m:sSub>
                          <m:sSubPr>
                            <m:ctrlPr>
                              <a:rPr lang="en-US" b="1" i="1" dirty="0" smtClean="0">
                                <a:latin typeface="Cambria Math" panose="02040503050406030204" pitchFamily="18" charset="0"/>
                              </a:rPr>
                            </m:ctrlPr>
                          </m:sSubPr>
                          <m:e>
                            <m:r>
                              <a:rPr lang="en-US" b="1" i="1" dirty="0" smtClean="0">
                                <a:latin typeface="Cambria Math" panose="02040503050406030204" pitchFamily="18" charset="0"/>
                              </a:rPr>
                              <m:t>𝒑</m:t>
                            </m:r>
                          </m:e>
                          <m:sub>
                            <m:r>
                              <a:rPr lang="en-US" b="1" i="1" dirty="0" smtClean="0">
                                <a:latin typeface="Cambria Math" panose="02040503050406030204" pitchFamily="18" charset="0"/>
                              </a:rPr>
                              <m:t>𝟎</m:t>
                            </m:r>
                          </m:sub>
                        </m:sSub>
                      </m:num>
                      <m:den>
                        <m:rad>
                          <m:radPr>
                            <m:degHide m:val="on"/>
                            <m:ctrlPr>
                              <a:rPr lang="en-US" b="1" i="1" smtClean="0">
                                <a:latin typeface="Cambria Math" panose="02040503050406030204" pitchFamily="18" charset="0"/>
                              </a:rPr>
                            </m:ctrlPr>
                          </m:radPr>
                          <m:deg/>
                          <m:e>
                            <m:f>
                              <m:fPr>
                                <m:ctrlPr>
                                  <a:rPr lang="en-US" b="1" i="1" smtClean="0">
                                    <a:latin typeface="Cambria Math" panose="02040503050406030204" pitchFamily="18" charset="0"/>
                                  </a:rPr>
                                </m:ctrlPr>
                              </m:fPr>
                              <m:num>
                                <m:sSub>
                                  <m:sSubPr>
                                    <m:ctrlPr>
                                      <a:rPr lang="en-US" b="1" i="1" smtClean="0">
                                        <a:latin typeface="Cambria Math" panose="02040503050406030204" pitchFamily="18" charset="0"/>
                                      </a:rPr>
                                    </m:ctrlPr>
                                  </m:sSubPr>
                                  <m:e>
                                    <m:r>
                                      <a:rPr lang="en-US" b="1" i="1" smtClean="0">
                                        <a:latin typeface="Cambria Math" panose="02040503050406030204" pitchFamily="18" charset="0"/>
                                      </a:rPr>
                                      <m:t>𝒑</m:t>
                                    </m:r>
                                  </m:e>
                                  <m:sub>
                                    <m:r>
                                      <a:rPr lang="en-US" b="1" i="1" smtClean="0">
                                        <a:latin typeface="Cambria Math" panose="02040503050406030204" pitchFamily="18" charset="0"/>
                                      </a:rPr>
                                      <m:t>𝟎</m:t>
                                    </m:r>
                                  </m:sub>
                                </m:sSub>
                                <m:d>
                                  <m:dPr>
                                    <m:ctrlPr>
                                      <a:rPr lang="en-US" b="1" i="1" smtClean="0">
                                        <a:latin typeface="Cambria Math" panose="02040503050406030204" pitchFamily="18" charset="0"/>
                                      </a:rPr>
                                    </m:ctrlPr>
                                  </m:dPr>
                                  <m:e>
                                    <m:r>
                                      <a:rPr lang="en-US" b="1" i="1" smtClean="0">
                                        <a:latin typeface="Cambria Math" panose="02040503050406030204" pitchFamily="18" charset="0"/>
                                      </a:rPr>
                                      <m:t>𝟏</m:t>
                                    </m:r>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𝒑</m:t>
                                        </m:r>
                                      </m:e>
                                      <m:sub>
                                        <m:r>
                                          <a:rPr lang="en-US" b="1" i="1" smtClean="0">
                                            <a:latin typeface="Cambria Math" panose="02040503050406030204" pitchFamily="18" charset="0"/>
                                          </a:rPr>
                                          <m:t>𝟎</m:t>
                                        </m:r>
                                      </m:sub>
                                    </m:sSub>
                                  </m:e>
                                </m:d>
                              </m:num>
                              <m:den>
                                <m:r>
                                  <a:rPr lang="en-US" b="1" i="1" smtClean="0">
                                    <a:latin typeface="Cambria Math" panose="02040503050406030204" pitchFamily="18" charset="0"/>
                                  </a:rPr>
                                  <m:t>𝒏</m:t>
                                </m:r>
                              </m:den>
                            </m:f>
                          </m:e>
                        </m:rad>
                      </m:den>
                    </m:f>
                  </m:oMath>
                </a14:m>
                <a:r>
                  <a:rPr lang="en-US" b="1" dirty="0"/>
                  <a:t>			</a:t>
                </a:r>
              </a:p>
              <a:p>
                <a:pPr marL="0" indent="0">
                  <a:buNone/>
                </a:pPr>
                <a:r>
                  <a:rPr lang="en-US" b="1" dirty="0"/>
                  <a:t> </a:t>
                </a:r>
              </a:p>
              <a:p>
                <a:pPr marL="0" indent="0">
                  <a:buNone/>
                </a:pPr>
                <a:r>
                  <a:rPr lang="en-US" b="1" dirty="0"/>
                  <a:t>Under the null model, this </a:t>
                </a:r>
                <a:r>
                  <a:rPr lang="en-US" b="1" i="1" u="sng" dirty="0"/>
                  <a:t>z</a:t>
                </a:r>
                <a:r>
                  <a:rPr lang="en-US" b="1" u="sng" dirty="0"/>
                  <a:t>-test statistic </a:t>
                </a:r>
                <a:r>
                  <a:rPr lang="en-US" b="1" dirty="0"/>
                  <a:t>will have</a:t>
                </a:r>
              </a:p>
              <a:p>
                <a:pPr marL="0" indent="0">
                  <a:buNone/>
                </a:pPr>
                <a:r>
                  <a:rPr lang="en-US" b="1" dirty="0"/>
                  <a:t> approximately a </a:t>
                </a:r>
                <a:r>
                  <a:rPr lang="en-US" b="1" dirty="0">
                    <a:solidFill>
                      <a:srgbClr val="FF0000"/>
                    </a:solidFill>
                  </a:rPr>
                  <a:t>____</a:t>
                </a:r>
                <a:r>
                  <a:rPr lang="en-US" b="1" i="1" u="sng" dirty="0">
                    <a:solidFill>
                      <a:srgbClr val="FF0000"/>
                    </a:solidFill>
                  </a:rPr>
                  <a:t> N(0, 1) distribution </a:t>
                </a:r>
                <a:r>
                  <a:rPr lang="en-US" b="1" dirty="0">
                    <a:solidFill>
                      <a:srgbClr val="FF0000"/>
                    </a:solidFill>
                  </a:rPr>
                  <a:t>_____.</a:t>
                </a:r>
              </a:p>
              <a:p>
                <a:pPr marL="0" indent="0">
                  <a:buNone/>
                </a:pPr>
                <a:r>
                  <a:rPr lang="en-US" b="1" dirty="0"/>
                  <a:t> </a:t>
                </a:r>
              </a:p>
              <a:p>
                <a:pPr marL="0" indent="0">
                  <a:buNone/>
                </a:pPr>
                <a:r>
                  <a:rPr lang="en-US" b="1" dirty="0"/>
                  <a:t>The standard normal distribution will be used to compute the </a:t>
                </a:r>
                <a:r>
                  <a:rPr lang="en-US" b="1" i="1" dirty="0"/>
                  <a:t>p­</a:t>
                </a:r>
                <a:r>
                  <a:rPr lang="en-US" b="1" dirty="0"/>
                  <a:t>-value for the test.</a:t>
                </a:r>
              </a:p>
            </p:txBody>
          </p:sp>
        </mc:Choice>
        <mc:Fallback xmlns="">
          <p:sp>
            <p:nvSpPr>
              <p:cNvPr id="3" name="Content Placeholder 2">
                <a:extLst>
                  <a:ext uri="{FF2B5EF4-FFF2-40B4-BE49-F238E27FC236}">
                    <a16:creationId xmlns:a16="http://schemas.microsoft.com/office/drawing/2014/main" id="{E93B8006-329B-45C7-9571-5ACF786C3134}"/>
                  </a:ext>
                </a:extLst>
              </p:cNvPr>
              <p:cNvSpPr>
                <a:spLocks noGrp="1" noRot="1" noChangeAspect="1" noMove="1" noResize="1" noEditPoints="1" noAdjustHandles="1" noChangeArrowheads="1" noChangeShapeType="1" noTextEdit="1"/>
              </p:cNvSpPr>
              <p:nvPr>
                <p:ph idx="1"/>
              </p:nvPr>
            </p:nvSpPr>
            <p:spPr>
              <a:blipFill>
                <a:blip r:embed="rId3"/>
                <a:stretch>
                  <a:fillRect l="-1232" t="-1311" b="-131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F0649814-A563-44BF-BBA1-629095B9F568}"/>
              </a:ext>
            </a:extLst>
          </p:cNvPr>
          <p:cNvSpPr>
            <a:spLocks noGrp="1"/>
          </p:cNvSpPr>
          <p:nvPr>
            <p:ph type="sldNum" sz="quarter" idx="12"/>
          </p:nvPr>
        </p:nvSpPr>
        <p:spPr/>
        <p:txBody>
          <a:bodyPr/>
          <a:lstStyle/>
          <a:p>
            <a:fld id="{3833988A-D950-44F7-AD3F-E8557E80514B}" type="slidenum">
              <a:rPr lang="en-US" smtClean="0"/>
              <a:t>47</a:t>
            </a:fld>
            <a:endParaRPr lang="en-US"/>
          </a:p>
        </p:txBody>
      </p:sp>
    </p:spTree>
    <p:extLst>
      <p:ext uri="{BB962C8B-B14F-4D97-AF65-F5344CB8AC3E}">
        <p14:creationId xmlns:p14="http://schemas.microsoft.com/office/powerpoint/2010/main" val="14342875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B85CC-4B1B-41DB-87FE-83177E13AE89}"/>
              </a:ext>
            </a:extLst>
          </p:cNvPr>
          <p:cNvSpPr>
            <a:spLocks noGrp="1"/>
          </p:cNvSpPr>
          <p:nvPr>
            <p:ph type="title"/>
          </p:nvPr>
        </p:nvSpPr>
        <p:spPr/>
        <p:txBody>
          <a:bodyPr>
            <a:normAutofit/>
          </a:bodyPr>
          <a:lstStyle/>
          <a:p>
            <a:pPr algn="ctr"/>
            <a:r>
              <a:rPr lang="en-US" sz="2800" u="sng" dirty="0">
                <a:solidFill>
                  <a:srgbClr val="C00000"/>
                </a:solidFill>
              </a:rPr>
              <a:t>Computing the P – value </a:t>
            </a:r>
          </a:p>
        </p:txBody>
      </p:sp>
      <p:pic>
        <p:nvPicPr>
          <p:cNvPr id="4" name="Picture 7">
            <a:extLst>
              <a:ext uri="{FF2B5EF4-FFF2-40B4-BE49-F238E27FC236}">
                <a16:creationId xmlns:a16="http://schemas.microsoft.com/office/drawing/2014/main" id="{402EA6DE-A2EB-46A5-B49C-1140D4A72F7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98513" y="1915172"/>
            <a:ext cx="7916862" cy="4059500"/>
          </a:xfrm>
          <a:noFill/>
          <a:ln>
            <a:solidFill>
              <a:srgbClr val="0070C0"/>
            </a:solidFill>
            <a:miter lim="800000"/>
            <a:headEnd/>
            <a:tailEnd/>
          </a:ln>
        </p:spPr>
      </p:pic>
      <p:sp>
        <p:nvSpPr>
          <p:cNvPr id="3" name="Slide Number Placeholder 2">
            <a:extLst>
              <a:ext uri="{FF2B5EF4-FFF2-40B4-BE49-F238E27FC236}">
                <a16:creationId xmlns:a16="http://schemas.microsoft.com/office/drawing/2014/main" id="{DA5C17CE-C521-4C93-BCD1-F48368652B00}"/>
              </a:ext>
            </a:extLst>
          </p:cNvPr>
          <p:cNvSpPr>
            <a:spLocks noGrp="1"/>
          </p:cNvSpPr>
          <p:nvPr>
            <p:ph type="sldNum" sz="quarter" idx="12"/>
          </p:nvPr>
        </p:nvSpPr>
        <p:spPr/>
        <p:txBody>
          <a:bodyPr/>
          <a:lstStyle/>
          <a:p>
            <a:fld id="{3833988A-D950-44F7-AD3F-E8557E80514B}" type="slidenum">
              <a:rPr lang="en-US" smtClean="0"/>
              <a:t>48</a:t>
            </a:fld>
            <a:endParaRPr lang="en-US"/>
          </a:p>
        </p:txBody>
      </p:sp>
    </p:spTree>
    <p:extLst>
      <p:ext uri="{BB962C8B-B14F-4D97-AF65-F5344CB8AC3E}">
        <p14:creationId xmlns:p14="http://schemas.microsoft.com/office/powerpoint/2010/main" val="19522219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CDFBD-0645-4802-B7CF-0CA59C9C182C}"/>
              </a:ext>
            </a:extLst>
          </p:cNvPr>
          <p:cNvSpPr>
            <a:spLocks noGrp="1"/>
          </p:cNvSpPr>
          <p:nvPr>
            <p:ph type="title"/>
          </p:nvPr>
        </p:nvSpPr>
        <p:spPr/>
        <p:txBody>
          <a:bodyPr>
            <a:normAutofit/>
          </a:bodyPr>
          <a:lstStyle/>
          <a:p>
            <a:r>
              <a:rPr lang="en-US" altLang="en-US" sz="3100" u="sng" dirty="0"/>
              <a:t>Example 1 </a:t>
            </a:r>
            <a:r>
              <a:rPr lang="en-US" altLang="en-US" sz="1600" u="sng" dirty="0"/>
              <a:t>SIMILAR TO HW6 </a:t>
            </a:r>
            <a:endParaRPr lang="en-US" sz="1600" dirty="0"/>
          </a:p>
        </p:txBody>
      </p:sp>
      <p:sp>
        <p:nvSpPr>
          <p:cNvPr id="3" name="Content Placeholder 2">
            <a:extLst>
              <a:ext uri="{FF2B5EF4-FFF2-40B4-BE49-F238E27FC236}">
                <a16:creationId xmlns:a16="http://schemas.microsoft.com/office/drawing/2014/main" id="{7EE06B32-5FF8-4F5D-887D-77876F4657A9}"/>
              </a:ext>
            </a:extLst>
          </p:cNvPr>
          <p:cNvSpPr>
            <a:spLocks noGrp="1"/>
          </p:cNvSpPr>
          <p:nvPr>
            <p:ph idx="1"/>
          </p:nvPr>
        </p:nvSpPr>
        <p:spPr/>
        <p:txBody>
          <a:bodyPr/>
          <a:lstStyle/>
          <a:p>
            <a:pPr>
              <a:defRPr/>
            </a:pPr>
            <a:r>
              <a:rPr lang="en-US" b="1" dirty="0"/>
              <a:t>Suppose a national survey conducted among a simple random sample of 1100 adults show that 54% of Americans think the Civil War is still relevant to American politics and political life. Round all results to four decimal places.</a:t>
            </a:r>
          </a:p>
          <a:p>
            <a:pPr>
              <a:defRPr/>
            </a:pPr>
            <a:r>
              <a:rPr lang="en-US" b="1" dirty="0"/>
              <a:t>(1) What are the hypotheses for conducting a hypothesis test to determine if these data provide strong evidence that the majority of the Americas think the Civil War is still relevant.</a:t>
            </a:r>
          </a:p>
          <a:p>
            <a:pPr marL="0" indent="0" algn="ctr">
              <a:spcBef>
                <a:spcPct val="50000"/>
              </a:spcBef>
              <a:buNone/>
              <a:defRPr/>
            </a:pPr>
            <a:r>
              <a:rPr lang="en-US" altLang="en-US" b="1" dirty="0">
                <a:solidFill>
                  <a:schemeClr val="tx1"/>
                </a:solidFill>
              </a:rPr>
              <a:t>A. H</a:t>
            </a:r>
            <a:r>
              <a:rPr lang="en-US" altLang="en-US" b="1" baseline="-25000" dirty="0">
                <a:solidFill>
                  <a:schemeClr val="tx1"/>
                </a:solidFill>
              </a:rPr>
              <a:t>0</a:t>
            </a:r>
            <a:r>
              <a:rPr lang="en-US" altLang="en-US" b="1" dirty="0">
                <a:solidFill>
                  <a:schemeClr val="tx1"/>
                </a:solidFill>
              </a:rPr>
              <a:t>: </a:t>
            </a:r>
            <a:r>
              <a:rPr lang="en-US" altLang="en-US" b="1" i="1" dirty="0">
                <a:solidFill>
                  <a:schemeClr val="tx1"/>
                </a:solidFill>
              </a:rPr>
              <a:t>p = 0.50</a:t>
            </a:r>
            <a:r>
              <a:rPr lang="en-US" altLang="en-US" b="1" dirty="0">
                <a:solidFill>
                  <a:schemeClr val="tx1"/>
                </a:solidFill>
              </a:rPr>
              <a:t> versus H</a:t>
            </a:r>
            <a:r>
              <a:rPr lang="en-US" altLang="en-US" b="1" baseline="-25000" dirty="0">
                <a:solidFill>
                  <a:schemeClr val="tx1"/>
                </a:solidFill>
              </a:rPr>
              <a:t>a</a:t>
            </a:r>
            <a:r>
              <a:rPr lang="en-US" altLang="en-US" b="1" dirty="0">
                <a:solidFill>
                  <a:schemeClr val="tx1"/>
                </a:solidFill>
              </a:rPr>
              <a:t>: </a:t>
            </a:r>
            <a:r>
              <a:rPr lang="en-US" altLang="en-US" b="1" i="1" dirty="0">
                <a:solidFill>
                  <a:schemeClr val="tx1"/>
                </a:solidFill>
              </a:rPr>
              <a:t>p &lt; 0.50</a:t>
            </a:r>
            <a:r>
              <a:rPr lang="en-US" altLang="en-US" b="1" dirty="0">
                <a:solidFill>
                  <a:schemeClr val="tx1"/>
                </a:solidFill>
              </a:rPr>
              <a:t> </a:t>
            </a:r>
          </a:p>
          <a:p>
            <a:pPr algn="ctr">
              <a:spcBef>
                <a:spcPct val="50000"/>
              </a:spcBef>
              <a:buNone/>
              <a:defRPr/>
            </a:pPr>
            <a:r>
              <a:rPr lang="en-US" altLang="en-US" b="1" dirty="0">
                <a:solidFill>
                  <a:schemeClr val="tx1"/>
                </a:solidFill>
              </a:rPr>
              <a:t>B. H</a:t>
            </a:r>
            <a:r>
              <a:rPr lang="en-US" altLang="en-US" b="1" baseline="-25000" dirty="0">
                <a:solidFill>
                  <a:schemeClr val="tx1"/>
                </a:solidFill>
              </a:rPr>
              <a:t>0</a:t>
            </a:r>
            <a:r>
              <a:rPr lang="en-US" altLang="en-US" b="1" dirty="0">
                <a:solidFill>
                  <a:schemeClr val="tx1"/>
                </a:solidFill>
              </a:rPr>
              <a:t>: </a:t>
            </a:r>
            <a:r>
              <a:rPr lang="en-US" altLang="en-US" b="1" i="1" dirty="0">
                <a:solidFill>
                  <a:schemeClr val="tx1"/>
                </a:solidFill>
              </a:rPr>
              <a:t>p = 0.50</a:t>
            </a:r>
            <a:r>
              <a:rPr lang="en-US" altLang="en-US" b="1" dirty="0">
                <a:solidFill>
                  <a:schemeClr val="tx1"/>
                </a:solidFill>
              </a:rPr>
              <a:t> versus H</a:t>
            </a:r>
            <a:r>
              <a:rPr lang="en-US" altLang="en-US" b="1" baseline="-25000" dirty="0">
                <a:solidFill>
                  <a:schemeClr val="tx1"/>
                </a:solidFill>
              </a:rPr>
              <a:t>a</a:t>
            </a:r>
            <a:r>
              <a:rPr lang="en-US" altLang="en-US" b="1" dirty="0">
                <a:solidFill>
                  <a:schemeClr val="tx1"/>
                </a:solidFill>
              </a:rPr>
              <a:t>: </a:t>
            </a:r>
            <a:r>
              <a:rPr lang="en-US" altLang="en-US" b="1" i="1" dirty="0">
                <a:solidFill>
                  <a:schemeClr val="tx1"/>
                </a:solidFill>
              </a:rPr>
              <a:t>p &gt; 0.50</a:t>
            </a:r>
            <a:r>
              <a:rPr lang="en-US" altLang="en-US" b="1" dirty="0">
                <a:solidFill>
                  <a:schemeClr val="tx1"/>
                </a:solidFill>
              </a:rPr>
              <a:t> </a:t>
            </a:r>
          </a:p>
          <a:p>
            <a:pPr algn="ctr">
              <a:spcBef>
                <a:spcPct val="50000"/>
              </a:spcBef>
              <a:buNone/>
              <a:defRPr/>
            </a:pPr>
            <a:r>
              <a:rPr lang="en-US" altLang="en-US" b="1" dirty="0">
                <a:solidFill>
                  <a:schemeClr val="tx1"/>
                </a:solidFill>
              </a:rPr>
              <a:t>C. H</a:t>
            </a:r>
            <a:r>
              <a:rPr lang="en-US" altLang="en-US" b="1" baseline="-25000" dirty="0">
                <a:solidFill>
                  <a:schemeClr val="tx1"/>
                </a:solidFill>
              </a:rPr>
              <a:t>0</a:t>
            </a:r>
            <a:r>
              <a:rPr lang="en-US" altLang="en-US" b="1" dirty="0">
                <a:solidFill>
                  <a:schemeClr val="tx1"/>
                </a:solidFill>
              </a:rPr>
              <a:t>: </a:t>
            </a:r>
            <a:r>
              <a:rPr lang="en-US" altLang="en-US" b="1" i="1" dirty="0">
                <a:solidFill>
                  <a:schemeClr val="tx1"/>
                </a:solidFill>
              </a:rPr>
              <a:t>p =</a:t>
            </a:r>
            <a:r>
              <a:rPr lang="en-US" altLang="en-US" b="1" dirty="0">
                <a:solidFill>
                  <a:schemeClr val="tx1"/>
                </a:solidFill>
              </a:rPr>
              <a:t> </a:t>
            </a:r>
            <a:r>
              <a:rPr lang="en-US" altLang="en-US" b="1" i="1" dirty="0">
                <a:solidFill>
                  <a:schemeClr val="tx1"/>
                </a:solidFill>
              </a:rPr>
              <a:t>0.50</a:t>
            </a:r>
            <a:r>
              <a:rPr lang="en-US" altLang="en-US" b="1" dirty="0">
                <a:solidFill>
                  <a:schemeClr val="tx1"/>
                </a:solidFill>
              </a:rPr>
              <a:t> versus H</a:t>
            </a:r>
            <a:r>
              <a:rPr lang="en-US" altLang="en-US" b="1" baseline="-25000" dirty="0">
                <a:solidFill>
                  <a:schemeClr val="tx1"/>
                </a:solidFill>
              </a:rPr>
              <a:t>a</a:t>
            </a:r>
            <a:r>
              <a:rPr lang="en-US" altLang="en-US" b="1" dirty="0">
                <a:solidFill>
                  <a:schemeClr val="tx1"/>
                </a:solidFill>
              </a:rPr>
              <a:t>: </a:t>
            </a:r>
            <a:r>
              <a:rPr lang="en-US" altLang="en-US" b="1" i="1" dirty="0">
                <a:solidFill>
                  <a:schemeClr val="tx1"/>
                </a:solidFill>
              </a:rPr>
              <a:t>p </a:t>
            </a:r>
            <a:r>
              <a:rPr lang="en-US" altLang="en-US" b="1" i="1" dirty="0">
                <a:solidFill>
                  <a:schemeClr val="tx1"/>
                </a:solidFill>
                <a:sym typeface="Symbol" pitchFamily="18" charset="2"/>
              </a:rPr>
              <a:t></a:t>
            </a:r>
            <a:r>
              <a:rPr lang="en-US" altLang="en-US" b="1" i="1" dirty="0">
                <a:solidFill>
                  <a:schemeClr val="tx1"/>
                </a:solidFill>
              </a:rPr>
              <a:t> 0.50</a:t>
            </a:r>
            <a:r>
              <a:rPr lang="en-US" altLang="en-US" b="1" dirty="0">
                <a:solidFill>
                  <a:schemeClr val="tx1"/>
                </a:solidFill>
              </a:rPr>
              <a:t> </a:t>
            </a:r>
          </a:p>
          <a:p>
            <a:pPr>
              <a:defRPr/>
            </a:pPr>
            <a:endParaRPr lang="en-US" b="1" dirty="0"/>
          </a:p>
          <a:p>
            <a:pPr marL="0" indent="0">
              <a:buNone/>
            </a:pPr>
            <a:endParaRPr lang="en-US" dirty="0"/>
          </a:p>
        </p:txBody>
      </p:sp>
      <p:sp>
        <p:nvSpPr>
          <p:cNvPr id="4" name="Slide Number Placeholder 3">
            <a:extLst>
              <a:ext uri="{FF2B5EF4-FFF2-40B4-BE49-F238E27FC236}">
                <a16:creationId xmlns:a16="http://schemas.microsoft.com/office/drawing/2014/main" id="{F3C80237-976A-4C6B-889C-0F20356F068F}"/>
              </a:ext>
            </a:extLst>
          </p:cNvPr>
          <p:cNvSpPr>
            <a:spLocks noGrp="1"/>
          </p:cNvSpPr>
          <p:nvPr>
            <p:ph type="sldNum" sz="quarter" idx="12"/>
          </p:nvPr>
        </p:nvSpPr>
        <p:spPr/>
        <p:txBody>
          <a:bodyPr/>
          <a:lstStyle/>
          <a:p>
            <a:fld id="{3833988A-D950-44F7-AD3F-E8557E80514B}" type="slidenum">
              <a:rPr lang="en-US" smtClean="0"/>
              <a:t>49</a:t>
            </a:fld>
            <a:endParaRPr lang="en-US"/>
          </a:p>
        </p:txBody>
      </p:sp>
    </p:spTree>
    <p:extLst>
      <p:ext uri="{BB962C8B-B14F-4D97-AF65-F5344CB8AC3E}">
        <p14:creationId xmlns:p14="http://schemas.microsoft.com/office/powerpoint/2010/main" val="341404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511B7-3E84-4370-8DDC-2DC7C18FC7CC}"/>
              </a:ext>
            </a:extLst>
          </p:cNvPr>
          <p:cNvSpPr>
            <a:spLocks noGrp="1"/>
          </p:cNvSpPr>
          <p:nvPr>
            <p:ph type="title"/>
          </p:nvPr>
        </p:nvSpPr>
        <p:spPr/>
        <p:txBody>
          <a:bodyPr>
            <a:normAutofit/>
          </a:bodyPr>
          <a:lstStyle/>
          <a:p>
            <a:pPr algn="ctr"/>
            <a:r>
              <a:rPr lang="en-US" sz="2800" u="sng" dirty="0">
                <a:solidFill>
                  <a:srgbClr val="FF0000"/>
                </a:solidFill>
              </a:rPr>
              <a:t>Expected Success/Failure Condition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E854D14-4D67-4C84-9D6B-5946821FF80B}"/>
                  </a:ext>
                </a:extLst>
              </p:cNvPr>
              <p:cNvSpPr>
                <a:spLocks noGrp="1"/>
              </p:cNvSpPr>
              <p:nvPr>
                <p:ph idx="1"/>
              </p:nvPr>
            </p:nvSpPr>
            <p:spPr/>
            <p:txBody>
              <a:bodyPr/>
              <a:lstStyle/>
              <a:p>
                <a:endParaRPr lang="en-US" dirty="0"/>
              </a:p>
              <a:p>
                <a:r>
                  <a:rPr lang="en-US" sz="2800" b="1" dirty="0"/>
                  <a:t>Condition 2 (in other words):</a:t>
                </a:r>
              </a:p>
              <a:p>
                <a:endParaRPr lang="en-US" sz="2800" b="1" dirty="0"/>
              </a:p>
              <a:p>
                <a:r>
                  <a:rPr lang="en-US" sz="2800" b="1" dirty="0"/>
                  <a:t>Our sample must be large enough that we can expect to see at least 10 successes and 10 failures in our sample. That is,</a:t>
                </a:r>
              </a:p>
              <a:p>
                <a:endParaRPr lang="en-US" sz="2800" b="1" dirty="0"/>
              </a:p>
              <a:p>
                <a:pPr marL="0" indent="0">
                  <a:buNone/>
                </a:pPr>
                <a14:m>
                  <m:oMathPara xmlns:m="http://schemas.openxmlformats.org/officeDocument/2006/math">
                    <m:oMathParaPr>
                      <m:jc m:val="centerGroup"/>
                    </m:oMathParaPr>
                    <m:oMath xmlns:m="http://schemas.openxmlformats.org/officeDocument/2006/math">
                      <m:r>
                        <a:rPr lang="en-US" sz="2800" b="1" i="1" smtClean="0">
                          <a:solidFill>
                            <a:srgbClr val="FF0000"/>
                          </a:solidFill>
                          <a:latin typeface="Cambria Math" panose="02040503050406030204" pitchFamily="18" charset="0"/>
                        </a:rPr>
                        <m:t>𝒏𝒑</m:t>
                      </m:r>
                      <m:r>
                        <a:rPr lang="en-US" sz="2800" b="1" i="1" smtClean="0">
                          <a:solidFill>
                            <a:srgbClr val="FF0000"/>
                          </a:solidFill>
                          <a:latin typeface="Cambria Math" panose="02040503050406030204" pitchFamily="18" charset="0"/>
                        </a:rPr>
                        <m:t>≥</m:t>
                      </m:r>
                      <m:r>
                        <a:rPr lang="en-US" sz="2800" b="1" i="1" smtClean="0">
                          <a:solidFill>
                            <a:srgbClr val="FF0000"/>
                          </a:solidFill>
                          <a:latin typeface="Cambria Math" panose="02040503050406030204" pitchFamily="18" charset="0"/>
                        </a:rPr>
                        <m:t>𝟏𝟎</m:t>
                      </m:r>
                      <m:r>
                        <a:rPr lang="en-US" sz="2800" b="1" i="1" smtClean="0">
                          <a:solidFill>
                            <a:srgbClr val="FF0000"/>
                          </a:solidFill>
                          <a:latin typeface="Cambria Math" panose="02040503050406030204" pitchFamily="18" charset="0"/>
                        </a:rPr>
                        <m:t> </m:t>
                      </m:r>
                      <m:r>
                        <a:rPr lang="en-US" sz="2800" b="1" i="1" smtClean="0">
                          <a:solidFill>
                            <a:srgbClr val="FF0000"/>
                          </a:solidFill>
                          <a:latin typeface="Cambria Math" panose="02040503050406030204" pitchFamily="18" charset="0"/>
                        </a:rPr>
                        <m:t>𝒂𝒏𝒅</m:t>
                      </m:r>
                      <m:r>
                        <a:rPr lang="en-US" sz="2800" b="1" i="1" smtClean="0">
                          <a:solidFill>
                            <a:srgbClr val="FF0000"/>
                          </a:solidFill>
                          <a:latin typeface="Cambria Math" panose="02040503050406030204" pitchFamily="18" charset="0"/>
                        </a:rPr>
                        <m:t> </m:t>
                      </m:r>
                      <m:r>
                        <a:rPr lang="en-US" sz="2800" b="1" i="1" smtClean="0">
                          <a:solidFill>
                            <a:srgbClr val="FF0000"/>
                          </a:solidFill>
                          <a:latin typeface="Cambria Math" panose="02040503050406030204" pitchFamily="18" charset="0"/>
                        </a:rPr>
                        <m:t>𝒏</m:t>
                      </m:r>
                      <m:r>
                        <a:rPr lang="en-US" sz="2800" b="1" i="1" smtClean="0">
                          <a:solidFill>
                            <a:srgbClr val="FF0000"/>
                          </a:solidFill>
                          <a:latin typeface="Cambria Math" panose="02040503050406030204" pitchFamily="18" charset="0"/>
                        </a:rPr>
                        <m:t>(</m:t>
                      </m:r>
                      <m:r>
                        <a:rPr lang="en-US" sz="2800" b="1" i="1" smtClean="0">
                          <a:solidFill>
                            <a:srgbClr val="FF0000"/>
                          </a:solidFill>
                          <a:latin typeface="Cambria Math" panose="02040503050406030204" pitchFamily="18" charset="0"/>
                        </a:rPr>
                        <m:t>𝟏</m:t>
                      </m:r>
                      <m:r>
                        <a:rPr lang="en-US" sz="2800" b="1" i="1" smtClean="0">
                          <a:solidFill>
                            <a:srgbClr val="FF0000"/>
                          </a:solidFill>
                          <a:latin typeface="Cambria Math" panose="02040503050406030204" pitchFamily="18" charset="0"/>
                        </a:rPr>
                        <m:t>−</m:t>
                      </m:r>
                      <m:r>
                        <a:rPr lang="en-US" sz="2800" b="1" i="1" smtClean="0">
                          <a:solidFill>
                            <a:srgbClr val="FF0000"/>
                          </a:solidFill>
                          <a:latin typeface="Cambria Math" panose="02040503050406030204" pitchFamily="18" charset="0"/>
                        </a:rPr>
                        <m:t>𝒑</m:t>
                      </m:r>
                      <m:r>
                        <a:rPr lang="en-US" sz="2800" b="1" i="1" smtClean="0">
                          <a:solidFill>
                            <a:srgbClr val="FF0000"/>
                          </a:solidFill>
                          <a:latin typeface="Cambria Math" panose="02040503050406030204" pitchFamily="18" charset="0"/>
                        </a:rPr>
                        <m:t>)≥</m:t>
                      </m:r>
                      <m:r>
                        <a:rPr lang="en-US" sz="2800" b="1" i="1" smtClean="0">
                          <a:solidFill>
                            <a:srgbClr val="FF0000"/>
                          </a:solidFill>
                          <a:latin typeface="Cambria Math" panose="02040503050406030204" pitchFamily="18" charset="0"/>
                        </a:rPr>
                        <m:t>𝟏𝟎</m:t>
                      </m:r>
                    </m:oMath>
                  </m:oMathPara>
                </a14:m>
                <a:endParaRPr lang="en-US" sz="2800" b="1" dirty="0">
                  <a:solidFill>
                    <a:srgbClr val="FF0000"/>
                  </a:solidFill>
                </a:endParaRPr>
              </a:p>
              <a:p>
                <a:endParaRPr lang="en-US" dirty="0"/>
              </a:p>
            </p:txBody>
          </p:sp>
        </mc:Choice>
        <mc:Fallback xmlns="">
          <p:sp>
            <p:nvSpPr>
              <p:cNvPr id="3" name="Content Placeholder 2">
                <a:extLst>
                  <a:ext uri="{FF2B5EF4-FFF2-40B4-BE49-F238E27FC236}">
                    <a16:creationId xmlns:a16="http://schemas.microsoft.com/office/drawing/2014/main" id="{EE854D14-4D67-4C84-9D6B-5946821FF80B}"/>
                  </a:ext>
                </a:extLst>
              </p:cNvPr>
              <p:cNvSpPr>
                <a:spLocks noGrp="1" noRot="1" noChangeAspect="1" noMove="1" noResize="1" noEditPoints="1" noAdjustHandles="1" noChangeArrowheads="1" noChangeShapeType="1" noTextEdit="1"/>
              </p:cNvSpPr>
              <p:nvPr>
                <p:ph idx="1"/>
              </p:nvPr>
            </p:nvSpPr>
            <p:spPr>
              <a:blipFill>
                <a:blip r:embed="rId2"/>
                <a:stretch>
                  <a:fillRect l="-146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B2F0ADC-D480-46F8-B28E-432EED3E4C43}"/>
              </a:ext>
            </a:extLst>
          </p:cNvPr>
          <p:cNvSpPr>
            <a:spLocks noGrp="1"/>
          </p:cNvSpPr>
          <p:nvPr>
            <p:ph type="sldNum" sz="quarter" idx="12"/>
          </p:nvPr>
        </p:nvSpPr>
        <p:spPr/>
        <p:txBody>
          <a:bodyPr/>
          <a:lstStyle/>
          <a:p>
            <a:fld id="{3833988A-D950-44F7-AD3F-E8557E80514B}" type="slidenum">
              <a:rPr lang="en-US" smtClean="0"/>
              <a:t>5</a:t>
            </a:fld>
            <a:endParaRPr lang="en-US"/>
          </a:p>
        </p:txBody>
      </p:sp>
    </p:spTree>
    <p:extLst>
      <p:ext uri="{BB962C8B-B14F-4D97-AF65-F5344CB8AC3E}">
        <p14:creationId xmlns:p14="http://schemas.microsoft.com/office/powerpoint/2010/main" val="33114085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3EE07-EB81-4177-B249-929F01AB50B2}"/>
              </a:ext>
            </a:extLst>
          </p:cNvPr>
          <p:cNvSpPr>
            <a:spLocks noGrp="1"/>
          </p:cNvSpPr>
          <p:nvPr>
            <p:ph type="title"/>
          </p:nvPr>
        </p:nvSpPr>
        <p:spPr/>
        <p:txBody>
          <a:bodyPr>
            <a:normAutofit/>
          </a:bodyPr>
          <a:lstStyle/>
          <a:p>
            <a:r>
              <a:rPr lang="en-US" altLang="en-US" sz="3100" u="sng" dirty="0"/>
              <a:t>Example 1 </a:t>
            </a:r>
            <a:r>
              <a:rPr lang="en-US" altLang="en-US" sz="1600" u="sng" dirty="0"/>
              <a:t>SIMILAR TO HW6 PROBLEM 6</a:t>
            </a:r>
            <a:endParaRPr lang="en-US" sz="1600" dirty="0"/>
          </a:p>
        </p:txBody>
      </p:sp>
      <p:sp>
        <p:nvSpPr>
          <p:cNvPr id="3" name="Content Placeholder 2">
            <a:extLst>
              <a:ext uri="{FF2B5EF4-FFF2-40B4-BE49-F238E27FC236}">
                <a16:creationId xmlns:a16="http://schemas.microsoft.com/office/drawing/2014/main" id="{5C421E1C-9C1B-4384-83BF-1C69C8BBB62E}"/>
              </a:ext>
            </a:extLst>
          </p:cNvPr>
          <p:cNvSpPr>
            <a:spLocks noGrp="1"/>
          </p:cNvSpPr>
          <p:nvPr>
            <p:ph idx="1"/>
          </p:nvPr>
        </p:nvSpPr>
        <p:spPr/>
        <p:txBody>
          <a:bodyPr>
            <a:normAutofit/>
          </a:bodyPr>
          <a:lstStyle/>
          <a:p>
            <a:pPr>
              <a:defRPr/>
            </a:pPr>
            <a:r>
              <a:rPr lang="en-US" b="1" dirty="0"/>
              <a:t>(2) Calculate the test statistic for this hypothesis test.</a:t>
            </a:r>
          </a:p>
          <a:p>
            <a:pPr>
              <a:defRPr/>
            </a:pPr>
            <a:endParaRPr lang="en-US" b="1" dirty="0"/>
          </a:p>
          <a:p>
            <a:pPr>
              <a:defRPr/>
            </a:pPr>
            <a:endParaRPr lang="en-US" b="1" dirty="0"/>
          </a:p>
          <a:p>
            <a:pPr marL="0" indent="0">
              <a:buNone/>
              <a:defRPr/>
            </a:pPr>
            <a:endParaRPr lang="en-US" b="1" dirty="0"/>
          </a:p>
          <a:p>
            <a:pPr>
              <a:defRPr/>
            </a:pPr>
            <a:r>
              <a:rPr lang="en-US" b="1" dirty="0"/>
              <a:t>(3) Calculate the p – value for this hypothesis test.</a:t>
            </a:r>
          </a:p>
          <a:p>
            <a:pPr>
              <a:defRPr/>
            </a:pPr>
            <a:endParaRPr lang="en-US" b="1" dirty="0"/>
          </a:p>
          <a:p>
            <a:pPr marL="0" indent="0">
              <a:buNone/>
              <a:defRPr/>
            </a:pPr>
            <a:endParaRPr lang="en-US" b="1" dirty="0"/>
          </a:p>
          <a:p>
            <a:pPr>
              <a:defRPr/>
            </a:pPr>
            <a:r>
              <a:rPr lang="en-US" b="1" dirty="0"/>
              <a:t>(4) What is your conclusion?</a:t>
            </a:r>
          </a:p>
          <a:p>
            <a:pPr marL="0" indent="0">
              <a:buNone/>
            </a:pPr>
            <a:endParaRPr lang="en-US" dirty="0"/>
          </a:p>
        </p:txBody>
      </p:sp>
      <p:sp>
        <p:nvSpPr>
          <p:cNvPr id="4" name="Slide Number Placeholder 3">
            <a:extLst>
              <a:ext uri="{FF2B5EF4-FFF2-40B4-BE49-F238E27FC236}">
                <a16:creationId xmlns:a16="http://schemas.microsoft.com/office/drawing/2014/main" id="{CF1687B5-0AF6-4DDC-A14A-800C99703D89}"/>
              </a:ext>
            </a:extLst>
          </p:cNvPr>
          <p:cNvSpPr>
            <a:spLocks noGrp="1"/>
          </p:cNvSpPr>
          <p:nvPr>
            <p:ph type="sldNum" sz="quarter" idx="12"/>
          </p:nvPr>
        </p:nvSpPr>
        <p:spPr/>
        <p:txBody>
          <a:bodyPr/>
          <a:lstStyle/>
          <a:p>
            <a:fld id="{3833988A-D950-44F7-AD3F-E8557E80514B}" type="slidenum">
              <a:rPr lang="en-US" smtClean="0"/>
              <a:t>50</a:t>
            </a:fld>
            <a:endParaRPr lang="en-US"/>
          </a:p>
        </p:txBody>
      </p:sp>
    </p:spTree>
    <p:extLst>
      <p:ext uri="{BB962C8B-B14F-4D97-AF65-F5344CB8AC3E}">
        <p14:creationId xmlns:p14="http://schemas.microsoft.com/office/powerpoint/2010/main" val="3729531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74205-1272-4013-B393-C4A98B717D90}"/>
              </a:ext>
            </a:extLst>
          </p:cNvPr>
          <p:cNvSpPr>
            <a:spLocks noGrp="1"/>
          </p:cNvSpPr>
          <p:nvPr>
            <p:ph type="title"/>
          </p:nvPr>
        </p:nvSpPr>
        <p:spPr/>
        <p:txBody>
          <a:bodyPr>
            <a:normAutofit/>
          </a:bodyPr>
          <a:lstStyle/>
          <a:p>
            <a:r>
              <a:rPr lang="en-US" altLang="en-US" sz="3100" u="sng" dirty="0"/>
              <a:t>Example 2 </a:t>
            </a:r>
            <a:r>
              <a:rPr lang="en-US" altLang="en-US" sz="1600" u="sng" dirty="0"/>
              <a:t>SIMILAR TO HW6 </a:t>
            </a:r>
            <a:endParaRPr lang="en-US" sz="1600" dirty="0"/>
          </a:p>
        </p:txBody>
      </p:sp>
      <p:sp>
        <p:nvSpPr>
          <p:cNvPr id="3" name="Content Placeholder 2">
            <a:extLst>
              <a:ext uri="{FF2B5EF4-FFF2-40B4-BE49-F238E27FC236}">
                <a16:creationId xmlns:a16="http://schemas.microsoft.com/office/drawing/2014/main" id="{349BCE36-0BB2-4966-B08F-9F5AE846389C}"/>
              </a:ext>
            </a:extLst>
          </p:cNvPr>
          <p:cNvSpPr>
            <a:spLocks noGrp="1"/>
          </p:cNvSpPr>
          <p:nvPr>
            <p:ph idx="1"/>
          </p:nvPr>
        </p:nvSpPr>
        <p:spPr/>
        <p:txBody>
          <a:bodyPr>
            <a:normAutofit fontScale="92500" lnSpcReduction="10000"/>
          </a:bodyPr>
          <a:lstStyle/>
          <a:p>
            <a:pPr>
              <a:defRPr/>
            </a:pPr>
            <a:r>
              <a:rPr lang="en-US" altLang="en-US" b="1" dirty="0"/>
              <a:t>Among a simple random sample of 275 American adults who do not have a four-year college degree and are not currently enrolled in school, 44% said they decided not to go to college because they could not afford school. Round answers to 4 decimal places.</a:t>
            </a:r>
          </a:p>
          <a:p>
            <a:pPr>
              <a:defRPr/>
            </a:pPr>
            <a:r>
              <a:rPr lang="en-US" altLang="en-US" b="1" dirty="0"/>
              <a:t>(1) A newspaper states that only a minority of the Americans who decide not to go to college do so because they cannot afford it and uses the point estimate from this survey as evidence. What are the correct hypotheses for conducting a hypothesis test to determine if these data provide strong evidence supporting this statement?</a:t>
            </a:r>
          </a:p>
          <a:p>
            <a:pPr marL="0" indent="0" algn="ctr">
              <a:spcBef>
                <a:spcPct val="50000"/>
              </a:spcBef>
              <a:buNone/>
              <a:defRPr/>
            </a:pPr>
            <a:r>
              <a:rPr lang="en-US" altLang="en-US" b="1" dirty="0">
                <a:solidFill>
                  <a:schemeClr val="tx1"/>
                </a:solidFill>
              </a:rPr>
              <a:t>A. H</a:t>
            </a:r>
            <a:r>
              <a:rPr lang="en-US" altLang="en-US" b="1" baseline="-25000" dirty="0">
                <a:solidFill>
                  <a:schemeClr val="tx1"/>
                </a:solidFill>
              </a:rPr>
              <a:t>0</a:t>
            </a:r>
            <a:r>
              <a:rPr lang="en-US" altLang="en-US" b="1" dirty="0">
                <a:solidFill>
                  <a:schemeClr val="tx1"/>
                </a:solidFill>
              </a:rPr>
              <a:t>: </a:t>
            </a:r>
            <a:r>
              <a:rPr lang="en-US" altLang="en-US" b="1" i="1" dirty="0">
                <a:solidFill>
                  <a:schemeClr val="tx1"/>
                </a:solidFill>
              </a:rPr>
              <a:t>p = 0.50</a:t>
            </a:r>
            <a:r>
              <a:rPr lang="en-US" altLang="en-US" b="1" dirty="0">
                <a:solidFill>
                  <a:schemeClr val="tx1"/>
                </a:solidFill>
              </a:rPr>
              <a:t> versus H</a:t>
            </a:r>
            <a:r>
              <a:rPr lang="en-US" altLang="en-US" b="1" baseline="-25000" dirty="0">
                <a:solidFill>
                  <a:schemeClr val="tx1"/>
                </a:solidFill>
              </a:rPr>
              <a:t>a</a:t>
            </a:r>
            <a:r>
              <a:rPr lang="en-US" altLang="en-US" b="1" dirty="0">
                <a:solidFill>
                  <a:schemeClr val="tx1"/>
                </a:solidFill>
              </a:rPr>
              <a:t>: </a:t>
            </a:r>
            <a:r>
              <a:rPr lang="en-US" altLang="en-US" b="1" i="1" dirty="0">
                <a:solidFill>
                  <a:schemeClr val="tx1"/>
                </a:solidFill>
              </a:rPr>
              <a:t>p &lt; 0.50</a:t>
            </a:r>
            <a:r>
              <a:rPr lang="en-US" altLang="en-US" b="1" dirty="0">
                <a:solidFill>
                  <a:schemeClr val="tx1"/>
                </a:solidFill>
              </a:rPr>
              <a:t> </a:t>
            </a:r>
          </a:p>
          <a:p>
            <a:pPr algn="ctr">
              <a:spcBef>
                <a:spcPct val="50000"/>
              </a:spcBef>
              <a:buNone/>
              <a:defRPr/>
            </a:pPr>
            <a:r>
              <a:rPr lang="en-US" altLang="en-US" b="1" dirty="0">
                <a:solidFill>
                  <a:schemeClr val="tx1"/>
                </a:solidFill>
              </a:rPr>
              <a:t>B. H</a:t>
            </a:r>
            <a:r>
              <a:rPr lang="en-US" altLang="en-US" b="1" baseline="-25000" dirty="0">
                <a:solidFill>
                  <a:schemeClr val="tx1"/>
                </a:solidFill>
              </a:rPr>
              <a:t>0</a:t>
            </a:r>
            <a:r>
              <a:rPr lang="en-US" altLang="en-US" b="1" dirty="0">
                <a:solidFill>
                  <a:schemeClr val="tx1"/>
                </a:solidFill>
              </a:rPr>
              <a:t>: </a:t>
            </a:r>
            <a:r>
              <a:rPr lang="en-US" altLang="en-US" b="1" i="1" dirty="0">
                <a:solidFill>
                  <a:schemeClr val="tx1"/>
                </a:solidFill>
              </a:rPr>
              <a:t>p = 0.50</a:t>
            </a:r>
            <a:r>
              <a:rPr lang="en-US" altLang="en-US" b="1" dirty="0">
                <a:solidFill>
                  <a:schemeClr val="tx1"/>
                </a:solidFill>
              </a:rPr>
              <a:t> versus H</a:t>
            </a:r>
            <a:r>
              <a:rPr lang="en-US" altLang="en-US" b="1" baseline="-25000" dirty="0">
                <a:solidFill>
                  <a:schemeClr val="tx1"/>
                </a:solidFill>
              </a:rPr>
              <a:t>a</a:t>
            </a:r>
            <a:r>
              <a:rPr lang="en-US" altLang="en-US" b="1" dirty="0">
                <a:solidFill>
                  <a:schemeClr val="tx1"/>
                </a:solidFill>
              </a:rPr>
              <a:t>: </a:t>
            </a:r>
            <a:r>
              <a:rPr lang="en-US" altLang="en-US" b="1" i="1" dirty="0">
                <a:solidFill>
                  <a:schemeClr val="tx1"/>
                </a:solidFill>
              </a:rPr>
              <a:t>p &gt; 0.50</a:t>
            </a:r>
            <a:r>
              <a:rPr lang="en-US" altLang="en-US" b="1" dirty="0">
                <a:solidFill>
                  <a:schemeClr val="tx1"/>
                </a:solidFill>
              </a:rPr>
              <a:t> </a:t>
            </a:r>
          </a:p>
          <a:p>
            <a:pPr algn="ctr">
              <a:spcBef>
                <a:spcPct val="50000"/>
              </a:spcBef>
              <a:buNone/>
              <a:defRPr/>
            </a:pPr>
            <a:r>
              <a:rPr lang="en-US" altLang="en-US" b="1" dirty="0">
                <a:solidFill>
                  <a:schemeClr val="tx1"/>
                </a:solidFill>
              </a:rPr>
              <a:t>C. H</a:t>
            </a:r>
            <a:r>
              <a:rPr lang="en-US" altLang="en-US" b="1" baseline="-25000" dirty="0">
                <a:solidFill>
                  <a:schemeClr val="tx1"/>
                </a:solidFill>
              </a:rPr>
              <a:t>0</a:t>
            </a:r>
            <a:r>
              <a:rPr lang="en-US" altLang="en-US" b="1" dirty="0">
                <a:solidFill>
                  <a:schemeClr val="tx1"/>
                </a:solidFill>
              </a:rPr>
              <a:t>: </a:t>
            </a:r>
            <a:r>
              <a:rPr lang="en-US" altLang="en-US" b="1" i="1" dirty="0">
                <a:solidFill>
                  <a:schemeClr val="tx1"/>
                </a:solidFill>
              </a:rPr>
              <a:t>p =</a:t>
            </a:r>
            <a:r>
              <a:rPr lang="en-US" altLang="en-US" b="1" dirty="0">
                <a:solidFill>
                  <a:schemeClr val="tx1"/>
                </a:solidFill>
              </a:rPr>
              <a:t> </a:t>
            </a:r>
            <a:r>
              <a:rPr lang="en-US" altLang="en-US" b="1" i="1" dirty="0">
                <a:solidFill>
                  <a:schemeClr val="tx1"/>
                </a:solidFill>
              </a:rPr>
              <a:t>0.50</a:t>
            </a:r>
            <a:r>
              <a:rPr lang="en-US" altLang="en-US" b="1" dirty="0">
                <a:solidFill>
                  <a:schemeClr val="tx1"/>
                </a:solidFill>
              </a:rPr>
              <a:t> versus H</a:t>
            </a:r>
            <a:r>
              <a:rPr lang="en-US" altLang="en-US" b="1" baseline="-25000" dirty="0">
                <a:solidFill>
                  <a:schemeClr val="tx1"/>
                </a:solidFill>
              </a:rPr>
              <a:t>a</a:t>
            </a:r>
            <a:r>
              <a:rPr lang="en-US" altLang="en-US" b="1" dirty="0">
                <a:solidFill>
                  <a:schemeClr val="tx1"/>
                </a:solidFill>
              </a:rPr>
              <a:t>: </a:t>
            </a:r>
            <a:r>
              <a:rPr lang="en-US" altLang="en-US" b="1" i="1" dirty="0">
                <a:solidFill>
                  <a:schemeClr val="tx1"/>
                </a:solidFill>
              </a:rPr>
              <a:t>p </a:t>
            </a:r>
            <a:r>
              <a:rPr lang="en-US" altLang="en-US" b="1" i="1" dirty="0">
                <a:solidFill>
                  <a:schemeClr val="tx1"/>
                </a:solidFill>
                <a:sym typeface="Symbol" pitchFamily="18" charset="2"/>
              </a:rPr>
              <a:t></a:t>
            </a:r>
            <a:r>
              <a:rPr lang="en-US" altLang="en-US" b="1" i="1" dirty="0">
                <a:solidFill>
                  <a:schemeClr val="tx1"/>
                </a:solidFill>
              </a:rPr>
              <a:t> 0.50</a:t>
            </a:r>
            <a:r>
              <a:rPr lang="en-US" altLang="en-US" b="1" dirty="0">
                <a:solidFill>
                  <a:schemeClr val="tx1"/>
                </a:solidFill>
              </a:rPr>
              <a:t> </a:t>
            </a:r>
          </a:p>
          <a:p>
            <a:pPr marL="0" indent="0">
              <a:buNone/>
            </a:pPr>
            <a:endParaRPr lang="en-US" dirty="0"/>
          </a:p>
        </p:txBody>
      </p:sp>
      <p:sp>
        <p:nvSpPr>
          <p:cNvPr id="4" name="Slide Number Placeholder 3">
            <a:extLst>
              <a:ext uri="{FF2B5EF4-FFF2-40B4-BE49-F238E27FC236}">
                <a16:creationId xmlns:a16="http://schemas.microsoft.com/office/drawing/2014/main" id="{5289DCF9-8295-4114-91D2-BDBD324D0AD0}"/>
              </a:ext>
            </a:extLst>
          </p:cNvPr>
          <p:cNvSpPr>
            <a:spLocks noGrp="1"/>
          </p:cNvSpPr>
          <p:nvPr>
            <p:ph type="sldNum" sz="quarter" idx="12"/>
          </p:nvPr>
        </p:nvSpPr>
        <p:spPr/>
        <p:txBody>
          <a:bodyPr/>
          <a:lstStyle/>
          <a:p>
            <a:fld id="{3833988A-D950-44F7-AD3F-E8557E80514B}" type="slidenum">
              <a:rPr lang="en-US" smtClean="0"/>
              <a:t>51</a:t>
            </a:fld>
            <a:endParaRPr lang="en-US"/>
          </a:p>
        </p:txBody>
      </p:sp>
    </p:spTree>
    <p:extLst>
      <p:ext uri="{BB962C8B-B14F-4D97-AF65-F5344CB8AC3E}">
        <p14:creationId xmlns:p14="http://schemas.microsoft.com/office/powerpoint/2010/main" val="26233488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C96B2-89DC-4E66-ABF3-0054ADA7DEE6}"/>
              </a:ext>
            </a:extLst>
          </p:cNvPr>
          <p:cNvSpPr>
            <a:spLocks noGrp="1"/>
          </p:cNvSpPr>
          <p:nvPr>
            <p:ph type="title"/>
          </p:nvPr>
        </p:nvSpPr>
        <p:spPr/>
        <p:txBody>
          <a:bodyPr>
            <a:normAutofit/>
          </a:bodyPr>
          <a:lstStyle/>
          <a:p>
            <a:r>
              <a:rPr lang="en-US" altLang="en-US" sz="2800" u="sng" dirty="0"/>
              <a:t>Example 2 </a:t>
            </a:r>
            <a:r>
              <a:rPr lang="en-US" altLang="en-US" sz="1600" u="sng" dirty="0"/>
              <a:t>SIMILAR TO HW6 </a:t>
            </a:r>
            <a:endParaRPr lang="en-US" sz="1600" dirty="0"/>
          </a:p>
        </p:txBody>
      </p:sp>
      <p:sp>
        <p:nvSpPr>
          <p:cNvPr id="3" name="Content Placeholder 2">
            <a:extLst>
              <a:ext uri="{FF2B5EF4-FFF2-40B4-BE49-F238E27FC236}">
                <a16:creationId xmlns:a16="http://schemas.microsoft.com/office/drawing/2014/main" id="{64FF59A8-E7FB-461C-8285-2D6A1C46FF2B}"/>
              </a:ext>
            </a:extLst>
          </p:cNvPr>
          <p:cNvSpPr>
            <a:spLocks noGrp="1"/>
          </p:cNvSpPr>
          <p:nvPr>
            <p:ph idx="1"/>
          </p:nvPr>
        </p:nvSpPr>
        <p:spPr/>
        <p:txBody>
          <a:bodyPr/>
          <a:lstStyle/>
          <a:p>
            <a:pPr>
              <a:defRPr/>
            </a:pPr>
            <a:r>
              <a:rPr lang="en-US" altLang="en-US" b="1" dirty="0"/>
              <a:t>(2) Calculate the test statistic for this hypothesis test.</a:t>
            </a:r>
          </a:p>
          <a:p>
            <a:pPr>
              <a:defRPr/>
            </a:pPr>
            <a:endParaRPr lang="en-US" altLang="en-US" b="1" dirty="0"/>
          </a:p>
          <a:p>
            <a:pPr marL="0" indent="0">
              <a:buNone/>
              <a:defRPr/>
            </a:pPr>
            <a:endParaRPr lang="en-US" altLang="en-US" b="1" dirty="0"/>
          </a:p>
          <a:p>
            <a:pPr marL="0" indent="0">
              <a:buNone/>
              <a:defRPr/>
            </a:pPr>
            <a:endParaRPr lang="en-US" altLang="en-US" b="1" dirty="0"/>
          </a:p>
          <a:p>
            <a:pPr>
              <a:defRPr/>
            </a:pPr>
            <a:r>
              <a:rPr lang="en-US" altLang="en-US" b="1" dirty="0"/>
              <a:t>(3) Calculate the p – value for this hypothesis test.</a:t>
            </a:r>
          </a:p>
          <a:p>
            <a:pPr>
              <a:defRPr/>
            </a:pPr>
            <a:endParaRPr lang="en-US" altLang="en-US" b="1" dirty="0"/>
          </a:p>
          <a:p>
            <a:pPr marL="0" indent="0">
              <a:buNone/>
              <a:defRPr/>
            </a:pPr>
            <a:endParaRPr lang="en-US" altLang="en-US" b="1" dirty="0"/>
          </a:p>
          <a:p>
            <a:pPr marL="0" indent="0">
              <a:buNone/>
              <a:defRPr/>
            </a:pPr>
            <a:endParaRPr lang="en-US" altLang="en-US" b="1" dirty="0"/>
          </a:p>
          <a:p>
            <a:pPr>
              <a:defRPr/>
            </a:pPr>
            <a:r>
              <a:rPr lang="en-US" altLang="en-US" b="1" dirty="0"/>
              <a:t>(4) What is your conclusion?</a:t>
            </a:r>
          </a:p>
          <a:p>
            <a:endParaRPr lang="en-US" dirty="0"/>
          </a:p>
        </p:txBody>
      </p:sp>
      <p:sp>
        <p:nvSpPr>
          <p:cNvPr id="4" name="Slide Number Placeholder 3">
            <a:extLst>
              <a:ext uri="{FF2B5EF4-FFF2-40B4-BE49-F238E27FC236}">
                <a16:creationId xmlns:a16="http://schemas.microsoft.com/office/drawing/2014/main" id="{D3497478-05D6-4177-9225-001DE53A2062}"/>
              </a:ext>
            </a:extLst>
          </p:cNvPr>
          <p:cNvSpPr>
            <a:spLocks noGrp="1"/>
          </p:cNvSpPr>
          <p:nvPr>
            <p:ph type="sldNum" sz="quarter" idx="12"/>
          </p:nvPr>
        </p:nvSpPr>
        <p:spPr/>
        <p:txBody>
          <a:bodyPr/>
          <a:lstStyle/>
          <a:p>
            <a:fld id="{3833988A-D950-44F7-AD3F-E8557E80514B}" type="slidenum">
              <a:rPr lang="en-US" smtClean="0"/>
              <a:t>52</a:t>
            </a:fld>
            <a:endParaRPr lang="en-US"/>
          </a:p>
        </p:txBody>
      </p:sp>
    </p:spTree>
    <p:extLst>
      <p:ext uri="{BB962C8B-B14F-4D97-AF65-F5344CB8AC3E}">
        <p14:creationId xmlns:p14="http://schemas.microsoft.com/office/powerpoint/2010/main" val="37176853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328E2-EED3-41BB-BFFD-86070622DE39}"/>
              </a:ext>
            </a:extLst>
          </p:cNvPr>
          <p:cNvSpPr>
            <a:spLocks noGrp="1"/>
          </p:cNvSpPr>
          <p:nvPr>
            <p:ph type="title"/>
          </p:nvPr>
        </p:nvSpPr>
        <p:spPr/>
        <p:txBody>
          <a:bodyPr>
            <a:normAutofit/>
          </a:bodyPr>
          <a:lstStyle/>
          <a:p>
            <a:r>
              <a:rPr lang="en-US" sz="2800" u="sng" dirty="0"/>
              <a:t>Self-read Example</a:t>
            </a:r>
            <a:r>
              <a:rPr lang="en-US" sz="2800" dirty="0"/>
              <a:t>: Left-handed Artists</a:t>
            </a:r>
          </a:p>
        </p:txBody>
      </p:sp>
      <p:sp>
        <p:nvSpPr>
          <p:cNvPr id="3" name="Content Placeholder 2">
            <a:extLst>
              <a:ext uri="{FF2B5EF4-FFF2-40B4-BE49-F238E27FC236}">
                <a16:creationId xmlns:a16="http://schemas.microsoft.com/office/drawing/2014/main" id="{E93B8006-329B-45C7-9571-5ACF786C3134}"/>
              </a:ext>
            </a:extLst>
          </p:cNvPr>
          <p:cNvSpPr>
            <a:spLocks noGrp="1"/>
          </p:cNvSpPr>
          <p:nvPr>
            <p:ph idx="1"/>
          </p:nvPr>
        </p:nvSpPr>
        <p:spPr/>
        <p:txBody>
          <a:bodyPr>
            <a:normAutofit/>
          </a:bodyPr>
          <a:lstStyle/>
          <a:p>
            <a:pPr marL="0" indent="0">
              <a:buNone/>
            </a:pPr>
            <a:r>
              <a:rPr lang="en-US" sz="2800" b="1" dirty="0"/>
              <a:t>About 10% of the human population is left-handed. Suppose that a researcher speculates that artists are more likely to be left-handed than are other people in the general population. </a:t>
            </a:r>
          </a:p>
          <a:p>
            <a:pPr marL="0" indent="0">
              <a:buNone/>
            </a:pPr>
            <a:r>
              <a:rPr lang="en-US" sz="2800" b="1" dirty="0"/>
              <a:t>The researcher surveys a random sample of 150 artists and finds that 18 of them are left-handed.  </a:t>
            </a:r>
          </a:p>
          <a:p>
            <a:pPr marL="0" indent="0">
              <a:buNone/>
            </a:pPr>
            <a:r>
              <a:rPr lang="en-US" sz="2800" b="1" dirty="0"/>
              <a:t>Perform the test.</a:t>
            </a:r>
          </a:p>
        </p:txBody>
      </p:sp>
      <p:sp>
        <p:nvSpPr>
          <p:cNvPr id="4" name="Slide Number Placeholder 3">
            <a:extLst>
              <a:ext uri="{FF2B5EF4-FFF2-40B4-BE49-F238E27FC236}">
                <a16:creationId xmlns:a16="http://schemas.microsoft.com/office/drawing/2014/main" id="{794B4A70-58C8-4539-9EB2-4347D72F6944}"/>
              </a:ext>
            </a:extLst>
          </p:cNvPr>
          <p:cNvSpPr>
            <a:spLocks noGrp="1"/>
          </p:cNvSpPr>
          <p:nvPr>
            <p:ph type="sldNum" sz="quarter" idx="12"/>
          </p:nvPr>
        </p:nvSpPr>
        <p:spPr/>
        <p:txBody>
          <a:bodyPr/>
          <a:lstStyle/>
          <a:p>
            <a:fld id="{3833988A-D950-44F7-AD3F-E8557E80514B}" type="slidenum">
              <a:rPr lang="en-US" smtClean="0"/>
              <a:t>53</a:t>
            </a:fld>
            <a:endParaRPr lang="en-US"/>
          </a:p>
        </p:txBody>
      </p:sp>
    </p:spTree>
    <p:extLst>
      <p:ext uri="{BB962C8B-B14F-4D97-AF65-F5344CB8AC3E}">
        <p14:creationId xmlns:p14="http://schemas.microsoft.com/office/powerpoint/2010/main" val="23886871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328E2-EED3-41BB-BFFD-86070622DE39}"/>
              </a:ext>
            </a:extLst>
          </p:cNvPr>
          <p:cNvSpPr>
            <a:spLocks noGrp="1"/>
          </p:cNvSpPr>
          <p:nvPr>
            <p:ph type="title"/>
          </p:nvPr>
        </p:nvSpPr>
        <p:spPr/>
        <p:txBody>
          <a:bodyPr>
            <a:normAutofit/>
          </a:bodyPr>
          <a:lstStyle/>
          <a:p>
            <a:r>
              <a:rPr lang="en-US" sz="2800" u="sng" dirty="0"/>
              <a:t>Self-read Example</a:t>
            </a:r>
            <a:r>
              <a:rPr lang="en-US" sz="2800" dirty="0"/>
              <a:t>: Left-handed Artists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93B8006-329B-45C7-9571-5ACF786C3134}"/>
                  </a:ext>
                </a:extLst>
              </p:cNvPr>
              <p:cNvSpPr>
                <a:spLocks noGrp="1"/>
              </p:cNvSpPr>
              <p:nvPr>
                <p:ph idx="1"/>
              </p:nvPr>
            </p:nvSpPr>
            <p:spPr/>
            <p:txBody>
              <a:bodyPr>
                <a:normAutofit/>
              </a:bodyPr>
              <a:lstStyle/>
              <a:p>
                <a:pPr marL="0" indent="0">
                  <a:buNone/>
                </a:pPr>
                <a:r>
                  <a:rPr lang="en-US" b="1" dirty="0">
                    <a:solidFill>
                      <a:srgbClr val="FF0000"/>
                    </a:solidFill>
                  </a:rPr>
                  <a:t>Step 1</a:t>
                </a:r>
                <a:r>
                  <a:rPr lang="en-US" b="1" dirty="0"/>
                  <a:t>: Determine the appropriate null and alternative hypotheses.</a:t>
                </a:r>
              </a:p>
              <a:p>
                <a:pPr marL="0" indent="0">
                  <a:buNone/>
                </a:pPr>
                <a:r>
                  <a:rPr lang="en-US" b="1" dirty="0"/>
                  <a:t> </a:t>
                </a:r>
              </a:p>
              <a:p>
                <a:r>
                  <a:rPr lang="en-US" b="1" dirty="0"/>
                  <a:t>H</a:t>
                </a:r>
                <a:r>
                  <a:rPr lang="en-US" b="1" baseline="-25000" dirty="0"/>
                  <a:t>0</a:t>
                </a:r>
                <a:r>
                  <a:rPr lang="en-US" b="1" dirty="0"/>
                  <a:t>: ____</a:t>
                </a:r>
                <a14:m>
                  <m:oMath xmlns:m="http://schemas.openxmlformats.org/officeDocument/2006/math">
                    <m:r>
                      <a:rPr lang="en-US" b="1" i="1" smtClean="0">
                        <a:latin typeface="Cambria Math" panose="02040503050406030204" pitchFamily="18" charset="0"/>
                      </a:rPr>
                      <m:t> </m:t>
                    </m:r>
                    <m:r>
                      <a:rPr lang="en-US" b="1" i="1" smtClean="0">
                        <a:latin typeface="Cambria Math" panose="02040503050406030204" pitchFamily="18" charset="0"/>
                      </a:rPr>
                      <m:t>𝒑</m:t>
                    </m:r>
                    <m:r>
                      <a:rPr lang="en-US" b="1" i="1" smtClean="0">
                        <a:latin typeface="Cambria Math" panose="02040503050406030204" pitchFamily="18" charset="0"/>
                      </a:rPr>
                      <m:t>=</m:t>
                    </m:r>
                    <m:r>
                      <a:rPr lang="en-US" b="1" i="1" smtClean="0">
                        <a:latin typeface="Cambria Math" panose="02040503050406030204" pitchFamily="18" charset="0"/>
                      </a:rPr>
                      <m:t>𝟎</m:t>
                    </m:r>
                    <m:r>
                      <a:rPr lang="en-US" b="1" i="1" smtClean="0">
                        <a:latin typeface="Cambria Math" panose="02040503050406030204" pitchFamily="18" charset="0"/>
                      </a:rPr>
                      <m:t>.</m:t>
                    </m:r>
                    <m:r>
                      <a:rPr lang="en-US" b="1" i="1" smtClean="0">
                        <a:latin typeface="Cambria Math" panose="02040503050406030204" pitchFamily="18" charset="0"/>
                      </a:rPr>
                      <m:t>𝟏𝟎</m:t>
                    </m:r>
                  </m:oMath>
                </a14:m>
                <a:r>
                  <a:rPr lang="en-US" b="1" dirty="0"/>
                  <a:t>______H</a:t>
                </a:r>
                <a:r>
                  <a:rPr lang="en-US" b="1" baseline="-25000" dirty="0"/>
                  <a:t>a</a:t>
                </a:r>
                <a:r>
                  <a:rPr lang="en-US" b="1" dirty="0"/>
                  <a:t>: ____</a:t>
                </a:r>
                <a14:m>
                  <m:oMath xmlns:m="http://schemas.openxmlformats.org/officeDocument/2006/math">
                    <m:r>
                      <a:rPr lang="en-US" b="1" i="1" smtClean="0">
                        <a:latin typeface="Cambria Math" panose="02040503050406030204" pitchFamily="18" charset="0"/>
                      </a:rPr>
                      <m:t> </m:t>
                    </m:r>
                    <m:r>
                      <a:rPr lang="en-US" b="1" i="1" smtClean="0">
                        <a:latin typeface="Cambria Math" panose="02040503050406030204" pitchFamily="18" charset="0"/>
                      </a:rPr>
                      <m:t>𝒑</m:t>
                    </m:r>
                    <m:r>
                      <a:rPr lang="en-US" b="1" i="1" smtClean="0">
                        <a:latin typeface="Cambria Math" panose="02040503050406030204" pitchFamily="18" charset="0"/>
                      </a:rPr>
                      <m:t>&gt;</m:t>
                    </m:r>
                    <m:r>
                      <a:rPr lang="en-US" b="1" i="1" smtClean="0">
                        <a:latin typeface="Cambria Math" panose="02040503050406030204" pitchFamily="18" charset="0"/>
                      </a:rPr>
                      <m:t>𝟎</m:t>
                    </m:r>
                    <m:r>
                      <a:rPr lang="en-US" b="1" i="1" smtClean="0">
                        <a:latin typeface="Cambria Math" panose="02040503050406030204" pitchFamily="18" charset="0"/>
                      </a:rPr>
                      <m:t>.</m:t>
                    </m:r>
                    <m:r>
                      <a:rPr lang="en-US" b="1" i="1" smtClean="0">
                        <a:latin typeface="Cambria Math" panose="02040503050406030204" pitchFamily="18" charset="0"/>
                      </a:rPr>
                      <m:t>𝟏𝟎</m:t>
                    </m:r>
                  </m:oMath>
                </a14:m>
                <a:r>
                  <a:rPr lang="en-US" b="1" dirty="0"/>
                  <a:t> _____</a:t>
                </a:r>
              </a:p>
              <a:p>
                <a:pPr marL="0" indent="0">
                  <a:lnSpc>
                    <a:spcPct val="150000"/>
                  </a:lnSpc>
                  <a:buNone/>
                </a:pPr>
                <a:r>
                  <a:rPr lang="en-US" b="1" dirty="0"/>
                  <a:t>where the parameter </a:t>
                </a:r>
                <a:r>
                  <a:rPr lang="en-US" b="1" dirty="0">
                    <a:solidFill>
                      <a:srgbClr val="FF0000"/>
                    </a:solidFill>
                  </a:rPr>
                  <a:t>_</a:t>
                </a:r>
                <a:r>
                  <a:rPr lang="en-US" b="1" i="1" u="sng" dirty="0">
                    <a:solidFill>
                      <a:srgbClr val="FF0000"/>
                    </a:solidFill>
                  </a:rPr>
                  <a:t>p</a:t>
                </a:r>
                <a:r>
                  <a:rPr lang="en-US" b="1" dirty="0">
                    <a:solidFill>
                      <a:srgbClr val="FF0000"/>
                    </a:solidFill>
                  </a:rPr>
                  <a:t>__ </a:t>
                </a:r>
                <a:r>
                  <a:rPr lang="en-US" b="1" dirty="0"/>
                  <a:t>represents </a:t>
                </a:r>
                <a:br>
                  <a:rPr lang="en-US" b="1" dirty="0"/>
                </a:br>
                <a:r>
                  <a:rPr lang="en-US" b="1" i="1" u="sng" dirty="0">
                    <a:solidFill>
                      <a:srgbClr val="FF0000"/>
                    </a:solidFill>
                  </a:rPr>
                  <a:t>the true proportion of artists who are left handed</a:t>
                </a:r>
              </a:p>
              <a:p>
                <a:pPr marL="0" indent="0">
                  <a:buNone/>
                </a:pPr>
                <a:endParaRPr lang="en-US" b="1" dirty="0"/>
              </a:p>
              <a:p>
                <a:r>
                  <a:rPr lang="en-US" b="1" dirty="0"/>
                  <a:t>Note: The direction of extreme is </a:t>
                </a:r>
                <a:r>
                  <a:rPr lang="en-US" b="1" dirty="0">
                    <a:solidFill>
                      <a:srgbClr val="FF0000"/>
                    </a:solidFill>
                  </a:rPr>
                  <a:t>____</a:t>
                </a:r>
                <a:r>
                  <a:rPr lang="en-US" b="1" i="1" u="sng" dirty="0">
                    <a:solidFill>
                      <a:srgbClr val="FF0000"/>
                    </a:solidFill>
                  </a:rPr>
                  <a:t>right-tailed</a:t>
                </a:r>
                <a:r>
                  <a:rPr lang="en-US" b="1" dirty="0">
                    <a:solidFill>
                      <a:srgbClr val="FF0000"/>
                    </a:solidFill>
                  </a:rPr>
                  <a:t>_____.</a:t>
                </a:r>
              </a:p>
            </p:txBody>
          </p:sp>
        </mc:Choice>
        <mc:Fallback xmlns="">
          <p:sp>
            <p:nvSpPr>
              <p:cNvPr id="3" name="Content Placeholder 2">
                <a:extLst>
                  <a:ext uri="{FF2B5EF4-FFF2-40B4-BE49-F238E27FC236}">
                    <a16:creationId xmlns:a16="http://schemas.microsoft.com/office/drawing/2014/main" id="{E93B8006-329B-45C7-9571-5ACF786C3134}"/>
                  </a:ext>
                </a:extLst>
              </p:cNvPr>
              <p:cNvSpPr>
                <a:spLocks noGrp="1" noRot="1" noChangeAspect="1" noMove="1" noResize="1" noEditPoints="1" noAdjustHandles="1" noChangeArrowheads="1" noChangeShapeType="1" noTextEdit="1"/>
              </p:cNvSpPr>
              <p:nvPr>
                <p:ph idx="1"/>
              </p:nvPr>
            </p:nvSpPr>
            <p:spPr>
              <a:blipFill>
                <a:blip r:embed="rId2"/>
                <a:stretch>
                  <a:fillRect l="-1232" t="-131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474F5280-30E3-4F3C-8FC4-ED121E0D2254}"/>
              </a:ext>
            </a:extLst>
          </p:cNvPr>
          <p:cNvSpPr>
            <a:spLocks noGrp="1"/>
          </p:cNvSpPr>
          <p:nvPr>
            <p:ph type="sldNum" sz="quarter" idx="12"/>
          </p:nvPr>
        </p:nvSpPr>
        <p:spPr/>
        <p:txBody>
          <a:bodyPr/>
          <a:lstStyle/>
          <a:p>
            <a:fld id="{3833988A-D950-44F7-AD3F-E8557E80514B}" type="slidenum">
              <a:rPr lang="en-US" smtClean="0"/>
              <a:t>54</a:t>
            </a:fld>
            <a:endParaRPr lang="en-US"/>
          </a:p>
        </p:txBody>
      </p:sp>
    </p:spTree>
    <p:extLst>
      <p:ext uri="{BB962C8B-B14F-4D97-AF65-F5344CB8AC3E}">
        <p14:creationId xmlns:p14="http://schemas.microsoft.com/office/powerpoint/2010/main" val="23545333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328E2-EED3-41BB-BFFD-86070622DE39}"/>
              </a:ext>
            </a:extLst>
          </p:cNvPr>
          <p:cNvSpPr>
            <a:spLocks noGrp="1"/>
          </p:cNvSpPr>
          <p:nvPr>
            <p:ph type="title"/>
          </p:nvPr>
        </p:nvSpPr>
        <p:spPr/>
        <p:txBody>
          <a:bodyPr>
            <a:normAutofit/>
          </a:bodyPr>
          <a:lstStyle/>
          <a:p>
            <a:r>
              <a:rPr lang="en-US" sz="2800" u="sng" dirty="0"/>
              <a:t>Self-read Example</a:t>
            </a:r>
            <a:r>
              <a:rPr lang="en-US" sz="2800" dirty="0"/>
              <a:t>: Left-handed Artists</a:t>
            </a:r>
          </a:p>
        </p:txBody>
      </p:sp>
      <p:sp>
        <p:nvSpPr>
          <p:cNvPr id="3" name="Content Placeholder 2">
            <a:extLst>
              <a:ext uri="{FF2B5EF4-FFF2-40B4-BE49-F238E27FC236}">
                <a16:creationId xmlns:a16="http://schemas.microsoft.com/office/drawing/2014/main" id="{E93B8006-329B-45C7-9571-5ACF786C3134}"/>
              </a:ext>
            </a:extLst>
          </p:cNvPr>
          <p:cNvSpPr>
            <a:spLocks noGrp="1"/>
          </p:cNvSpPr>
          <p:nvPr>
            <p:ph idx="1"/>
          </p:nvPr>
        </p:nvSpPr>
        <p:spPr/>
        <p:txBody>
          <a:bodyPr>
            <a:normAutofit/>
          </a:bodyPr>
          <a:lstStyle/>
          <a:p>
            <a:pPr marL="0" indent="0">
              <a:buNone/>
            </a:pPr>
            <a:r>
              <a:rPr lang="en-US" b="1" dirty="0">
                <a:solidFill>
                  <a:srgbClr val="FF0000"/>
                </a:solidFill>
              </a:rPr>
              <a:t>Step 2</a:t>
            </a:r>
            <a:r>
              <a:rPr lang="en-US" b="1" dirty="0"/>
              <a:t>: Check the success-failure assumption for performing the test.</a:t>
            </a:r>
          </a:p>
          <a:p>
            <a:pPr marL="0" lvl="0" indent="0">
              <a:buNone/>
            </a:pPr>
            <a:r>
              <a:rPr lang="en-US" b="1" dirty="0"/>
              <a:t>Condition 1: The data are assumed to be a random sample.</a:t>
            </a:r>
          </a:p>
          <a:p>
            <a:pPr marL="0" lvl="0" indent="0">
              <a:buNone/>
            </a:pPr>
            <a:r>
              <a:rPr lang="en-US" b="1" dirty="0"/>
              <a:t>Condition 2: Check if </a:t>
            </a:r>
            <a:r>
              <a:rPr lang="en-US" b="1" i="1" dirty="0"/>
              <a:t>np</a:t>
            </a:r>
            <a:r>
              <a:rPr lang="en-US" b="1" baseline="-25000" dirty="0"/>
              <a:t>0</a:t>
            </a:r>
            <a:r>
              <a:rPr lang="en-US" b="1" dirty="0"/>
              <a:t> </a:t>
            </a:r>
            <a:r>
              <a:rPr lang="en-US" b="1" dirty="0">
                <a:sym typeface="Symbol" panose="05050102010706020507" pitchFamily="18" charset="2"/>
              </a:rPr>
              <a:t></a:t>
            </a:r>
            <a:r>
              <a:rPr lang="en-US" b="1" dirty="0"/>
              <a:t> 10 and </a:t>
            </a:r>
            <a:r>
              <a:rPr lang="en-US" b="1" i="1" dirty="0"/>
              <a:t>n</a:t>
            </a:r>
            <a:r>
              <a:rPr lang="en-US" b="1" dirty="0"/>
              <a:t>(1 – </a:t>
            </a:r>
            <a:r>
              <a:rPr lang="en-US" b="1" i="1" dirty="0"/>
              <a:t>p</a:t>
            </a:r>
            <a:r>
              <a:rPr lang="en-US" b="1" i="1" baseline="-25000" dirty="0"/>
              <a:t>0</a:t>
            </a:r>
            <a:r>
              <a:rPr lang="en-US" b="1" dirty="0"/>
              <a:t>) </a:t>
            </a:r>
            <a:r>
              <a:rPr lang="en-US" b="1" dirty="0">
                <a:sym typeface="Symbol" panose="05050102010706020507" pitchFamily="18" charset="2"/>
              </a:rPr>
              <a:t></a:t>
            </a:r>
            <a:r>
              <a:rPr lang="en-US" b="1" dirty="0"/>
              <a:t> 10.</a:t>
            </a:r>
          </a:p>
          <a:p>
            <a:pPr marL="0" lvl="0" indent="0">
              <a:buNone/>
            </a:pPr>
            <a:br>
              <a:rPr lang="en-US" b="1" dirty="0"/>
            </a:br>
            <a:endParaRPr lang="en-US" b="1" dirty="0"/>
          </a:p>
          <a:p>
            <a:pPr marL="0" lvl="0" indent="0">
              <a:buNone/>
            </a:pPr>
            <a:endParaRPr lang="en-US" b="1" dirty="0"/>
          </a:p>
          <a:p>
            <a:pPr marL="0" lvl="0" indent="0">
              <a:buNone/>
            </a:pPr>
            <a:endParaRPr lang="en-US" b="1" dirty="0"/>
          </a:p>
          <a:p>
            <a:pPr marL="0" lvl="0" indent="0">
              <a:buNone/>
            </a:pPr>
            <a:endParaRPr lang="en-US" b="1" dirty="0"/>
          </a:p>
          <a:p>
            <a:pPr marL="0" lvl="0" indent="0">
              <a:buNone/>
            </a:pPr>
            <a:r>
              <a:rPr lang="en-US" b="1" dirty="0"/>
              <a:t>Is it appropriate to use a normal model for this test? </a:t>
            </a:r>
            <a:r>
              <a:rPr lang="en-US" b="1" u="sng" dirty="0"/>
              <a:t>Answer</a:t>
            </a:r>
            <a:r>
              <a:rPr lang="en-US" b="1" dirty="0"/>
              <a:t>: Yes, because all the conditions are satisfied.</a:t>
            </a:r>
          </a:p>
          <a:p>
            <a:pPr marL="0" indent="0">
              <a:buNone/>
            </a:pPr>
            <a:endParaRPr lang="en-US" dirty="0"/>
          </a:p>
        </p:txBody>
      </p:sp>
      <p:pic>
        <p:nvPicPr>
          <p:cNvPr id="4" name="Picture 3">
            <a:extLst>
              <a:ext uri="{FF2B5EF4-FFF2-40B4-BE49-F238E27FC236}">
                <a16:creationId xmlns:a16="http://schemas.microsoft.com/office/drawing/2014/main" id="{29F67018-CE50-4206-89CD-04B253A8AFC0}"/>
              </a:ext>
            </a:extLst>
          </p:cNvPr>
          <p:cNvPicPr>
            <a:picLocks noChangeAspect="1"/>
          </p:cNvPicPr>
          <p:nvPr/>
        </p:nvPicPr>
        <p:blipFill>
          <a:blip r:embed="rId2"/>
          <a:stretch>
            <a:fillRect/>
          </a:stretch>
        </p:blipFill>
        <p:spPr>
          <a:xfrm>
            <a:off x="2388094" y="3190874"/>
            <a:ext cx="5575176" cy="1434391"/>
          </a:xfrm>
          <a:prstGeom prst="rect">
            <a:avLst/>
          </a:prstGeom>
        </p:spPr>
      </p:pic>
      <p:sp>
        <p:nvSpPr>
          <p:cNvPr id="5" name="Slide Number Placeholder 4">
            <a:extLst>
              <a:ext uri="{FF2B5EF4-FFF2-40B4-BE49-F238E27FC236}">
                <a16:creationId xmlns:a16="http://schemas.microsoft.com/office/drawing/2014/main" id="{BFAF6F8E-09CA-48F0-8218-DF2F1B759A14}"/>
              </a:ext>
            </a:extLst>
          </p:cNvPr>
          <p:cNvSpPr>
            <a:spLocks noGrp="1"/>
          </p:cNvSpPr>
          <p:nvPr>
            <p:ph type="sldNum" sz="quarter" idx="12"/>
          </p:nvPr>
        </p:nvSpPr>
        <p:spPr/>
        <p:txBody>
          <a:bodyPr/>
          <a:lstStyle/>
          <a:p>
            <a:fld id="{3833988A-D950-44F7-AD3F-E8557E80514B}" type="slidenum">
              <a:rPr lang="en-US" smtClean="0"/>
              <a:t>55</a:t>
            </a:fld>
            <a:endParaRPr lang="en-US"/>
          </a:p>
        </p:txBody>
      </p:sp>
    </p:spTree>
    <p:extLst>
      <p:ext uri="{BB962C8B-B14F-4D97-AF65-F5344CB8AC3E}">
        <p14:creationId xmlns:p14="http://schemas.microsoft.com/office/powerpoint/2010/main" val="37109671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328E2-EED3-41BB-BFFD-86070622DE39}"/>
              </a:ext>
            </a:extLst>
          </p:cNvPr>
          <p:cNvSpPr>
            <a:spLocks noGrp="1"/>
          </p:cNvSpPr>
          <p:nvPr>
            <p:ph type="title"/>
          </p:nvPr>
        </p:nvSpPr>
        <p:spPr/>
        <p:txBody>
          <a:bodyPr>
            <a:normAutofit/>
          </a:bodyPr>
          <a:lstStyle/>
          <a:p>
            <a:r>
              <a:rPr lang="en-US" sz="2800" u="sng" dirty="0"/>
              <a:t>Self-read Example</a:t>
            </a:r>
            <a:r>
              <a:rPr lang="en-US" sz="2800" dirty="0"/>
              <a:t>: Left-handed Artists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93B8006-329B-45C7-9571-5ACF786C3134}"/>
                  </a:ext>
                </a:extLst>
              </p:cNvPr>
              <p:cNvSpPr>
                <a:spLocks noGrp="1"/>
              </p:cNvSpPr>
              <p:nvPr>
                <p:ph idx="1"/>
              </p:nvPr>
            </p:nvSpPr>
            <p:spPr/>
            <p:txBody>
              <a:bodyPr>
                <a:normAutofit/>
              </a:bodyPr>
              <a:lstStyle/>
              <a:p>
                <a:pPr marL="0" indent="0">
                  <a:buNone/>
                </a:pPr>
                <a:r>
                  <a:rPr lang="en-US" sz="2800" b="1" dirty="0">
                    <a:solidFill>
                      <a:srgbClr val="FF0000"/>
                    </a:solidFill>
                  </a:rPr>
                  <a:t>Step 3</a:t>
                </a:r>
                <a:r>
                  <a:rPr lang="en-US" sz="2800" b="1" dirty="0"/>
                  <a:t>: Calculate the test statistic and determine the </a:t>
                </a:r>
                <a:r>
                  <a:rPr lang="en-US" sz="2800" b="1" i="1" dirty="0"/>
                  <a:t>p</a:t>
                </a:r>
                <a:r>
                  <a:rPr lang="en-US" sz="2800" b="1" dirty="0"/>
                  <a:t>-value.</a:t>
                </a:r>
              </a:p>
              <a:p>
                <a:pPr marL="0" indent="0">
                  <a:buNone/>
                </a:pPr>
                <a:r>
                  <a:rPr lang="en-US" sz="2800" b="1" dirty="0"/>
                  <a:t>Observed test statistic:  </a:t>
                </a:r>
              </a:p>
              <a:p>
                <a:pPr marL="0" indent="0">
                  <a:buNone/>
                </a:pPr>
                <a:r>
                  <a:rPr lang="en-US" sz="2800" b="1" dirty="0"/>
                  <a:t> </a:t>
                </a:r>
                <a:r>
                  <a:rPr lang="en-US" sz="2800" b="1" i="1" dirty="0"/>
                  <a:t> </a:t>
                </a:r>
              </a:p>
              <a:p>
                <a:pPr marL="0" indent="0">
                  <a:buNone/>
                </a:pPr>
                <a14:m>
                  <m:oMathPara xmlns:m="http://schemas.openxmlformats.org/officeDocument/2006/math">
                    <m:oMathParaPr>
                      <m:jc m:val="left"/>
                    </m:oMathParaPr>
                    <m:oMath xmlns:m="http://schemas.openxmlformats.org/officeDocument/2006/math">
                      <m:r>
                        <a:rPr lang="en-US" sz="2800" b="1" i="1" smtClean="0">
                          <a:latin typeface="Cambria Math" panose="02040503050406030204" pitchFamily="18" charset="0"/>
                        </a:rPr>
                        <m:t>𝒛</m:t>
                      </m:r>
                      <m:r>
                        <a:rPr lang="en-US" sz="2800" b="1" i="1" smtClean="0">
                          <a:latin typeface="Cambria Math" panose="02040503050406030204" pitchFamily="18" charset="0"/>
                        </a:rPr>
                        <m:t>=</m:t>
                      </m:r>
                      <m:f>
                        <m:fPr>
                          <m:ctrlPr>
                            <a:rPr lang="en-US" sz="2800" b="1" i="1">
                              <a:latin typeface="Cambria Math" panose="02040503050406030204" pitchFamily="18" charset="0"/>
                            </a:rPr>
                          </m:ctrlPr>
                        </m:fPr>
                        <m:num>
                          <m:acc>
                            <m:accPr>
                              <m:chr m:val="̂"/>
                              <m:ctrlPr>
                                <a:rPr lang="en-US" sz="2800" b="1" i="1">
                                  <a:latin typeface="Cambria Math" panose="02040503050406030204" pitchFamily="18" charset="0"/>
                                </a:rPr>
                              </m:ctrlPr>
                            </m:accPr>
                            <m:e>
                              <m:r>
                                <a:rPr lang="en-US" sz="2800" b="1" i="1" smtClean="0">
                                  <a:latin typeface="Cambria Math" panose="02040503050406030204" pitchFamily="18" charset="0"/>
                                </a:rPr>
                                <m:t>𝒑</m:t>
                              </m:r>
                            </m:e>
                          </m:acc>
                          <m:r>
                            <a:rPr lang="en-US" sz="2800" b="1" i="1" smtClean="0">
                              <a:latin typeface="Cambria Math" panose="02040503050406030204" pitchFamily="18" charset="0"/>
                            </a:rPr>
                            <m:t>−</m:t>
                          </m:r>
                          <m:sSub>
                            <m:sSubPr>
                              <m:ctrlPr>
                                <a:rPr lang="en-US" sz="2800" b="1" i="1">
                                  <a:latin typeface="Cambria Math" panose="02040503050406030204" pitchFamily="18" charset="0"/>
                                </a:rPr>
                              </m:ctrlPr>
                            </m:sSubPr>
                            <m:e>
                              <m:r>
                                <a:rPr lang="en-US" sz="2800" b="1" i="1" smtClean="0">
                                  <a:latin typeface="Cambria Math" panose="02040503050406030204" pitchFamily="18" charset="0"/>
                                </a:rPr>
                                <m:t>𝒑</m:t>
                              </m:r>
                            </m:e>
                            <m:sub>
                              <m:r>
                                <a:rPr lang="en-US" sz="2800" b="1" i="1" smtClean="0">
                                  <a:latin typeface="Cambria Math" panose="02040503050406030204" pitchFamily="18" charset="0"/>
                                </a:rPr>
                                <m:t>𝟎</m:t>
                              </m:r>
                            </m:sub>
                          </m:sSub>
                        </m:num>
                        <m:den>
                          <m:rad>
                            <m:radPr>
                              <m:degHide m:val="on"/>
                              <m:ctrlPr>
                                <a:rPr lang="en-US" sz="2800" b="1" i="1">
                                  <a:latin typeface="Cambria Math" panose="02040503050406030204" pitchFamily="18" charset="0"/>
                                </a:rPr>
                              </m:ctrlPr>
                            </m:radPr>
                            <m:deg/>
                            <m:e>
                              <m:f>
                                <m:fPr>
                                  <m:ctrlPr>
                                    <a:rPr lang="en-US" sz="2800" b="1" i="1">
                                      <a:latin typeface="Cambria Math" panose="02040503050406030204" pitchFamily="18" charset="0"/>
                                    </a:rPr>
                                  </m:ctrlPr>
                                </m:fPr>
                                <m:num>
                                  <m:sSub>
                                    <m:sSubPr>
                                      <m:ctrlPr>
                                        <a:rPr lang="en-US" sz="2800" b="1" i="1">
                                          <a:latin typeface="Cambria Math" panose="02040503050406030204" pitchFamily="18" charset="0"/>
                                        </a:rPr>
                                      </m:ctrlPr>
                                    </m:sSubPr>
                                    <m:e>
                                      <m:r>
                                        <a:rPr lang="en-US" sz="2800" b="1" i="1" smtClean="0">
                                          <a:latin typeface="Cambria Math" panose="02040503050406030204" pitchFamily="18" charset="0"/>
                                        </a:rPr>
                                        <m:t>𝒑</m:t>
                                      </m:r>
                                    </m:e>
                                    <m:sub>
                                      <m:r>
                                        <a:rPr lang="en-US" sz="2800" b="1" i="1" smtClean="0">
                                          <a:latin typeface="Cambria Math" panose="02040503050406030204" pitchFamily="18" charset="0"/>
                                        </a:rPr>
                                        <m:t>𝟎</m:t>
                                      </m:r>
                                    </m:sub>
                                  </m:sSub>
                                  <m:d>
                                    <m:dPr>
                                      <m:ctrlPr>
                                        <a:rPr lang="en-US" sz="2800" b="1" i="1">
                                          <a:latin typeface="Cambria Math" panose="02040503050406030204" pitchFamily="18" charset="0"/>
                                        </a:rPr>
                                      </m:ctrlPr>
                                    </m:dPr>
                                    <m:e>
                                      <m:r>
                                        <a:rPr lang="en-US" sz="2800" b="1" i="1" smtClean="0">
                                          <a:latin typeface="Cambria Math" panose="02040503050406030204" pitchFamily="18" charset="0"/>
                                        </a:rPr>
                                        <m:t>𝟏</m:t>
                                      </m:r>
                                      <m:r>
                                        <a:rPr lang="en-US" sz="2800" b="1" i="1" smtClean="0">
                                          <a:latin typeface="Cambria Math" panose="02040503050406030204" pitchFamily="18" charset="0"/>
                                        </a:rPr>
                                        <m:t>−</m:t>
                                      </m:r>
                                      <m:sSub>
                                        <m:sSubPr>
                                          <m:ctrlPr>
                                            <a:rPr lang="en-US" sz="2800" b="1" i="1">
                                              <a:latin typeface="Cambria Math" panose="02040503050406030204" pitchFamily="18" charset="0"/>
                                            </a:rPr>
                                          </m:ctrlPr>
                                        </m:sSubPr>
                                        <m:e>
                                          <m:r>
                                            <a:rPr lang="en-US" sz="2800" b="1" i="1" smtClean="0">
                                              <a:latin typeface="Cambria Math" panose="02040503050406030204" pitchFamily="18" charset="0"/>
                                            </a:rPr>
                                            <m:t>𝒑</m:t>
                                          </m:r>
                                        </m:e>
                                        <m:sub>
                                          <m:r>
                                            <a:rPr lang="en-US" sz="2800" b="1" i="1" smtClean="0">
                                              <a:latin typeface="Cambria Math" panose="02040503050406030204" pitchFamily="18" charset="0"/>
                                            </a:rPr>
                                            <m:t>𝟎</m:t>
                                          </m:r>
                                        </m:sub>
                                      </m:sSub>
                                    </m:e>
                                  </m:d>
                                </m:num>
                                <m:den>
                                  <m:r>
                                    <a:rPr lang="en-US" sz="2800" b="1" i="1" smtClean="0">
                                      <a:latin typeface="Cambria Math" panose="02040503050406030204" pitchFamily="18" charset="0"/>
                                    </a:rPr>
                                    <m:t>𝒏</m:t>
                                  </m:r>
                                </m:den>
                              </m:f>
                            </m:e>
                          </m:rad>
                        </m:den>
                      </m:f>
                      <m:r>
                        <a:rPr lang="en-US" sz="2800" b="1" i="1" smtClean="0">
                          <a:latin typeface="Cambria Math" panose="02040503050406030204" pitchFamily="18" charset="0"/>
                        </a:rPr>
                        <m:t>=</m:t>
                      </m:r>
                    </m:oMath>
                  </m:oMathPara>
                </a14:m>
                <a:endParaRPr lang="en-US" sz="2800" b="1" dirty="0"/>
              </a:p>
              <a:p>
                <a:pPr marL="0" indent="0">
                  <a:buNone/>
                </a:pPr>
                <a:endParaRPr lang="en-US" sz="2800" b="1" dirty="0"/>
              </a:p>
            </p:txBody>
          </p:sp>
        </mc:Choice>
        <mc:Fallback xmlns="">
          <p:sp>
            <p:nvSpPr>
              <p:cNvPr id="3" name="Content Placeholder 2">
                <a:extLst>
                  <a:ext uri="{FF2B5EF4-FFF2-40B4-BE49-F238E27FC236}">
                    <a16:creationId xmlns:a16="http://schemas.microsoft.com/office/drawing/2014/main" id="{E93B8006-329B-45C7-9571-5ACF786C3134}"/>
                  </a:ext>
                </a:extLst>
              </p:cNvPr>
              <p:cNvSpPr>
                <a:spLocks noGrp="1" noRot="1" noChangeAspect="1" noMove="1" noResize="1" noEditPoints="1" noAdjustHandles="1" noChangeArrowheads="1" noChangeShapeType="1" noTextEdit="1"/>
              </p:cNvSpPr>
              <p:nvPr>
                <p:ph idx="1"/>
              </p:nvPr>
            </p:nvSpPr>
            <p:spPr>
              <a:blipFill>
                <a:blip r:embed="rId2"/>
                <a:stretch>
                  <a:fillRect l="-1617" t="-1788"/>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A570DB12-0A98-462F-A476-CFAD5D678041}"/>
              </a:ext>
            </a:extLst>
          </p:cNvPr>
          <p:cNvPicPr>
            <a:picLocks noChangeAspect="1"/>
          </p:cNvPicPr>
          <p:nvPr/>
        </p:nvPicPr>
        <p:blipFill>
          <a:blip r:embed="rId3"/>
          <a:stretch>
            <a:fillRect/>
          </a:stretch>
        </p:blipFill>
        <p:spPr>
          <a:xfrm>
            <a:off x="2705100" y="4572000"/>
            <a:ext cx="5160516" cy="1669002"/>
          </a:xfrm>
          <a:prstGeom prst="rect">
            <a:avLst/>
          </a:prstGeom>
        </p:spPr>
      </p:pic>
      <p:sp>
        <p:nvSpPr>
          <p:cNvPr id="5" name="Slide Number Placeholder 4">
            <a:extLst>
              <a:ext uri="{FF2B5EF4-FFF2-40B4-BE49-F238E27FC236}">
                <a16:creationId xmlns:a16="http://schemas.microsoft.com/office/drawing/2014/main" id="{614D75A8-42CF-4899-8FDC-309D6228C118}"/>
              </a:ext>
            </a:extLst>
          </p:cNvPr>
          <p:cNvSpPr>
            <a:spLocks noGrp="1"/>
          </p:cNvSpPr>
          <p:nvPr>
            <p:ph type="sldNum" sz="quarter" idx="12"/>
          </p:nvPr>
        </p:nvSpPr>
        <p:spPr/>
        <p:txBody>
          <a:bodyPr/>
          <a:lstStyle/>
          <a:p>
            <a:fld id="{3833988A-D950-44F7-AD3F-E8557E80514B}" type="slidenum">
              <a:rPr lang="en-US" smtClean="0"/>
              <a:t>56</a:t>
            </a:fld>
            <a:endParaRPr lang="en-US"/>
          </a:p>
        </p:txBody>
      </p:sp>
    </p:spTree>
    <p:extLst>
      <p:ext uri="{BB962C8B-B14F-4D97-AF65-F5344CB8AC3E}">
        <p14:creationId xmlns:p14="http://schemas.microsoft.com/office/powerpoint/2010/main" val="4160954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328E2-EED3-41BB-BFFD-86070622DE39}"/>
              </a:ext>
            </a:extLst>
          </p:cNvPr>
          <p:cNvSpPr>
            <a:spLocks noGrp="1"/>
          </p:cNvSpPr>
          <p:nvPr>
            <p:ph type="title"/>
          </p:nvPr>
        </p:nvSpPr>
        <p:spPr/>
        <p:txBody>
          <a:bodyPr>
            <a:normAutofit/>
          </a:bodyPr>
          <a:lstStyle/>
          <a:p>
            <a:r>
              <a:rPr lang="en-US" sz="2800" u="sng" dirty="0"/>
              <a:t>Self-read Example</a:t>
            </a:r>
            <a:r>
              <a:rPr lang="en-US" sz="2800" dirty="0"/>
              <a:t>: Left-handed Artists</a:t>
            </a:r>
          </a:p>
        </p:txBody>
      </p:sp>
      <p:sp>
        <p:nvSpPr>
          <p:cNvPr id="3" name="Content Placeholder 2">
            <a:extLst>
              <a:ext uri="{FF2B5EF4-FFF2-40B4-BE49-F238E27FC236}">
                <a16:creationId xmlns:a16="http://schemas.microsoft.com/office/drawing/2014/main" id="{E93B8006-329B-45C7-9571-5ACF786C3134}"/>
              </a:ext>
            </a:extLst>
          </p:cNvPr>
          <p:cNvSpPr>
            <a:spLocks noGrp="1"/>
          </p:cNvSpPr>
          <p:nvPr>
            <p:ph idx="1"/>
          </p:nvPr>
        </p:nvSpPr>
        <p:spPr/>
        <p:txBody>
          <a:bodyPr>
            <a:normAutofit fontScale="92500" lnSpcReduction="20000"/>
          </a:bodyPr>
          <a:lstStyle/>
          <a:p>
            <a:pPr marL="0" indent="0">
              <a:buNone/>
            </a:pPr>
            <a:r>
              <a:rPr lang="en-US" sz="3000" b="1" dirty="0">
                <a:solidFill>
                  <a:srgbClr val="FF0000"/>
                </a:solidFill>
              </a:rPr>
              <a:t>Step 3</a:t>
            </a:r>
            <a:r>
              <a:rPr lang="en-US" sz="3000" b="1" dirty="0"/>
              <a:t>: Calculate the test statistic and determine the </a:t>
            </a:r>
            <a:r>
              <a:rPr lang="en-US" sz="3000" b="1" i="1" u="sng" dirty="0"/>
              <a:t>p</a:t>
            </a:r>
            <a:r>
              <a:rPr lang="en-US" sz="3000" b="1" u="sng" dirty="0"/>
              <a:t>-value</a:t>
            </a:r>
            <a:r>
              <a:rPr lang="en-US" sz="3000" b="1" dirty="0"/>
              <a:t>.</a:t>
            </a:r>
          </a:p>
          <a:p>
            <a:pPr marL="0" indent="0">
              <a:buNone/>
            </a:pPr>
            <a:r>
              <a:rPr lang="en-US" sz="3000" b="1" dirty="0"/>
              <a:t>The </a:t>
            </a:r>
            <a:r>
              <a:rPr lang="en-US" sz="3000" b="1" i="1" dirty="0"/>
              <a:t>p</a:t>
            </a:r>
            <a:r>
              <a:rPr lang="en-US" sz="3000" b="1" dirty="0"/>
              <a:t>-value is the probability of getting a test statistic as extreme or more extreme than the observed test statistic value, under the null model. Since we have a </a:t>
            </a:r>
            <a:r>
              <a:rPr lang="en-US" sz="3000" b="1" u="sng" dirty="0"/>
              <a:t>one-sided test to the right</a:t>
            </a:r>
            <a:r>
              <a:rPr lang="en-US" sz="3000" b="1" dirty="0"/>
              <a:t>, toward the larger values …</a:t>
            </a:r>
          </a:p>
          <a:p>
            <a:pPr marL="0" indent="0">
              <a:buNone/>
            </a:pPr>
            <a:r>
              <a:rPr lang="en-US" sz="3000" b="1" dirty="0"/>
              <a:t> </a:t>
            </a:r>
          </a:p>
          <a:p>
            <a:pPr marL="0" indent="0">
              <a:buNone/>
            </a:pPr>
            <a:r>
              <a:rPr lang="en-US" sz="3000" b="1" i="1" dirty="0"/>
              <a:t>p</a:t>
            </a:r>
            <a:r>
              <a:rPr lang="en-US" sz="3000" b="1" dirty="0"/>
              <a:t>-value = probability of getting a </a:t>
            </a:r>
            <a:r>
              <a:rPr lang="en-US" sz="3000" b="1" i="1" dirty="0"/>
              <a:t>z</a:t>
            </a:r>
            <a:r>
              <a:rPr lang="en-US" sz="3000" b="1" dirty="0"/>
              <a:t> test statistic as large or larger than observed, assuming the null hypothesis is true.</a:t>
            </a:r>
          </a:p>
          <a:p>
            <a:pPr marL="0" indent="0">
              <a:buNone/>
            </a:pPr>
            <a:r>
              <a:rPr lang="en-US" sz="3000" b="1" dirty="0"/>
              <a:t> </a:t>
            </a:r>
          </a:p>
          <a:p>
            <a:pPr marL="0" indent="0">
              <a:buNone/>
            </a:pPr>
            <a:r>
              <a:rPr lang="en-US" sz="3000" b="1" dirty="0"/>
              <a:t>  </a:t>
            </a:r>
          </a:p>
          <a:p>
            <a:pPr marL="0" indent="0">
              <a:buNone/>
            </a:pPr>
            <a:endParaRPr lang="en-US" dirty="0"/>
          </a:p>
        </p:txBody>
      </p:sp>
      <p:sp>
        <p:nvSpPr>
          <p:cNvPr id="4" name="Slide Number Placeholder 3">
            <a:extLst>
              <a:ext uri="{FF2B5EF4-FFF2-40B4-BE49-F238E27FC236}">
                <a16:creationId xmlns:a16="http://schemas.microsoft.com/office/drawing/2014/main" id="{F383DC8F-D7CC-4E48-8154-D069332AF227}"/>
              </a:ext>
            </a:extLst>
          </p:cNvPr>
          <p:cNvSpPr>
            <a:spLocks noGrp="1"/>
          </p:cNvSpPr>
          <p:nvPr>
            <p:ph type="sldNum" sz="quarter" idx="12"/>
          </p:nvPr>
        </p:nvSpPr>
        <p:spPr/>
        <p:txBody>
          <a:bodyPr/>
          <a:lstStyle/>
          <a:p>
            <a:fld id="{3833988A-D950-44F7-AD3F-E8557E80514B}" type="slidenum">
              <a:rPr lang="en-US" smtClean="0"/>
              <a:t>57</a:t>
            </a:fld>
            <a:endParaRPr lang="en-US"/>
          </a:p>
        </p:txBody>
      </p:sp>
    </p:spTree>
    <p:extLst>
      <p:ext uri="{BB962C8B-B14F-4D97-AF65-F5344CB8AC3E}">
        <p14:creationId xmlns:p14="http://schemas.microsoft.com/office/powerpoint/2010/main" val="32287276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328E2-EED3-41BB-BFFD-86070622DE39}"/>
              </a:ext>
            </a:extLst>
          </p:cNvPr>
          <p:cNvSpPr>
            <a:spLocks noGrp="1"/>
          </p:cNvSpPr>
          <p:nvPr>
            <p:ph type="title"/>
          </p:nvPr>
        </p:nvSpPr>
        <p:spPr/>
        <p:txBody>
          <a:bodyPr>
            <a:normAutofit/>
          </a:bodyPr>
          <a:lstStyle/>
          <a:p>
            <a:r>
              <a:rPr lang="en-US" sz="2800" u="sng" dirty="0"/>
              <a:t>Self-read Example</a:t>
            </a:r>
            <a:r>
              <a:rPr lang="en-US" sz="2800" dirty="0"/>
              <a:t>: Left-handed Artists</a:t>
            </a:r>
          </a:p>
        </p:txBody>
      </p:sp>
      <p:sp>
        <p:nvSpPr>
          <p:cNvPr id="3" name="Content Placeholder 2">
            <a:extLst>
              <a:ext uri="{FF2B5EF4-FFF2-40B4-BE49-F238E27FC236}">
                <a16:creationId xmlns:a16="http://schemas.microsoft.com/office/drawing/2014/main" id="{E93B8006-329B-45C7-9571-5ACF786C3134}"/>
              </a:ext>
            </a:extLst>
          </p:cNvPr>
          <p:cNvSpPr>
            <a:spLocks noGrp="1"/>
          </p:cNvSpPr>
          <p:nvPr>
            <p:ph idx="1"/>
          </p:nvPr>
        </p:nvSpPr>
        <p:spPr/>
        <p:txBody>
          <a:bodyPr>
            <a:normAutofit/>
          </a:bodyPr>
          <a:lstStyle/>
          <a:p>
            <a:pPr marL="0" indent="0">
              <a:buNone/>
            </a:pPr>
            <a:r>
              <a:rPr lang="en-US" b="1" dirty="0">
                <a:solidFill>
                  <a:srgbClr val="FF0000"/>
                </a:solidFill>
              </a:rPr>
              <a:t>Step 3</a:t>
            </a:r>
            <a:r>
              <a:rPr lang="en-US" b="1" dirty="0"/>
              <a:t>: Calculate the test statistic and determine </a:t>
            </a:r>
            <a:r>
              <a:rPr lang="en-US" b="1" dirty="0">
                <a:solidFill>
                  <a:srgbClr val="FF0000"/>
                </a:solidFill>
              </a:rPr>
              <a:t>the </a:t>
            </a:r>
            <a:r>
              <a:rPr lang="en-US" b="1" i="1" dirty="0">
                <a:solidFill>
                  <a:srgbClr val="FF0000"/>
                </a:solidFill>
              </a:rPr>
              <a:t>p</a:t>
            </a:r>
            <a:r>
              <a:rPr lang="en-US" b="1" dirty="0">
                <a:solidFill>
                  <a:srgbClr val="FF0000"/>
                </a:solidFill>
              </a:rPr>
              <a:t>-value.</a:t>
            </a:r>
            <a:endParaRPr lang="en-US" dirty="0">
              <a:solidFill>
                <a:srgbClr val="FF0000"/>
              </a:solidFill>
            </a:endParaRPr>
          </a:p>
          <a:p>
            <a:pPr marL="0" indent="0">
              <a:buNone/>
            </a:pPr>
            <a:r>
              <a:rPr lang="en-US" b="1" dirty="0">
                <a:solidFill>
                  <a:srgbClr val="FF0000"/>
                </a:solidFill>
              </a:rPr>
              <a:t>P – value </a:t>
            </a:r>
            <a:r>
              <a:rPr lang="en-US" b="1" dirty="0"/>
              <a:t>= </a:t>
            </a:r>
            <a:r>
              <a:rPr lang="en-US" b="1" dirty="0" err="1"/>
              <a:t>normalcdf</a:t>
            </a:r>
            <a:r>
              <a:rPr lang="en-US" b="1" dirty="0"/>
              <a:t>(0.8165, 10^10, 0, 1) = 0.2071</a:t>
            </a:r>
          </a:p>
        </p:txBody>
      </p:sp>
      <p:pic>
        <p:nvPicPr>
          <p:cNvPr id="4" name="Picture 3" descr="graphic of blank normal curve">
            <a:extLst>
              <a:ext uri="{FF2B5EF4-FFF2-40B4-BE49-F238E27FC236}">
                <a16:creationId xmlns:a16="http://schemas.microsoft.com/office/drawing/2014/main" id="{19418995-5D2E-4704-B998-11A879745BD0}"/>
              </a:ext>
            </a:extLst>
          </p:cNvPr>
          <p:cNvPicPr/>
          <p:nvPr/>
        </p:nvPicPr>
        <p:blipFill>
          <a:blip r:embed="rId2" cstate="print"/>
          <a:srcRect b="14285"/>
          <a:stretch>
            <a:fillRect/>
          </a:stretch>
        </p:blipFill>
        <p:spPr bwMode="auto">
          <a:xfrm>
            <a:off x="1317943" y="2699701"/>
            <a:ext cx="6226529" cy="2897910"/>
          </a:xfrm>
          <a:prstGeom prst="rect">
            <a:avLst/>
          </a:prstGeom>
          <a:noFill/>
          <a:ln w="9525">
            <a:noFill/>
            <a:miter lim="800000"/>
            <a:headEnd/>
            <a:tailEnd/>
          </a:ln>
        </p:spPr>
      </p:pic>
      <p:sp>
        <p:nvSpPr>
          <p:cNvPr id="5" name="Slide Number Placeholder 4">
            <a:extLst>
              <a:ext uri="{FF2B5EF4-FFF2-40B4-BE49-F238E27FC236}">
                <a16:creationId xmlns:a16="http://schemas.microsoft.com/office/drawing/2014/main" id="{71B97358-41FD-4B8D-9136-6236AC84C71E}"/>
              </a:ext>
            </a:extLst>
          </p:cNvPr>
          <p:cNvSpPr>
            <a:spLocks noGrp="1"/>
          </p:cNvSpPr>
          <p:nvPr>
            <p:ph type="sldNum" sz="quarter" idx="12"/>
          </p:nvPr>
        </p:nvSpPr>
        <p:spPr/>
        <p:txBody>
          <a:bodyPr/>
          <a:lstStyle/>
          <a:p>
            <a:fld id="{3833988A-D950-44F7-AD3F-E8557E80514B}" type="slidenum">
              <a:rPr lang="en-US" smtClean="0"/>
              <a:t>58</a:t>
            </a:fld>
            <a:endParaRPr lang="en-US"/>
          </a:p>
        </p:txBody>
      </p:sp>
    </p:spTree>
    <p:extLst>
      <p:ext uri="{BB962C8B-B14F-4D97-AF65-F5344CB8AC3E}">
        <p14:creationId xmlns:p14="http://schemas.microsoft.com/office/powerpoint/2010/main" val="23711569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328E2-EED3-41BB-BFFD-86070622DE39}"/>
              </a:ext>
            </a:extLst>
          </p:cNvPr>
          <p:cNvSpPr>
            <a:spLocks noGrp="1"/>
          </p:cNvSpPr>
          <p:nvPr>
            <p:ph type="title"/>
          </p:nvPr>
        </p:nvSpPr>
        <p:spPr/>
        <p:txBody>
          <a:bodyPr>
            <a:normAutofit/>
          </a:bodyPr>
          <a:lstStyle/>
          <a:p>
            <a:r>
              <a:rPr lang="en-US" sz="2800" u="sng" dirty="0"/>
              <a:t>Self-read Example</a:t>
            </a:r>
            <a:r>
              <a:rPr lang="en-US" sz="2800" dirty="0"/>
              <a:t>: Left-handed Artists</a:t>
            </a:r>
          </a:p>
        </p:txBody>
      </p:sp>
      <p:sp>
        <p:nvSpPr>
          <p:cNvPr id="3" name="Content Placeholder 2">
            <a:extLst>
              <a:ext uri="{FF2B5EF4-FFF2-40B4-BE49-F238E27FC236}">
                <a16:creationId xmlns:a16="http://schemas.microsoft.com/office/drawing/2014/main" id="{E93B8006-329B-45C7-9571-5ACF786C3134}"/>
              </a:ext>
            </a:extLst>
          </p:cNvPr>
          <p:cNvSpPr>
            <a:spLocks noGrp="1"/>
          </p:cNvSpPr>
          <p:nvPr>
            <p:ph idx="1"/>
          </p:nvPr>
        </p:nvSpPr>
        <p:spPr/>
        <p:txBody>
          <a:bodyPr>
            <a:normAutofit/>
          </a:bodyPr>
          <a:lstStyle/>
          <a:p>
            <a:pPr marL="0" indent="0">
              <a:buNone/>
            </a:pPr>
            <a:r>
              <a:rPr lang="en-US" sz="2800" b="1" dirty="0">
                <a:solidFill>
                  <a:srgbClr val="FF0000"/>
                </a:solidFill>
              </a:rPr>
              <a:t>Step 4</a:t>
            </a:r>
            <a:r>
              <a:rPr lang="en-US" sz="2800" b="1" dirty="0"/>
              <a:t>: Evaluate the </a:t>
            </a:r>
            <a:r>
              <a:rPr lang="en-US" sz="2800" b="1" i="1" dirty="0"/>
              <a:t>p</a:t>
            </a:r>
            <a:r>
              <a:rPr lang="en-US" sz="2800" b="1" dirty="0"/>
              <a:t>-value and the compatibility of the null model with observed results.</a:t>
            </a:r>
          </a:p>
          <a:p>
            <a:pPr marL="0" indent="0">
              <a:buNone/>
            </a:pPr>
            <a:endParaRPr lang="en-US" sz="2800" b="1" dirty="0"/>
          </a:p>
          <a:p>
            <a:pPr marL="0" indent="0">
              <a:buNone/>
            </a:pPr>
            <a:endParaRPr lang="en-US" sz="2800" b="1" dirty="0"/>
          </a:p>
          <a:p>
            <a:pPr marL="0" indent="0">
              <a:buNone/>
            </a:pPr>
            <a:r>
              <a:rPr lang="en-US" sz="2800" b="1" u="sng" dirty="0">
                <a:solidFill>
                  <a:srgbClr val="FF0000"/>
                </a:solidFill>
              </a:rPr>
              <a:t>Answer</a:t>
            </a:r>
            <a:r>
              <a:rPr lang="en-US" sz="2800" b="1" dirty="0"/>
              <a:t>: With a p – value of 0.2071, we have little evidence that the null model is not a good fit for our observed results.</a:t>
            </a:r>
            <a:endParaRPr lang="en-US" sz="2800" dirty="0"/>
          </a:p>
        </p:txBody>
      </p:sp>
      <p:sp>
        <p:nvSpPr>
          <p:cNvPr id="4" name="Slide Number Placeholder 3">
            <a:extLst>
              <a:ext uri="{FF2B5EF4-FFF2-40B4-BE49-F238E27FC236}">
                <a16:creationId xmlns:a16="http://schemas.microsoft.com/office/drawing/2014/main" id="{7869A7E5-04B5-4086-903B-0485FDAD5778}"/>
              </a:ext>
            </a:extLst>
          </p:cNvPr>
          <p:cNvSpPr>
            <a:spLocks noGrp="1"/>
          </p:cNvSpPr>
          <p:nvPr>
            <p:ph type="sldNum" sz="quarter" idx="12"/>
          </p:nvPr>
        </p:nvSpPr>
        <p:spPr/>
        <p:txBody>
          <a:bodyPr/>
          <a:lstStyle/>
          <a:p>
            <a:fld id="{3833988A-D950-44F7-AD3F-E8557E80514B}" type="slidenum">
              <a:rPr lang="en-US" smtClean="0"/>
              <a:t>59</a:t>
            </a:fld>
            <a:endParaRPr lang="en-US"/>
          </a:p>
        </p:txBody>
      </p:sp>
    </p:spTree>
    <p:extLst>
      <p:ext uri="{BB962C8B-B14F-4D97-AF65-F5344CB8AC3E}">
        <p14:creationId xmlns:p14="http://schemas.microsoft.com/office/powerpoint/2010/main" val="3600781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328E2-EED3-41BB-BFFD-86070622DE39}"/>
              </a:ext>
            </a:extLst>
          </p:cNvPr>
          <p:cNvSpPr>
            <a:spLocks noGrp="1"/>
          </p:cNvSpPr>
          <p:nvPr>
            <p:ph type="title"/>
          </p:nvPr>
        </p:nvSpPr>
        <p:spPr/>
        <p:txBody>
          <a:bodyPr>
            <a:normAutofit/>
          </a:bodyPr>
          <a:lstStyle/>
          <a:p>
            <a:r>
              <a:rPr lang="en-US" sz="2800" dirty="0"/>
              <a:t>If conditions are met</a:t>
            </a:r>
          </a:p>
        </p:txBody>
      </p:sp>
      <p:sp>
        <p:nvSpPr>
          <p:cNvPr id="3" name="Content Placeholder 2">
            <a:extLst>
              <a:ext uri="{FF2B5EF4-FFF2-40B4-BE49-F238E27FC236}">
                <a16:creationId xmlns:a16="http://schemas.microsoft.com/office/drawing/2014/main" id="{E93B8006-329B-45C7-9571-5ACF786C3134}"/>
              </a:ext>
            </a:extLst>
          </p:cNvPr>
          <p:cNvSpPr>
            <a:spLocks noGrp="1"/>
          </p:cNvSpPr>
          <p:nvPr>
            <p:ph idx="1"/>
          </p:nvPr>
        </p:nvSpPr>
        <p:spPr/>
        <p:txBody>
          <a:bodyPr>
            <a:normAutofit/>
          </a:bodyPr>
          <a:lstStyle/>
          <a:p>
            <a:pPr marL="0" indent="0">
              <a:buNone/>
            </a:pPr>
            <a:r>
              <a:rPr lang="en-US" b="1" dirty="0"/>
              <a:t>The normal model for sampling distribution of possible sample proportions:</a:t>
            </a:r>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r>
              <a:rPr lang="en-US" b="1" dirty="0"/>
              <a:t>The </a:t>
            </a:r>
            <a:r>
              <a:rPr lang="en-US" b="1" u="sng" dirty="0">
                <a:solidFill>
                  <a:srgbClr val="C00000"/>
                </a:solidFill>
              </a:rPr>
              <a:t>mean</a:t>
            </a:r>
            <a:r>
              <a:rPr lang="en-US" b="1" dirty="0"/>
              <a:t> of this normal distribution is ____</a:t>
            </a:r>
            <a:r>
              <a:rPr lang="en-US" b="1" i="1" u="sng" dirty="0">
                <a:solidFill>
                  <a:srgbClr val="FF0000"/>
                </a:solidFill>
              </a:rPr>
              <a:t> p </a:t>
            </a:r>
            <a:r>
              <a:rPr lang="en-US" b="1" dirty="0"/>
              <a:t>_____, the true population proportion.</a:t>
            </a:r>
          </a:p>
          <a:p>
            <a:pPr marL="0" indent="0">
              <a:buNone/>
            </a:pPr>
            <a:r>
              <a:rPr lang="en-US" dirty="0"/>
              <a:t> </a:t>
            </a:r>
          </a:p>
          <a:p>
            <a:pPr marL="0" indent="0">
              <a:buNone/>
            </a:pPr>
            <a:endParaRPr lang="en-US" dirty="0"/>
          </a:p>
          <a:p>
            <a:pPr marL="0" indent="0">
              <a:buNone/>
            </a:pPr>
            <a:endParaRPr lang="en-US" sz="2000" b="1" dirty="0"/>
          </a:p>
        </p:txBody>
      </p:sp>
      <p:pic>
        <p:nvPicPr>
          <p:cNvPr id="4" name="Picture 3" descr="graphic of blank normal curve">
            <a:extLst>
              <a:ext uri="{FF2B5EF4-FFF2-40B4-BE49-F238E27FC236}">
                <a16:creationId xmlns:a16="http://schemas.microsoft.com/office/drawing/2014/main" id="{55B927D9-6370-4C75-A214-85CEC4F7B58F}"/>
              </a:ext>
            </a:extLst>
          </p:cNvPr>
          <p:cNvPicPr/>
          <p:nvPr/>
        </p:nvPicPr>
        <p:blipFill>
          <a:blip r:embed="rId2" cstate="print"/>
          <a:srcRect b="14285"/>
          <a:stretch>
            <a:fillRect/>
          </a:stretch>
        </p:blipFill>
        <p:spPr bwMode="auto">
          <a:xfrm>
            <a:off x="3769984" y="2095700"/>
            <a:ext cx="4407301" cy="2051011"/>
          </a:xfrm>
          <a:prstGeom prst="rect">
            <a:avLst/>
          </a:prstGeom>
          <a:noFill/>
          <a:ln w="9525">
            <a:noFill/>
            <a:miter lim="800000"/>
            <a:headEnd/>
            <a:tailEnd/>
          </a:ln>
        </p:spPr>
      </p:pic>
      <p:sp>
        <p:nvSpPr>
          <p:cNvPr id="5" name="Slide Number Placeholder 4">
            <a:extLst>
              <a:ext uri="{FF2B5EF4-FFF2-40B4-BE49-F238E27FC236}">
                <a16:creationId xmlns:a16="http://schemas.microsoft.com/office/drawing/2014/main" id="{D33BE720-7E67-4548-9CEA-AF8F54C686A3}"/>
              </a:ext>
            </a:extLst>
          </p:cNvPr>
          <p:cNvSpPr>
            <a:spLocks noGrp="1"/>
          </p:cNvSpPr>
          <p:nvPr>
            <p:ph type="sldNum" sz="quarter" idx="12"/>
          </p:nvPr>
        </p:nvSpPr>
        <p:spPr/>
        <p:txBody>
          <a:bodyPr/>
          <a:lstStyle/>
          <a:p>
            <a:fld id="{3833988A-D950-44F7-AD3F-E8557E80514B}" type="slidenum">
              <a:rPr lang="en-US" smtClean="0"/>
              <a:t>6</a:t>
            </a:fld>
            <a:endParaRPr lang="en-US"/>
          </a:p>
        </p:txBody>
      </p:sp>
    </p:spTree>
    <p:extLst>
      <p:ext uri="{BB962C8B-B14F-4D97-AF65-F5344CB8AC3E}">
        <p14:creationId xmlns:p14="http://schemas.microsoft.com/office/powerpoint/2010/main" val="29511419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328E2-EED3-41BB-BFFD-86070622DE39}"/>
              </a:ext>
            </a:extLst>
          </p:cNvPr>
          <p:cNvSpPr>
            <a:spLocks noGrp="1"/>
          </p:cNvSpPr>
          <p:nvPr>
            <p:ph type="title"/>
          </p:nvPr>
        </p:nvSpPr>
        <p:spPr/>
        <p:txBody>
          <a:bodyPr>
            <a:normAutofit/>
          </a:bodyPr>
          <a:lstStyle/>
          <a:p>
            <a:r>
              <a:rPr lang="en-US" sz="2800" u="sng" dirty="0"/>
              <a:t>Self-read Example</a:t>
            </a:r>
            <a:r>
              <a:rPr lang="en-US" sz="2800" dirty="0"/>
              <a:t>: Households Without Children</a:t>
            </a:r>
          </a:p>
        </p:txBody>
      </p:sp>
      <p:sp>
        <p:nvSpPr>
          <p:cNvPr id="3" name="Content Placeholder 2">
            <a:extLst>
              <a:ext uri="{FF2B5EF4-FFF2-40B4-BE49-F238E27FC236}">
                <a16:creationId xmlns:a16="http://schemas.microsoft.com/office/drawing/2014/main" id="{E93B8006-329B-45C7-9571-5ACF786C3134}"/>
              </a:ext>
            </a:extLst>
          </p:cNvPr>
          <p:cNvSpPr>
            <a:spLocks noGrp="1"/>
          </p:cNvSpPr>
          <p:nvPr>
            <p:ph idx="1"/>
          </p:nvPr>
        </p:nvSpPr>
        <p:spPr/>
        <p:txBody>
          <a:bodyPr>
            <a:normAutofit/>
          </a:bodyPr>
          <a:lstStyle/>
          <a:p>
            <a:pPr marL="0" indent="0">
              <a:buNone/>
            </a:pPr>
            <a:r>
              <a:rPr lang="en-US" b="1" dirty="0"/>
              <a:t>The US Census reports that 48% of households have no children. A random sample of 500 households was taken to assess if the population proportion has changed from 0.48.  Of the 500 households, 220 had no children. </a:t>
            </a:r>
          </a:p>
          <a:p>
            <a:pPr marL="0" indent="0">
              <a:buNone/>
            </a:pPr>
            <a:r>
              <a:rPr lang="en-US" b="1" dirty="0">
                <a:solidFill>
                  <a:srgbClr val="FF0000"/>
                </a:solidFill>
              </a:rPr>
              <a:t>Step 1</a:t>
            </a:r>
            <a:r>
              <a:rPr lang="en-US" b="1" dirty="0"/>
              <a:t>: Determine the appropriate null and alternative hypotheses.</a:t>
            </a:r>
          </a:p>
          <a:p>
            <a:pPr marL="0" indent="0">
              <a:buNone/>
            </a:pPr>
            <a:r>
              <a:rPr lang="en-US" b="1" dirty="0">
                <a:solidFill>
                  <a:srgbClr val="FF0000"/>
                </a:solidFill>
              </a:rPr>
              <a:t>H</a:t>
            </a:r>
            <a:r>
              <a:rPr lang="en-US" b="1" baseline="-25000" dirty="0">
                <a:solidFill>
                  <a:srgbClr val="FF0000"/>
                </a:solidFill>
              </a:rPr>
              <a:t>0</a:t>
            </a:r>
            <a:r>
              <a:rPr lang="en-US" b="1" dirty="0">
                <a:solidFill>
                  <a:srgbClr val="FF0000"/>
                </a:solidFill>
              </a:rPr>
              <a:t>: </a:t>
            </a:r>
            <a:r>
              <a:rPr lang="en-US" b="1" i="1" dirty="0">
                <a:solidFill>
                  <a:srgbClr val="FF0000"/>
                </a:solidFill>
              </a:rPr>
              <a:t>p = 0.48</a:t>
            </a:r>
            <a:r>
              <a:rPr lang="en-US" b="1" dirty="0">
                <a:solidFill>
                  <a:srgbClr val="FF0000"/>
                </a:solidFill>
              </a:rPr>
              <a:t>		H</a:t>
            </a:r>
            <a:r>
              <a:rPr lang="en-US" b="1" baseline="-25000" dirty="0">
                <a:solidFill>
                  <a:srgbClr val="FF0000"/>
                </a:solidFill>
              </a:rPr>
              <a:t>a</a:t>
            </a:r>
            <a:r>
              <a:rPr lang="en-US" b="1" dirty="0">
                <a:solidFill>
                  <a:srgbClr val="FF0000"/>
                </a:solidFill>
              </a:rPr>
              <a:t>: </a:t>
            </a:r>
            <a:r>
              <a:rPr lang="en-US" b="1" i="1" dirty="0">
                <a:solidFill>
                  <a:srgbClr val="FF0000"/>
                </a:solidFill>
              </a:rPr>
              <a:t>p ≠ 0.48</a:t>
            </a:r>
            <a:endParaRPr lang="en-US" b="1" dirty="0">
              <a:solidFill>
                <a:srgbClr val="FF0000"/>
              </a:solidFill>
            </a:endParaRPr>
          </a:p>
          <a:p>
            <a:pPr marL="0" indent="0">
              <a:buNone/>
            </a:pPr>
            <a:r>
              <a:rPr lang="en-US" b="1" dirty="0"/>
              <a:t>where the parameter </a:t>
            </a:r>
            <a:r>
              <a:rPr lang="en-US" b="1" i="1" dirty="0"/>
              <a:t>p </a:t>
            </a:r>
            <a:r>
              <a:rPr lang="en-US" b="1" dirty="0"/>
              <a:t>represents the population proportion of all households </a:t>
            </a:r>
            <a:r>
              <a:rPr lang="en-US" b="1" i="1" dirty="0"/>
              <a:t>today</a:t>
            </a:r>
            <a:r>
              <a:rPr lang="en-US" b="1" dirty="0"/>
              <a:t> that have no children. </a:t>
            </a:r>
          </a:p>
          <a:p>
            <a:pPr marL="0" indent="0">
              <a:buNone/>
            </a:pPr>
            <a:r>
              <a:rPr lang="en-US" b="1" dirty="0"/>
              <a:t>Note: The direction of extreme is </a:t>
            </a:r>
            <a:r>
              <a:rPr lang="en-US" b="1" u="sng" dirty="0"/>
              <a:t>two-sided</a:t>
            </a:r>
            <a:r>
              <a:rPr lang="en-US" b="1" dirty="0"/>
              <a:t>.</a:t>
            </a:r>
          </a:p>
        </p:txBody>
      </p:sp>
      <p:sp>
        <p:nvSpPr>
          <p:cNvPr id="4" name="Slide Number Placeholder 3">
            <a:extLst>
              <a:ext uri="{FF2B5EF4-FFF2-40B4-BE49-F238E27FC236}">
                <a16:creationId xmlns:a16="http://schemas.microsoft.com/office/drawing/2014/main" id="{E68F0611-967C-4F97-8650-B72B13884FEF}"/>
              </a:ext>
            </a:extLst>
          </p:cNvPr>
          <p:cNvSpPr>
            <a:spLocks noGrp="1"/>
          </p:cNvSpPr>
          <p:nvPr>
            <p:ph type="sldNum" sz="quarter" idx="12"/>
          </p:nvPr>
        </p:nvSpPr>
        <p:spPr/>
        <p:txBody>
          <a:bodyPr/>
          <a:lstStyle/>
          <a:p>
            <a:fld id="{3833988A-D950-44F7-AD3F-E8557E80514B}" type="slidenum">
              <a:rPr lang="en-US" smtClean="0"/>
              <a:t>60</a:t>
            </a:fld>
            <a:endParaRPr lang="en-US"/>
          </a:p>
        </p:txBody>
      </p:sp>
    </p:spTree>
    <p:extLst>
      <p:ext uri="{BB962C8B-B14F-4D97-AF65-F5344CB8AC3E}">
        <p14:creationId xmlns:p14="http://schemas.microsoft.com/office/powerpoint/2010/main" val="37156630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328E2-EED3-41BB-BFFD-86070622DE39}"/>
              </a:ext>
            </a:extLst>
          </p:cNvPr>
          <p:cNvSpPr>
            <a:spLocks noGrp="1"/>
          </p:cNvSpPr>
          <p:nvPr>
            <p:ph type="title"/>
          </p:nvPr>
        </p:nvSpPr>
        <p:spPr/>
        <p:txBody>
          <a:bodyPr>
            <a:normAutofit/>
          </a:bodyPr>
          <a:lstStyle/>
          <a:p>
            <a:r>
              <a:rPr lang="en-US" sz="2800" u="sng" dirty="0"/>
              <a:t>Self-read Example</a:t>
            </a:r>
            <a:r>
              <a:rPr lang="en-US" sz="2800" dirty="0"/>
              <a:t>: Households Without Children</a:t>
            </a:r>
          </a:p>
        </p:txBody>
      </p:sp>
      <p:sp>
        <p:nvSpPr>
          <p:cNvPr id="3" name="Content Placeholder 2">
            <a:extLst>
              <a:ext uri="{FF2B5EF4-FFF2-40B4-BE49-F238E27FC236}">
                <a16:creationId xmlns:a16="http://schemas.microsoft.com/office/drawing/2014/main" id="{E93B8006-329B-45C7-9571-5ACF786C3134}"/>
              </a:ext>
            </a:extLst>
          </p:cNvPr>
          <p:cNvSpPr>
            <a:spLocks noGrp="1"/>
          </p:cNvSpPr>
          <p:nvPr>
            <p:ph idx="1"/>
          </p:nvPr>
        </p:nvSpPr>
        <p:spPr/>
        <p:txBody>
          <a:bodyPr>
            <a:normAutofit fontScale="92500" lnSpcReduction="10000"/>
          </a:bodyPr>
          <a:lstStyle/>
          <a:p>
            <a:pPr marL="0" indent="0">
              <a:buNone/>
            </a:pPr>
            <a:r>
              <a:rPr lang="en-US" sz="3000" b="1" u="sng" dirty="0">
                <a:solidFill>
                  <a:srgbClr val="FF0000"/>
                </a:solidFill>
              </a:rPr>
              <a:t>Step 2</a:t>
            </a:r>
            <a:r>
              <a:rPr lang="en-US" sz="3000" b="1" dirty="0"/>
              <a:t>: Check the success-failure assumption for performing the test.</a:t>
            </a:r>
          </a:p>
          <a:p>
            <a:pPr marL="0" lvl="0" indent="0">
              <a:buNone/>
            </a:pPr>
            <a:r>
              <a:rPr lang="en-US" sz="3000" b="1" dirty="0"/>
              <a:t>Condition 1: The data are assumed to be a random sample.</a:t>
            </a:r>
          </a:p>
          <a:p>
            <a:pPr marL="0" lvl="0" indent="0">
              <a:buNone/>
            </a:pPr>
            <a:r>
              <a:rPr lang="en-US" sz="3000" b="1" dirty="0"/>
              <a:t>Condition 2: Check if </a:t>
            </a:r>
            <a:r>
              <a:rPr lang="en-US" sz="3000" b="1" i="1" dirty="0"/>
              <a:t>np</a:t>
            </a:r>
            <a:r>
              <a:rPr lang="en-US" sz="3000" b="1" baseline="-25000" dirty="0"/>
              <a:t>0</a:t>
            </a:r>
            <a:r>
              <a:rPr lang="en-US" sz="3000" b="1" dirty="0"/>
              <a:t> </a:t>
            </a:r>
            <a:r>
              <a:rPr lang="en-US" sz="3000" b="1" dirty="0">
                <a:sym typeface="Symbol" panose="05050102010706020507" pitchFamily="18" charset="2"/>
              </a:rPr>
              <a:t></a:t>
            </a:r>
            <a:r>
              <a:rPr lang="en-US" sz="3000" b="1" dirty="0"/>
              <a:t> 10 and </a:t>
            </a:r>
            <a:r>
              <a:rPr lang="en-US" sz="3000" b="1" i="1" dirty="0"/>
              <a:t>n</a:t>
            </a:r>
            <a:r>
              <a:rPr lang="en-US" sz="3000" b="1" dirty="0"/>
              <a:t>(1 – </a:t>
            </a:r>
            <a:r>
              <a:rPr lang="en-US" sz="3000" b="1" i="1" dirty="0"/>
              <a:t>p</a:t>
            </a:r>
            <a:r>
              <a:rPr lang="en-US" sz="3000" b="1" i="1" baseline="-25000" dirty="0"/>
              <a:t>0</a:t>
            </a:r>
            <a:r>
              <a:rPr lang="en-US" sz="3000" b="1" dirty="0"/>
              <a:t>) </a:t>
            </a:r>
            <a:r>
              <a:rPr lang="en-US" sz="3000" b="1" dirty="0">
                <a:sym typeface="Symbol" panose="05050102010706020507" pitchFamily="18" charset="2"/>
              </a:rPr>
              <a:t></a:t>
            </a:r>
            <a:r>
              <a:rPr lang="en-US" sz="3000" b="1" dirty="0"/>
              <a:t> 10.</a:t>
            </a:r>
          </a:p>
          <a:p>
            <a:pPr marL="0" lvl="0" indent="0">
              <a:buNone/>
            </a:pPr>
            <a:br>
              <a:rPr lang="en-US" sz="3000" b="1" dirty="0"/>
            </a:br>
            <a:endParaRPr lang="en-US" sz="3000" b="1" dirty="0"/>
          </a:p>
          <a:p>
            <a:pPr marL="0" lvl="0" indent="0">
              <a:buNone/>
            </a:pPr>
            <a:endParaRPr lang="en-US" sz="3000" b="1" dirty="0"/>
          </a:p>
          <a:p>
            <a:pPr marL="0" lvl="0" indent="0">
              <a:buNone/>
            </a:pPr>
            <a:r>
              <a:rPr lang="en-US" sz="3000" b="1" dirty="0"/>
              <a:t>Is it appropriate to use a normal model for this test? </a:t>
            </a:r>
            <a:r>
              <a:rPr lang="en-US" sz="3000" b="1" u="sng" dirty="0"/>
              <a:t>Answer: Yes, because all the conditions are satisfied.</a:t>
            </a:r>
          </a:p>
          <a:p>
            <a:pPr marL="0" indent="0">
              <a:buNone/>
            </a:pPr>
            <a:endParaRPr lang="en-US" dirty="0"/>
          </a:p>
        </p:txBody>
      </p:sp>
      <p:pic>
        <p:nvPicPr>
          <p:cNvPr id="4" name="Picture 3">
            <a:extLst>
              <a:ext uri="{FF2B5EF4-FFF2-40B4-BE49-F238E27FC236}">
                <a16:creationId xmlns:a16="http://schemas.microsoft.com/office/drawing/2014/main" id="{4B92A08C-359C-4D77-9B86-1942FCDD1328}"/>
              </a:ext>
            </a:extLst>
          </p:cNvPr>
          <p:cNvPicPr>
            <a:picLocks noChangeAspect="1"/>
          </p:cNvPicPr>
          <p:nvPr/>
        </p:nvPicPr>
        <p:blipFill>
          <a:blip r:embed="rId2"/>
          <a:stretch>
            <a:fillRect/>
          </a:stretch>
        </p:blipFill>
        <p:spPr>
          <a:xfrm>
            <a:off x="2396971" y="3728620"/>
            <a:ext cx="5646197" cy="958789"/>
          </a:xfrm>
          <a:prstGeom prst="rect">
            <a:avLst/>
          </a:prstGeom>
        </p:spPr>
      </p:pic>
      <p:sp>
        <p:nvSpPr>
          <p:cNvPr id="5" name="Slide Number Placeholder 4">
            <a:extLst>
              <a:ext uri="{FF2B5EF4-FFF2-40B4-BE49-F238E27FC236}">
                <a16:creationId xmlns:a16="http://schemas.microsoft.com/office/drawing/2014/main" id="{DD4C2126-B324-4D7A-813C-40D91EFD1AA6}"/>
              </a:ext>
            </a:extLst>
          </p:cNvPr>
          <p:cNvSpPr>
            <a:spLocks noGrp="1"/>
          </p:cNvSpPr>
          <p:nvPr>
            <p:ph type="sldNum" sz="quarter" idx="12"/>
          </p:nvPr>
        </p:nvSpPr>
        <p:spPr/>
        <p:txBody>
          <a:bodyPr/>
          <a:lstStyle/>
          <a:p>
            <a:fld id="{3833988A-D950-44F7-AD3F-E8557E80514B}" type="slidenum">
              <a:rPr lang="en-US" smtClean="0"/>
              <a:t>61</a:t>
            </a:fld>
            <a:endParaRPr lang="en-US"/>
          </a:p>
        </p:txBody>
      </p:sp>
    </p:spTree>
    <p:extLst>
      <p:ext uri="{BB962C8B-B14F-4D97-AF65-F5344CB8AC3E}">
        <p14:creationId xmlns:p14="http://schemas.microsoft.com/office/powerpoint/2010/main" val="22903637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328E2-EED3-41BB-BFFD-86070622DE39}"/>
              </a:ext>
            </a:extLst>
          </p:cNvPr>
          <p:cNvSpPr>
            <a:spLocks noGrp="1"/>
          </p:cNvSpPr>
          <p:nvPr>
            <p:ph type="title"/>
          </p:nvPr>
        </p:nvSpPr>
        <p:spPr/>
        <p:txBody>
          <a:bodyPr>
            <a:normAutofit/>
          </a:bodyPr>
          <a:lstStyle/>
          <a:p>
            <a:r>
              <a:rPr lang="en-US" sz="2800" u="sng" dirty="0"/>
              <a:t>Self-read Example</a:t>
            </a:r>
            <a:r>
              <a:rPr lang="en-US" sz="2800" dirty="0"/>
              <a:t>: Households Without Children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93B8006-329B-45C7-9571-5ACF786C3134}"/>
                  </a:ext>
                </a:extLst>
              </p:cNvPr>
              <p:cNvSpPr>
                <a:spLocks noGrp="1"/>
              </p:cNvSpPr>
              <p:nvPr>
                <p:ph idx="1"/>
              </p:nvPr>
            </p:nvSpPr>
            <p:spPr/>
            <p:txBody>
              <a:bodyPr>
                <a:normAutofit/>
              </a:bodyPr>
              <a:lstStyle/>
              <a:p>
                <a:pPr marL="0" indent="0">
                  <a:buNone/>
                </a:pPr>
                <a:r>
                  <a:rPr lang="en-US" sz="2800" b="1" dirty="0">
                    <a:solidFill>
                      <a:srgbClr val="FF0000"/>
                    </a:solidFill>
                  </a:rPr>
                  <a:t>Step 3</a:t>
                </a:r>
                <a:r>
                  <a:rPr lang="en-US" sz="2800" b="1" dirty="0"/>
                  <a:t>: Calculate the </a:t>
                </a:r>
                <a:r>
                  <a:rPr lang="en-US" sz="2800" b="1" u="sng" dirty="0">
                    <a:solidFill>
                      <a:srgbClr val="FF0000"/>
                    </a:solidFill>
                  </a:rPr>
                  <a:t>test statistic </a:t>
                </a:r>
                <a:r>
                  <a:rPr lang="en-US" sz="2800" b="1" dirty="0"/>
                  <a:t>and determine the </a:t>
                </a:r>
                <a:r>
                  <a:rPr lang="en-US" sz="2800" b="1" i="1" dirty="0"/>
                  <a:t>p</a:t>
                </a:r>
                <a:r>
                  <a:rPr lang="en-US" sz="2800" b="1" dirty="0"/>
                  <a:t>-value.</a:t>
                </a:r>
                <a:endParaRPr lang="en-US" sz="2800" dirty="0"/>
              </a:p>
              <a:p>
                <a:pPr marL="0" indent="0">
                  <a:buNone/>
                </a:pPr>
                <a:r>
                  <a:rPr lang="en-US" sz="2800" dirty="0"/>
                  <a:t>Observed test statistic:  </a:t>
                </a:r>
              </a:p>
              <a:p>
                <a:pPr marL="0" indent="0">
                  <a:buNone/>
                </a:pPr>
                <a:r>
                  <a:rPr lang="en-US" sz="2800" dirty="0"/>
                  <a:t> </a:t>
                </a:r>
                <a:r>
                  <a:rPr lang="en-US" sz="2800" i="1" dirty="0"/>
                  <a:t> </a:t>
                </a:r>
              </a:p>
              <a:p>
                <a:pPr marL="0" indent="0">
                  <a:buNone/>
                </a:pPr>
                <a14:m>
                  <m:oMathPara xmlns:m="http://schemas.openxmlformats.org/officeDocument/2006/math">
                    <m:oMathParaPr>
                      <m:jc m:val="left"/>
                    </m:oMathParaPr>
                    <m:oMath xmlns:m="http://schemas.openxmlformats.org/officeDocument/2006/math">
                      <m:r>
                        <a:rPr lang="en-US" sz="2800" i="1">
                          <a:latin typeface="Cambria Math" panose="02040503050406030204" pitchFamily="18" charset="0"/>
                        </a:rPr>
                        <m:t>𝑧</m:t>
                      </m:r>
                      <m:r>
                        <a:rPr lang="en-US" sz="2800" i="1">
                          <a:latin typeface="Cambria Math" panose="02040503050406030204" pitchFamily="18" charset="0"/>
                        </a:rPr>
                        <m:t>=</m:t>
                      </m:r>
                      <m:f>
                        <m:fPr>
                          <m:ctrlPr>
                            <a:rPr lang="en-US" sz="2800" i="1">
                              <a:latin typeface="Cambria Math" panose="02040503050406030204" pitchFamily="18" charset="0"/>
                            </a:rPr>
                          </m:ctrlPr>
                        </m:fPr>
                        <m:num>
                          <m:acc>
                            <m:accPr>
                              <m:chr m:val="̂"/>
                              <m:ctrlPr>
                                <a:rPr lang="en-US" sz="2800" i="1">
                                  <a:latin typeface="Cambria Math" panose="02040503050406030204" pitchFamily="18" charset="0"/>
                                </a:rPr>
                              </m:ctrlPr>
                            </m:accPr>
                            <m:e>
                              <m:r>
                                <a:rPr lang="en-US" sz="2800" i="1">
                                  <a:latin typeface="Cambria Math" panose="02040503050406030204" pitchFamily="18" charset="0"/>
                                </a:rPr>
                                <m:t>𝑝</m:t>
                              </m:r>
                            </m:e>
                          </m:acc>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𝑝</m:t>
                              </m:r>
                            </m:e>
                            <m:sub>
                              <m:r>
                                <a:rPr lang="en-US" sz="2800" i="1">
                                  <a:latin typeface="Cambria Math" panose="02040503050406030204" pitchFamily="18" charset="0"/>
                                </a:rPr>
                                <m:t>0</m:t>
                              </m:r>
                            </m:sub>
                          </m:sSub>
                        </m:num>
                        <m:den>
                          <m:rad>
                            <m:radPr>
                              <m:degHide m:val="on"/>
                              <m:ctrlPr>
                                <a:rPr lang="en-US" sz="2800" i="1">
                                  <a:latin typeface="Cambria Math" panose="02040503050406030204" pitchFamily="18" charset="0"/>
                                </a:rPr>
                              </m:ctrlPr>
                            </m:radPr>
                            <m:deg/>
                            <m:e>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a:rPr lang="en-US" sz="2800" i="1">
                                          <a:latin typeface="Cambria Math" panose="02040503050406030204" pitchFamily="18" charset="0"/>
                                        </a:rPr>
                                        <m:t>𝑝</m:t>
                                      </m:r>
                                    </m:e>
                                    <m:sub>
                                      <m:r>
                                        <a:rPr lang="en-US" sz="2800" i="1">
                                          <a:latin typeface="Cambria Math" panose="02040503050406030204" pitchFamily="18" charset="0"/>
                                        </a:rPr>
                                        <m:t>0</m:t>
                                      </m:r>
                                    </m:sub>
                                  </m:sSub>
                                  <m:d>
                                    <m:dPr>
                                      <m:ctrlPr>
                                        <a:rPr lang="en-US" sz="2800" i="1">
                                          <a:latin typeface="Cambria Math" panose="02040503050406030204" pitchFamily="18" charset="0"/>
                                        </a:rPr>
                                      </m:ctrlPr>
                                    </m:dPr>
                                    <m:e>
                                      <m:r>
                                        <a:rPr lang="en-US" sz="2800" i="1">
                                          <a:latin typeface="Cambria Math" panose="02040503050406030204" pitchFamily="18" charset="0"/>
                                        </a:rPr>
                                        <m:t>1−</m:t>
                                      </m:r>
                                      <m:sSub>
                                        <m:sSubPr>
                                          <m:ctrlPr>
                                            <a:rPr lang="en-US" sz="2800" i="1">
                                              <a:latin typeface="Cambria Math" panose="02040503050406030204" pitchFamily="18" charset="0"/>
                                            </a:rPr>
                                          </m:ctrlPr>
                                        </m:sSubPr>
                                        <m:e>
                                          <m:r>
                                            <a:rPr lang="en-US" sz="2800" i="1">
                                              <a:latin typeface="Cambria Math" panose="02040503050406030204" pitchFamily="18" charset="0"/>
                                            </a:rPr>
                                            <m:t>𝑝</m:t>
                                          </m:r>
                                        </m:e>
                                        <m:sub>
                                          <m:r>
                                            <a:rPr lang="en-US" sz="2800" i="1">
                                              <a:latin typeface="Cambria Math" panose="02040503050406030204" pitchFamily="18" charset="0"/>
                                            </a:rPr>
                                            <m:t>0</m:t>
                                          </m:r>
                                        </m:sub>
                                      </m:sSub>
                                    </m:e>
                                  </m:d>
                                </m:num>
                                <m:den>
                                  <m:r>
                                    <a:rPr lang="en-US" sz="2800" i="1">
                                      <a:latin typeface="Cambria Math" panose="02040503050406030204" pitchFamily="18" charset="0"/>
                                    </a:rPr>
                                    <m:t>𝑛</m:t>
                                  </m:r>
                                </m:den>
                              </m:f>
                            </m:e>
                          </m:rad>
                        </m:den>
                      </m:f>
                      <m:r>
                        <a:rPr lang="en-US" sz="2800" i="1">
                          <a:latin typeface="Cambria Math" panose="02040503050406030204" pitchFamily="18" charset="0"/>
                        </a:rPr>
                        <m:t>=</m:t>
                      </m:r>
                    </m:oMath>
                  </m:oMathPara>
                </a14:m>
                <a:endParaRPr lang="en-US" sz="2800"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E93B8006-329B-45C7-9571-5ACF786C3134}"/>
                  </a:ext>
                </a:extLst>
              </p:cNvPr>
              <p:cNvSpPr>
                <a:spLocks noGrp="1" noRot="1" noChangeAspect="1" noMove="1" noResize="1" noEditPoints="1" noAdjustHandles="1" noChangeArrowheads="1" noChangeShapeType="1" noTextEdit="1"/>
              </p:cNvSpPr>
              <p:nvPr>
                <p:ph idx="1"/>
              </p:nvPr>
            </p:nvSpPr>
            <p:spPr>
              <a:blipFill>
                <a:blip r:embed="rId2"/>
                <a:stretch>
                  <a:fillRect l="-1617" t="-1788"/>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D69DE760-0F40-41C6-9FE8-428F731835C0}"/>
              </a:ext>
            </a:extLst>
          </p:cNvPr>
          <p:cNvPicPr>
            <a:picLocks noChangeAspect="1"/>
          </p:cNvPicPr>
          <p:nvPr/>
        </p:nvPicPr>
        <p:blipFill>
          <a:blip r:embed="rId3"/>
          <a:stretch>
            <a:fillRect/>
          </a:stretch>
        </p:blipFill>
        <p:spPr>
          <a:xfrm>
            <a:off x="2308194" y="4669654"/>
            <a:ext cx="5433134" cy="1589103"/>
          </a:xfrm>
          <a:prstGeom prst="rect">
            <a:avLst/>
          </a:prstGeom>
        </p:spPr>
      </p:pic>
      <p:sp>
        <p:nvSpPr>
          <p:cNvPr id="5" name="Slide Number Placeholder 4">
            <a:extLst>
              <a:ext uri="{FF2B5EF4-FFF2-40B4-BE49-F238E27FC236}">
                <a16:creationId xmlns:a16="http://schemas.microsoft.com/office/drawing/2014/main" id="{4AB6F1E3-C5BB-4E61-AD8B-648C70171232}"/>
              </a:ext>
            </a:extLst>
          </p:cNvPr>
          <p:cNvSpPr>
            <a:spLocks noGrp="1"/>
          </p:cNvSpPr>
          <p:nvPr>
            <p:ph type="sldNum" sz="quarter" idx="12"/>
          </p:nvPr>
        </p:nvSpPr>
        <p:spPr/>
        <p:txBody>
          <a:bodyPr/>
          <a:lstStyle/>
          <a:p>
            <a:fld id="{3833988A-D950-44F7-AD3F-E8557E80514B}" type="slidenum">
              <a:rPr lang="en-US" smtClean="0"/>
              <a:t>62</a:t>
            </a:fld>
            <a:endParaRPr lang="en-US"/>
          </a:p>
        </p:txBody>
      </p:sp>
    </p:spTree>
    <p:extLst>
      <p:ext uri="{BB962C8B-B14F-4D97-AF65-F5344CB8AC3E}">
        <p14:creationId xmlns:p14="http://schemas.microsoft.com/office/powerpoint/2010/main" val="3561841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328E2-EED3-41BB-BFFD-86070622DE39}"/>
              </a:ext>
            </a:extLst>
          </p:cNvPr>
          <p:cNvSpPr>
            <a:spLocks noGrp="1"/>
          </p:cNvSpPr>
          <p:nvPr>
            <p:ph type="title"/>
          </p:nvPr>
        </p:nvSpPr>
        <p:spPr/>
        <p:txBody>
          <a:bodyPr>
            <a:normAutofit/>
          </a:bodyPr>
          <a:lstStyle/>
          <a:p>
            <a:r>
              <a:rPr lang="en-US" sz="2800" u="sng" dirty="0"/>
              <a:t>Self-read Example</a:t>
            </a:r>
            <a:r>
              <a:rPr lang="en-US" sz="2800" dirty="0"/>
              <a:t>: Households Without Children</a:t>
            </a:r>
          </a:p>
        </p:txBody>
      </p:sp>
      <p:sp>
        <p:nvSpPr>
          <p:cNvPr id="3" name="Content Placeholder 2">
            <a:extLst>
              <a:ext uri="{FF2B5EF4-FFF2-40B4-BE49-F238E27FC236}">
                <a16:creationId xmlns:a16="http://schemas.microsoft.com/office/drawing/2014/main" id="{E93B8006-329B-45C7-9571-5ACF786C3134}"/>
              </a:ext>
            </a:extLst>
          </p:cNvPr>
          <p:cNvSpPr>
            <a:spLocks noGrp="1"/>
          </p:cNvSpPr>
          <p:nvPr>
            <p:ph idx="1"/>
          </p:nvPr>
        </p:nvSpPr>
        <p:spPr/>
        <p:txBody>
          <a:bodyPr>
            <a:normAutofit fontScale="92500"/>
          </a:bodyPr>
          <a:lstStyle/>
          <a:p>
            <a:pPr marL="0" indent="0">
              <a:buNone/>
            </a:pPr>
            <a:r>
              <a:rPr lang="en-US" b="1" dirty="0">
                <a:solidFill>
                  <a:srgbClr val="FF0000"/>
                </a:solidFill>
              </a:rPr>
              <a:t>Step 3</a:t>
            </a:r>
            <a:r>
              <a:rPr lang="en-US" b="1" dirty="0"/>
              <a:t>: Calculate the test statistic and determine </a:t>
            </a:r>
            <a:r>
              <a:rPr lang="en-US" b="1" u="sng" dirty="0">
                <a:solidFill>
                  <a:srgbClr val="FF0000"/>
                </a:solidFill>
              </a:rPr>
              <a:t>the </a:t>
            </a:r>
            <a:r>
              <a:rPr lang="en-US" b="1" i="1" u="sng" dirty="0">
                <a:solidFill>
                  <a:srgbClr val="FF0000"/>
                </a:solidFill>
              </a:rPr>
              <a:t>p</a:t>
            </a:r>
            <a:r>
              <a:rPr lang="en-US" b="1" u="sng" dirty="0">
                <a:solidFill>
                  <a:srgbClr val="FF0000"/>
                </a:solidFill>
              </a:rPr>
              <a:t>-value</a:t>
            </a:r>
            <a:r>
              <a:rPr lang="en-US" b="1" dirty="0"/>
              <a:t>.</a:t>
            </a:r>
          </a:p>
          <a:p>
            <a:pPr marL="0" indent="0">
              <a:buNone/>
            </a:pPr>
            <a:endParaRPr lang="en-US" b="1" dirty="0"/>
          </a:p>
          <a:p>
            <a:pPr marL="0" indent="0">
              <a:buNone/>
              <a:defRPr/>
            </a:pPr>
            <a:r>
              <a:rPr lang="en-US" altLang="en-US" b="1" u="sng" dirty="0">
                <a:solidFill>
                  <a:srgbClr val="FF0000"/>
                </a:solidFill>
              </a:rPr>
              <a:t>P – value </a:t>
            </a:r>
            <a:r>
              <a:rPr lang="en-US" altLang="en-US" b="1" dirty="0"/>
              <a:t>= 2*</a:t>
            </a:r>
            <a:r>
              <a:rPr lang="en-US" altLang="en-US" b="1" dirty="0" err="1"/>
              <a:t>normalcdf</a:t>
            </a:r>
            <a:r>
              <a:rPr lang="en-US" altLang="en-US" b="1" dirty="0"/>
              <a:t>(-10^10, -1.790, 0, 1) = </a:t>
            </a:r>
            <a:r>
              <a:rPr lang="en-US" altLang="en-US" b="1" u="sng" dirty="0">
                <a:solidFill>
                  <a:srgbClr val="FF0000"/>
                </a:solidFill>
              </a:rPr>
              <a:t>0.07345</a:t>
            </a:r>
            <a:endParaRPr lang="en-US" altLang="en-US" u="sng" dirty="0">
              <a:solidFill>
                <a:srgbClr val="FF0000"/>
              </a:solidFill>
            </a:endParaRPr>
          </a:p>
          <a:p>
            <a:pPr marL="0" indent="0">
              <a:buNone/>
              <a:defRPr/>
            </a:pPr>
            <a:endParaRPr lang="en-US" altLang="en-US"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r>
              <a:rPr lang="en-US" b="1" dirty="0"/>
              <a:t>The </a:t>
            </a:r>
            <a:r>
              <a:rPr lang="en-US" b="1" i="1" dirty="0"/>
              <a:t>p</a:t>
            </a:r>
            <a:r>
              <a:rPr lang="en-US" b="1" dirty="0"/>
              <a:t>-value is the probability of getting a test statistic as extreme or more extreme than the observed test statistic value, using the null hypothesis model. Since we have a </a:t>
            </a:r>
            <a:r>
              <a:rPr lang="en-US" b="1" u="sng" dirty="0"/>
              <a:t>two-tailed test</a:t>
            </a:r>
            <a:r>
              <a:rPr lang="en-US" b="1" dirty="0"/>
              <a:t>, both large and small values are “extreme”. </a:t>
            </a:r>
          </a:p>
        </p:txBody>
      </p:sp>
      <p:pic>
        <p:nvPicPr>
          <p:cNvPr id="4" name="Picture 3" descr="graphic of blank normal curve">
            <a:extLst>
              <a:ext uri="{FF2B5EF4-FFF2-40B4-BE49-F238E27FC236}">
                <a16:creationId xmlns:a16="http://schemas.microsoft.com/office/drawing/2014/main" id="{3F43C21F-1AC9-4D2A-A45F-39BB9979A088}"/>
              </a:ext>
            </a:extLst>
          </p:cNvPr>
          <p:cNvPicPr/>
          <p:nvPr/>
        </p:nvPicPr>
        <p:blipFill>
          <a:blip r:embed="rId2" cstate="print"/>
          <a:srcRect b="14285"/>
          <a:stretch>
            <a:fillRect/>
          </a:stretch>
        </p:blipFill>
        <p:spPr bwMode="auto">
          <a:xfrm>
            <a:off x="1731146" y="2699701"/>
            <a:ext cx="5813326" cy="2183017"/>
          </a:xfrm>
          <a:prstGeom prst="rect">
            <a:avLst/>
          </a:prstGeom>
          <a:noFill/>
          <a:ln w="9525">
            <a:noFill/>
            <a:miter lim="800000"/>
            <a:headEnd/>
            <a:tailEnd/>
          </a:ln>
        </p:spPr>
      </p:pic>
      <p:sp>
        <p:nvSpPr>
          <p:cNvPr id="5" name="Slide Number Placeholder 4">
            <a:extLst>
              <a:ext uri="{FF2B5EF4-FFF2-40B4-BE49-F238E27FC236}">
                <a16:creationId xmlns:a16="http://schemas.microsoft.com/office/drawing/2014/main" id="{6CA37260-4B86-46D4-A9AB-3CA9D74C0B37}"/>
              </a:ext>
            </a:extLst>
          </p:cNvPr>
          <p:cNvSpPr>
            <a:spLocks noGrp="1"/>
          </p:cNvSpPr>
          <p:nvPr>
            <p:ph type="sldNum" sz="quarter" idx="12"/>
          </p:nvPr>
        </p:nvSpPr>
        <p:spPr/>
        <p:txBody>
          <a:bodyPr/>
          <a:lstStyle/>
          <a:p>
            <a:fld id="{3833988A-D950-44F7-AD3F-E8557E80514B}" type="slidenum">
              <a:rPr lang="en-US" smtClean="0"/>
              <a:t>63</a:t>
            </a:fld>
            <a:endParaRPr lang="en-US"/>
          </a:p>
        </p:txBody>
      </p:sp>
    </p:spTree>
    <p:extLst>
      <p:ext uri="{BB962C8B-B14F-4D97-AF65-F5344CB8AC3E}">
        <p14:creationId xmlns:p14="http://schemas.microsoft.com/office/powerpoint/2010/main" val="20397666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328E2-EED3-41BB-BFFD-86070622DE39}"/>
              </a:ext>
            </a:extLst>
          </p:cNvPr>
          <p:cNvSpPr>
            <a:spLocks noGrp="1"/>
          </p:cNvSpPr>
          <p:nvPr>
            <p:ph type="title"/>
          </p:nvPr>
        </p:nvSpPr>
        <p:spPr/>
        <p:txBody>
          <a:bodyPr>
            <a:normAutofit/>
          </a:bodyPr>
          <a:lstStyle/>
          <a:p>
            <a:r>
              <a:rPr lang="en-US" sz="2800" u="sng" dirty="0"/>
              <a:t>Self-read Example</a:t>
            </a:r>
            <a:r>
              <a:rPr lang="en-US" sz="2800" dirty="0"/>
              <a:t>: Households Without Children</a:t>
            </a:r>
          </a:p>
        </p:txBody>
      </p:sp>
      <p:sp>
        <p:nvSpPr>
          <p:cNvPr id="3" name="Content Placeholder 2">
            <a:extLst>
              <a:ext uri="{FF2B5EF4-FFF2-40B4-BE49-F238E27FC236}">
                <a16:creationId xmlns:a16="http://schemas.microsoft.com/office/drawing/2014/main" id="{E93B8006-329B-45C7-9571-5ACF786C3134}"/>
              </a:ext>
            </a:extLst>
          </p:cNvPr>
          <p:cNvSpPr>
            <a:spLocks noGrp="1"/>
          </p:cNvSpPr>
          <p:nvPr>
            <p:ph idx="1"/>
          </p:nvPr>
        </p:nvSpPr>
        <p:spPr/>
        <p:txBody>
          <a:bodyPr>
            <a:normAutofit/>
          </a:bodyPr>
          <a:lstStyle/>
          <a:p>
            <a:pPr marL="0" indent="0">
              <a:buNone/>
            </a:pPr>
            <a:r>
              <a:rPr lang="en-US" sz="2800" b="1" dirty="0">
                <a:solidFill>
                  <a:srgbClr val="FF0000"/>
                </a:solidFill>
              </a:rPr>
              <a:t>Step 4</a:t>
            </a:r>
            <a:r>
              <a:rPr lang="en-US" sz="2800" b="1" dirty="0"/>
              <a:t>: Evaluate the </a:t>
            </a:r>
            <a:r>
              <a:rPr lang="en-US" sz="2800" b="1" i="1" dirty="0"/>
              <a:t>p</a:t>
            </a:r>
            <a:r>
              <a:rPr lang="en-US" sz="2800" b="1" dirty="0"/>
              <a:t>-value and the compatibility of the null model with observed results.</a:t>
            </a:r>
          </a:p>
          <a:p>
            <a:pPr marL="0" indent="0">
              <a:buNone/>
            </a:pPr>
            <a:endParaRPr lang="en-US" sz="2800" b="1" dirty="0"/>
          </a:p>
          <a:p>
            <a:pPr marL="0" indent="0">
              <a:buNone/>
            </a:pPr>
            <a:r>
              <a:rPr lang="en-US" sz="2800" b="1" u="sng" dirty="0">
                <a:solidFill>
                  <a:srgbClr val="FF0000"/>
                </a:solidFill>
              </a:rPr>
              <a:t>Answer</a:t>
            </a:r>
            <a:r>
              <a:rPr lang="en-US" sz="2800" b="1" dirty="0"/>
              <a:t>: With a p – value of 0.0735, we have some evidence that the null model is not a good fit for our observed results.</a:t>
            </a:r>
            <a:endParaRPr lang="en-US" sz="2800" dirty="0"/>
          </a:p>
          <a:p>
            <a:pPr marL="0" indent="0">
              <a:buNone/>
            </a:pPr>
            <a:endParaRPr lang="en-US" dirty="0"/>
          </a:p>
        </p:txBody>
      </p:sp>
      <p:sp>
        <p:nvSpPr>
          <p:cNvPr id="4" name="Slide Number Placeholder 3">
            <a:extLst>
              <a:ext uri="{FF2B5EF4-FFF2-40B4-BE49-F238E27FC236}">
                <a16:creationId xmlns:a16="http://schemas.microsoft.com/office/drawing/2014/main" id="{E658F46D-51D7-4892-8C23-A2F6B2CDB85A}"/>
              </a:ext>
            </a:extLst>
          </p:cNvPr>
          <p:cNvSpPr>
            <a:spLocks noGrp="1"/>
          </p:cNvSpPr>
          <p:nvPr>
            <p:ph type="sldNum" sz="quarter" idx="12"/>
          </p:nvPr>
        </p:nvSpPr>
        <p:spPr/>
        <p:txBody>
          <a:bodyPr/>
          <a:lstStyle/>
          <a:p>
            <a:fld id="{3833988A-D950-44F7-AD3F-E8557E80514B}" type="slidenum">
              <a:rPr lang="en-US" smtClean="0"/>
              <a:t>64</a:t>
            </a:fld>
            <a:endParaRPr lang="en-US"/>
          </a:p>
        </p:txBody>
      </p:sp>
    </p:spTree>
    <p:extLst>
      <p:ext uri="{BB962C8B-B14F-4D97-AF65-F5344CB8AC3E}">
        <p14:creationId xmlns:p14="http://schemas.microsoft.com/office/powerpoint/2010/main" val="24127833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45515-44C6-4DB0-AC26-8FD77E0F5565}"/>
              </a:ext>
            </a:extLst>
          </p:cNvPr>
          <p:cNvSpPr>
            <a:spLocks noGrp="1"/>
          </p:cNvSpPr>
          <p:nvPr>
            <p:ph type="title"/>
          </p:nvPr>
        </p:nvSpPr>
        <p:spPr/>
        <p:txBody>
          <a:bodyPr>
            <a:normAutofit/>
          </a:bodyPr>
          <a:lstStyle/>
          <a:p>
            <a:pPr algn="ctr"/>
            <a:r>
              <a:rPr lang="en-US" sz="2800" u="sng" dirty="0"/>
              <a:t>Thinking Challenge 1</a:t>
            </a:r>
          </a:p>
        </p:txBody>
      </p:sp>
      <p:sp>
        <p:nvSpPr>
          <p:cNvPr id="3" name="Content Placeholder 2">
            <a:extLst>
              <a:ext uri="{FF2B5EF4-FFF2-40B4-BE49-F238E27FC236}">
                <a16:creationId xmlns:a16="http://schemas.microsoft.com/office/drawing/2014/main" id="{FEC24ED9-1998-4676-88DA-8D06647F6F77}"/>
              </a:ext>
            </a:extLst>
          </p:cNvPr>
          <p:cNvSpPr>
            <a:spLocks noGrp="1"/>
          </p:cNvSpPr>
          <p:nvPr>
            <p:ph idx="1"/>
          </p:nvPr>
        </p:nvSpPr>
        <p:spPr/>
        <p:txBody>
          <a:bodyPr>
            <a:normAutofit fontScale="92500" lnSpcReduction="20000"/>
          </a:bodyPr>
          <a:lstStyle/>
          <a:p>
            <a:r>
              <a:rPr lang="en-US" altLang="en-US" b="1" dirty="0"/>
              <a:t>IN THE 1980s IT WAS GENERALLY BELIEVED THAT CONGENITAL ABNORMALITIES AFFECTED ABOUT 5% OF THE NATION’S CHILDREN. SOME PEOPLE BELIEVE THAT THE INCREASE IN THE NUMBER OF CHEMICALS IN THE ENVIRONMENT HAS LED TO AN INCREASE IN THE INCIDENCE OF ABNORMALITIES. A RECENT STUDY EXAMINED 384 CHILDREN AND FOUND THAT 46 OF THEM SHOWED SIGNS OF AN ABNORMALITY. IS THIS STRONG EVIDENCE THAT THE RISK HAS INCREASED? ( WE CONSIDER A P – VALUE OF AROUND 5% TO REPRESENT STRONG EVIDENCE.)</a:t>
            </a:r>
          </a:p>
          <a:p>
            <a:pPr>
              <a:lnSpc>
                <a:spcPct val="90000"/>
              </a:lnSpc>
            </a:pPr>
            <a:r>
              <a:rPr lang="en-US" altLang="en-US" b="1" dirty="0"/>
              <a:t>(A) WRITE APPROPRIATE HYPOTHESES.</a:t>
            </a:r>
          </a:p>
          <a:p>
            <a:pPr>
              <a:lnSpc>
                <a:spcPct val="90000"/>
              </a:lnSpc>
            </a:pPr>
            <a:r>
              <a:rPr lang="en-US" altLang="en-US" b="1" dirty="0"/>
              <a:t>(B) CHECK THE NECESSARY ASSUMPTIONS.</a:t>
            </a:r>
          </a:p>
          <a:p>
            <a:pPr>
              <a:lnSpc>
                <a:spcPct val="90000"/>
              </a:lnSpc>
            </a:pPr>
            <a:r>
              <a:rPr lang="en-US" altLang="en-US" b="1" dirty="0"/>
              <a:t>(C) PERFORM THE MECHANICS OF THE TEST. WHAT IS THE P – VALUE?</a:t>
            </a:r>
          </a:p>
          <a:p>
            <a:pPr>
              <a:lnSpc>
                <a:spcPct val="90000"/>
              </a:lnSpc>
            </a:pPr>
            <a:r>
              <a:rPr lang="en-US" altLang="en-US" b="1" dirty="0"/>
              <a:t>(D) EXPLAIN CAREFULLY WHAT THE P – VALUE MEANS IN THIS CONTEXT.</a:t>
            </a:r>
          </a:p>
          <a:p>
            <a:pPr>
              <a:lnSpc>
                <a:spcPct val="90000"/>
              </a:lnSpc>
            </a:pPr>
            <a:r>
              <a:rPr lang="en-US" altLang="en-US" b="1" dirty="0"/>
              <a:t>(E) WHAT’S YOUR CONCLUSION?</a:t>
            </a:r>
          </a:p>
          <a:p>
            <a:pPr marL="0" indent="0">
              <a:buNone/>
            </a:pPr>
            <a:endParaRPr lang="en-US" dirty="0"/>
          </a:p>
        </p:txBody>
      </p:sp>
      <p:sp>
        <p:nvSpPr>
          <p:cNvPr id="4" name="Slide Number Placeholder 3">
            <a:extLst>
              <a:ext uri="{FF2B5EF4-FFF2-40B4-BE49-F238E27FC236}">
                <a16:creationId xmlns:a16="http://schemas.microsoft.com/office/drawing/2014/main" id="{F17F1033-0ECD-4901-A1DA-D27D7BE0C7D0}"/>
              </a:ext>
            </a:extLst>
          </p:cNvPr>
          <p:cNvSpPr>
            <a:spLocks noGrp="1"/>
          </p:cNvSpPr>
          <p:nvPr>
            <p:ph type="sldNum" sz="quarter" idx="12"/>
          </p:nvPr>
        </p:nvSpPr>
        <p:spPr/>
        <p:txBody>
          <a:bodyPr/>
          <a:lstStyle/>
          <a:p>
            <a:fld id="{3833988A-D950-44F7-AD3F-E8557E80514B}" type="slidenum">
              <a:rPr lang="en-US" smtClean="0"/>
              <a:t>65</a:t>
            </a:fld>
            <a:endParaRPr lang="en-US"/>
          </a:p>
        </p:txBody>
      </p:sp>
    </p:spTree>
    <p:extLst>
      <p:ext uri="{BB962C8B-B14F-4D97-AF65-F5344CB8AC3E}">
        <p14:creationId xmlns:p14="http://schemas.microsoft.com/office/powerpoint/2010/main" val="13333618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C09B0-B857-46DB-91BD-E1766A7392CD}"/>
              </a:ext>
            </a:extLst>
          </p:cNvPr>
          <p:cNvSpPr>
            <a:spLocks noGrp="1"/>
          </p:cNvSpPr>
          <p:nvPr>
            <p:ph type="title"/>
          </p:nvPr>
        </p:nvSpPr>
        <p:spPr/>
        <p:txBody>
          <a:bodyPr>
            <a:normAutofit/>
          </a:bodyPr>
          <a:lstStyle/>
          <a:p>
            <a:pPr algn="ctr"/>
            <a:r>
              <a:rPr lang="en-US" altLang="en-US" sz="2400" u="sng" dirty="0">
                <a:solidFill>
                  <a:srgbClr val="FF0000"/>
                </a:solidFill>
              </a:rPr>
              <a:t>Solution To Thinking Challenge 1 Using TI – 84 Calculator</a:t>
            </a:r>
            <a:endParaRPr lang="en-US" sz="2400" dirty="0"/>
          </a:p>
        </p:txBody>
      </p:sp>
      <p:sp>
        <p:nvSpPr>
          <p:cNvPr id="3" name="Content Placeholder 2">
            <a:extLst>
              <a:ext uri="{FF2B5EF4-FFF2-40B4-BE49-F238E27FC236}">
                <a16:creationId xmlns:a16="http://schemas.microsoft.com/office/drawing/2014/main" id="{021735FC-0F32-42D2-BE86-C16DBA64C342}"/>
              </a:ext>
            </a:extLst>
          </p:cNvPr>
          <p:cNvSpPr>
            <a:spLocks noGrp="1"/>
          </p:cNvSpPr>
          <p:nvPr>
            <p:ph idx="1"/>
          </p:nvPr>
        </p:nvSpPr>
        <p:spPr/>
        <p:txBody>
          <a:bodyPr/>
          <a:lstStyle/>
          <a:p>
            <a:pPr>
              <a:buFont typeface="Arial" pitchFamily="34" charset="0"/>
              <a:buChar char="•"/>
              <a:defRPr/>
            </a:pPr>
            <a:r>
              <a:rPr lang="en-US" altLang="en-US" b="1" dirty="0"/>
              <a:t>Press </a:t>
            </a:r>
            <a:r>
              <a:rPr lang="en-US" altLang="en-US" b="1" dirty="0">
                <a:solidFill>
                  <a:srgbClr val="0033CC"/>
                </a:solidFill>
              </a:rPr>
              <a:t>[STAT]</a:t>
            </a:r>
            <a:r>
              <a:rPr lang="en-US" altLang="en-US" b="1" dirty="0"/>
              <a:t>.</a:t>
            </a:r>
          </a:p>
          <a:p>
            <a:pPr>
              <a:buFont typeface="Arial" pitchFamily="34" charset="0"/>
              <a:buChar char="•"/>
              <a:defRPr/>
            </a:pPr>
            <a:r>
              <a:rPr lang="en-US" altLang="en-US" b="1" dirty="0"/>
              <a:t>Select </a:t>
            </a:r>
            <a:r>
              <a:rPr lang="en-US" altLang="en-US" b="1" dirty="0">
                <a:solidFill>
                  <a:srgbClr val="0000FF"/>
                </a:solidFill>
              </a:rPr>
              <a:t>[TESTS].</a:t>
            </a:r>
          </a:p>
          <a:p>
            <a:pPr>
              <a:buFont typeface="Arial" pitchFamily="34" charset="0"/>
              <a:buChar char="•"/>
              <a:defRPr/>
            </a:pPr>
            <a:r>
              <a:rPr lang="en-US" altLang="en-US" b="1" dirty="0"/>
              <a:t>Choose</a:t>
            </a:r>
            <a:r>
              <a:rPr lang="en-US" altLang="en-US" b="1" dirty="0">
                <a:solidFill>
                  <a:srgbClr val="0033CC"/>
                </a:solidFill>
              </a:rPr>
              <a:t>: 1-PropZTest</a:t>
            </a:r>
            <a:r>
              <a:rPr lang="en-US" altLang="en-US" b="1" dirty="0"/>
              <a:t>.</a:t>
            </a:r>
          </a:p>
          <a:p>
            <a:pPr>
              <a:buFont typeface="Arial" pitchFamily="34" charset="0"/>
              <a:buChar char="•"/>
              <a:defRPr/>
            </a:pPr>
            <a:r>
              <a:rPr lang="en-US" altLang="en-US" b="1" dirty="0"/>
              <a:t>Input the following:</a:t>
            </a:r>
          </a:p>
          <a:p>
            <a:pPr lvl="1">
              <a:buFont typeface="Courier New" pitchFamily="49" charset="0"/>
              <a:buChar char="o"/>
              <a:defRPr/>
            </a:pPr>
            <a:r>
              <a:rPr lang="en-US" altLang="en-US" b="1" dirty="0"/>
              <a:t> p: </a:t>
            </a:r>
            <a:r>
              <a:rPr lang="en-US" altLang="en-US" b="1" dirty="0">
                <a:solidFill>
                  <a:srgbClr val="3E27EB"/>
                </a:solidFill>
              </a:rPr>
              <a:t>.05</a:t>
            </a:r>
            <a:endParaRPr lang="en-US" altLang="en-US" b="1" dirty="0"/>
          </a:p>
          <a:p>
            <a:pPr lvl="1">
              <a:buFont typeface="Courier New" pitchFamily="49" charset="0"/>
              <a:buChar char="o"/>
              <a:defRPr/>
            </a:pPr>
            <a:r>
              <a:rPr lang="en-US" altLang="en-US" b="1" dirty="0"/>
              <a:t>x: </a:t>
            </a:r>
            <a:r>
              <a:rPr lang="en-US" altLang="en-US" b="1" dirty="0">
                <a:solidFill>
                  <a:srgbClr val="0000FF"/>
                </a:solidFill>
              </a:rPr>
              <a:t>46</a:t>
            </a:r>
          </a:p>
          <a:p>
            <a:pPr lvl="1">
              <a:buFont typeface="Courier New" pitchFamily="49" charset="0"/>
              <a:buChar char="o"/>
              <a:defRPr/>
            </a:pPr>
            <a:r>
              <a:rPr lang="en-US" altLang="en-US" b="1" dirty="0"/>
              <a:t>n: 384</a:t>
            </a:r>
            <a:endParaRPr lang="en-US" altLang="en-US" b="1" dirty="0">
              <a:solidFill>
                <a:srgbClr val="0000FF"/>
              </a:solidFill>
            </a:endParaRPr>
          </a:p>
          <a:p>
            <a:pPr>
              <a:buFont typeface="Arial" pitchFamily="34" charset="0"/>
              <a:buChar char="•"/>
              <a:defRPr/>
            </a:pPr>
            <a:r>
              <a:rPr lang="en-US" altLang="en-US" b="1" dirty="0"/>
              <a:t>Prop: Indicate what </a:t>
            </a:r>
            <a:r>
              <a:rPr lang="en-US" altLang="en-US" b="1" u="sng" dirty="0"/>
              <a:t>kind of test </a:t>
            </a:r>
            <a:r>
              <a:rPr lang="en-US" altLang="en-US" b="1" dirty="0"/>
              <a:t>you want:       </a:t>
            </a:r>
            <a:r>
              <a:rPr lang="en-US" altLang="en-US" b="1" dirty="0">
                <a:solidFill>
                  <a:schemeClr val="accent6">
                    <a:lumMod val="60000"/>
                    <a:lumOff val="40000"/>
                  </a:schemeClr>
                </a:solidFill>
              </a:rPr>
              <a:t>right-tail</a:t>
            </a:r>
            <a:r>
              <a:rPr lang="en-US" altLang="en-US" b="1" dirty="0"/>
              <a:t>; </a:t>
            </a:r>
            <a:r>
              <a:rPr lang="en-US" altLang="en-US" b="1" dirty="0">
                <a:solidFill>
                  <a:srgbClr val="C00000"/>
                </a:solidFill>
              </a:rPr>
              <a:t>left-tail</a:t>
            </a:r>
            <a:r>
              <a:rPr lang="en-US" altLang="en-US" b="1" dirty="0"/>
              <a:t>;  </a:t>
            </a:r>
            <a:r>
              <a:rPr lang="en-US" altLang="en-US" b="1" dirty="0">
                <a:solidFill>
                  <a:srgbClr val="7030A0"/>
                </a:solidFill>
              </a:rPr>
              <a:t>two-tail;</a:t>
            </a:r>
          </a:p>
          <a:p>
            <a:pPr>
              <a:buFont typeface="Arial" pitchFamily="34" charset="0"/>
              <a:buChar char="•"/>
              <a:defRPr/>
            </a:pPr>
            <a:r>
              <a:rPr lang="en-US" altLang="en-US" b="1" dirty="0"/>
              <a:t>Choose </a:t>
            </a:r>
            <a:r>
              <a:rPr lang="en-US" altLang="en-US" b="1" u="sng" dirty="0">
                <a:solidFill>
                  <a:srgbClr val="3E27EB"/>
                </a:solidFill>
              </a:rPr>
              <a:t>Calculate</a:t>
            </a:r>
            <a:r>
              <a:rPr lang="en-US" altLang="en-US" b="1" dirty="0"/>
              <a:t> and press </a:t>
            </a:r>
            <a:r>
              <a:rPr lang="en-US" altLang="en-US" b="1" dirty="0">
                <a:solidFill>
                  <a:srgbClr val="0000FF"/>
                </a:solidFill>
              </a:rPr>
              <a:t>[ENTER]</a:t>
            </a:r>
            <a:r>
              <a:rPr lang="en-US" altLang="en-US" b="1" dirty="0"/>
              <a:t>.</a:t>
            </a:r>
          </a:p>
          <a:p>
            <a:pPr marL="0" indent="0">
              <a:buNone/>
            </a:pPr>
            <a:endParaRPr lang="en-US" dirty="0"/>
          </a:p>
        </p:txBody>
      </p:sp>
      <p:sp>
        <p:nvSpPr>
          <p:cNvPr id="4" name="Slide Number Placeholder 3">
            <a:extLst>
              <a:ext uri="{FF2B5EF4-FFF2-40B4-BE49-F238E27FC236}">
                <a16:creationId xmlns:a16="http://schemas.microsoft.com/office/drawing/2014/main" id="{3AE73C8A-F891-4B51-908B-DF0F18A8D03C}"/>
              </a:ext>
            </a:extLst>
          </p:cNvPr>
          <p:cNvSpPr>
            <a:spLocks noGrp="1"/>
          </p:cNvSpPr>
          <p:nvPr>
            <p:ph type="sldNum" sz="quarter" idx="12"/>
          </p:nvPr>
        </p:nvSpPr>
        <p:spPr/>
        <p:txBody>
          <a:bodyPr/>
          <a:lstStyle/>
          <a:p>
            <a:fld id="{3833988A-D950-44F7-AD3F-E8557E80514B}" type="slidenum">
              <a:rPr lang="en-US" smtClean="0"/>
              <a:t>66</a:t>
            </a:fld>
            <a:endParaRPr lang="en-US"/>
          </a:p>
        </p:txBody>
      </p:sp>
    </p:spTree>
    <p:extLst>
      <p:ext uri="{BB962C8B-B14F-4D97-AF65-F5344CB8AC3E}">
        <p14:creationId xmlns:p14="http://schemas.microsoft.com/office/powerpoint/2010/main" val="5561652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A2F328E2-EED3-41BB-BFFD-86070622DE39}"/>
                  </a:ext>
                </a:extLst>
              </p:cNvPr>
              <p:cNvSpPr>
                <a:spLocks noGrp="1"/>
              </p:cNvSpPr>
              <p:nvPr>
                <p:ph type="title"/>
              </p:nvPr>
            </p:nvSpPr>
            <p:spPr>
              <a:xfrm>
                <a:off x="798040" y="463378"/>
                <a:ext cx="7917592" cy="832762"/>
              </a:xfrm>
            </p:spPr>
            <p:txBody>
              <a:bodyPr>
                <a:noAutofit/>
              </a:bodyPr>
              <a:lstStyle/>
              <a:p>
                <a:pPr algn="ctr"/>
                <a:r>
                  <a:rPr lang="en-US" sz="2400" u="sng" dirty="0">
                    <a:solidFill>
                      <a:srgbClr val="FF0000"/>
                    </a:solidFill>
                  </a:rPr>
                  <a:t>Intervals</a:t>
                </a:r>
                <a:r>
                  <a:rPr lang="en-US" sz="2400" dirty="0">
                    <a:solidFill>
                      <a:srgbClr val="FF0000"/>
                    </a:solidFill>
                  </a:rPr>
                  <a:t> and </a:t>
                </a:r>
                <a:r>
                  <a:rPr lang="en-US" sz="2400" u="sng" dirty="0">
                    <a:solidFill>
                      <a:srgbClr val="FF0000"/>
                    </a:solidFill>
                  </a:rPr>
                  <a:t>Tests</a:t>
                </a:r>
                <a:r>
                  <a:rPr lang="en-US" sz="2400" dirty="0">
                    <a:solidFill>
                      <a:srgbClr val="FF0000"/>
                    </a:solidFill>
                  </a:rPr>
                  <a:t> For </a:t>
                </a:r>
                <a14:m>
                  <m:oMath xmlns:m="http://schemas.openxmlformats.org/officeDocument/2006/math">
                    <m:sSub>
                      <m:sSubPr>
                        <m:ctrlPr>
                          <a:rPr lang="en-US" sz="2400" b="1" i="1" smtClean="0">
                            <a:solidFill>
                              <a:srgbClr val="FF0000"/>
                            </a:solidFill>
                            <a:latin typeface="Cambria Math" panose="02040503050406030204" pitchFamily="18" charset="0"/>
                          </a:rPr>
                        </m:ctrlPr>
                      </m:sSubPr>
                      <m:e>
                        <m:r>
                          <a:rPr lang="en-US" sz="2400" b="1" i="1" smtClean="0">
                            <a:solidFill>
                              <a:srgbClr val="FF0000"/>
                            </a:solidFill>
                            <a:latin typeface="Cambria Math" panose="02040503050406030204" pitchFamily="18" charset="0"/>
                          </a:rPr>
                          <m:t>𝒑</m:t>
                        </m:r>
                      </m:e>
                      <m:sub>
                        <m:r>
                          <a:rPr lang="en-US" sz="2400" b="1" i="1" smtClean="0">
                            <a:solidFill>
                              <a:srgbClr val="FF0000"/>
                            </a:solidFill>
                            <a:latin typeface="Cambria Math" panose="02040503050406030204" pitchFamily="18" charset="0"/>
                          </a:rPr>
                          <m:t>𝟏</m:t>
                        </m:r>
                      </m:sub>
                    </m:sSub>
                    <m:r>
                      <a:rPr lang="en-US" sz="2400" b="1" i="1" smtClean="0">
                        <a:solidFill>
                          <a:srgbClr val="FF0000"/>
                        </a:solidFill>
                        <a:latin typeface="Cambria Math" panose="02040503050406030204" pitchFamily="18" charset="0"/>
                      </a:rPr>
                      <m:t>−</m:t>
                    </m:r>
                    <m:sSub>
                      <m:sSubPr>
                        <m:ctrlPr>
                          <a:rPr lang="en-US" sz="2400" b="1" i="1" smtClean="0">
                            <a:solidFill>
                              <a:srgbClr val="FF0000"/>
                            </a:solidFill>
                            <a:latin typeface="Cambria Math" panose="02040503050406030204" pitchFamily="18" charset="0"/>
                          </a:rPr>
                        </m:ctrlPr>
                      </m:sSubPr>
                      <m:e>
                        <m:r>
                          <a:rPr lang="en-US" sz="2400" b="1" i="1" smtClean="0">
                            <a:solidFill>
                              <a:srgbClr val="FF0000"/>
                            </a:solidFill>
                            <a:latin typeface="Cambria Math" panose="02040503050406030204" pitchFamily="18" charset="0"/>
                          </a:rPr>
                          <m:t>𝒑</m:t>
                        </m:r>
                      </m:e>
                      <m:sub>
                        <m:r>
                          <a:rPr lang="en-US" sz="2400" b="1" i="1" smtClean="0">
                            <a:solidFill>
                              <a:srgbClr val="FF0000"/>
                            </a:solidFill>
                            <a:latin typeface="Cambria Math" panose="02040503050406030204" pitchFamily="18" charset="0"/>
                          </a:rPr>
                          <m:t>𝟐</m:t>
                        </m:r>
                      </m:sub>
                    </m:sSub>
                  </m:oMath>
                </a14:m>
                <a:r>
                  <a:rPr lang="en-US" sz="2400" dirty="0">
                    <a:solidFill>
                      <a:srgbClr val="FF0000"/>
                    </a:solidFill>
                  </a:rPr>
                  <a:t>, a </a:t>
                </a:r>
                <a:r>
                  <a:rPr lang="en-US" sz="2400" u="sng" dirty="0">
                    <a:solidFill>
                      <a:srgbClr val="FF0000"/>
                    </a:solidFill>
                  </a:rPr>
                  <a:t>Difference</a:t>
                </a:r>
                <a:r>
                  <a:rPr lang="en-US" sz="2400" dirty="0">
                    <a:solidFill>
                      <a:srgbClr val="FF0000"/>
                    </a:solidFill>
                  </a:rPr>
                  <a:t> in Population Proportions</a:t>
                </a:r>
              </a:p>
            </p:txBody>
          </p:sp>
        </mc:Choice>
        <mc:Fallback xmlns="">
          <p:sp>
            <p:nvSpPr>
              <p:cNvPr id="2" name="Title 1">
                <a:extLst>
                  <a:ext uri="{FF2B5EF4-FFF2-40B4-BE49-F238E27FC236}">
                    <a16:creationId xmlns:a16="http://schemas.microsoft.com/office/drawing/2014/main" id="{A2F328E2-EED3-41BB-BFFD-86070622DE39}"/>
                  </a:ext>
                </a:extLst>
              </p:cNvPr>
              <p:cNvSpPr>
                <a:spLocks noGrp="1" noRot="1" noChangeAspect="1" noMove="1" noResize="1" noEditPoints="1" noAdjustHandles="1" noChangeArrowheads="1" noChangeShapeType="1" noTextEdit="1"/>
              </p:cNvSpPr>
              <p:nvPr>
                <p:ph type="title"/>
              </p:nvPr>
            </p:nvSpPr>
            <p:spPr>
              <a:xfrm>
                <a:off x="798040" y="463378"/>
                <a:ext cx="7917592" cy="832762"/>
              </a:xfrm>
              <a:blipFill>
                <a:blip r:embed="rId2"/>
                <a:stretch>
                  <a:fillRect t="-10219" r="-462" b="-58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93B8006-329B-45C7-9571-5ACF786C3134}"/>
                  </a:ext>
                </a:extLst>
              </p:cNvPr>
              <p:cNvSpPr>
                <a:spLocks noGrp="1"/>
              </p:cNvSpPr>
              <p:nvPr>
                <p:ph idx="1"/>
              </p:nvPr>
            </p:nvSpPr>
            <p:spPr>
              <a:xfrm>
                <a:off x="798040" y="1580225"/>
                <a:ext cx="7917592" cy="4795861"/>
              </a:xfrm>
            </p:spPr>
            <p:txBody>
              <a:bodyPr>
                <a:normAutofit lnSpcReduction="10000"/>
              </a:bodyPr>
              <a:lstStyle/>
              <a:p>
                <a:pPr marL="0" indent="0">
                  <a:buNone/>
                </a:pPr>
                <a:r>
                  <a:rPr lang="en-US" b="1" dirty="0"/>
                  <a:t>Applying the sampling distribution for </a:t>
                </a:r>
                <a14:m>
                  <m:oMath xmlns:m="http://schemas.openxmlformats.org/officeDocument/2006/math">
                    <m:sSub>
                      <m:sSubPr>
                        <m:ctrlPr>
                          <a:rPr lang="en-US" b="1" i="1" dirty="0">
                            <a:latin typeface="Cambria Math" panose="02040503050406030204" pitchFamily="18" charset="0"/>
                          </a:rPr>
                        </m:ctrlPr>
                      </m:sSubPr>
                      <m:e>
                        <m:acc>
                          <m:accPr>
                            <m:chr m:val="̂"/>
                            <m:ctrlPr>
                              <a:rPr lang="en-US" b="1" i="1">
                                <a:latin typeface="Cambria Math" panose="02040503050406030204" pitchFamily="18" charset="0"/>
                              </a:rPr>
                            </m:ctrlPr>
                          </m:accPr>
                          <m:e>
                            <m:r>
                              <a:rPr lang="en-US" b="1" i="1">
                                <a:latin typeface="Cambria Math" panose="02040503050406030204" pitchFamily="18" charset="0"/>
                              </a:rPr>
                              <m:t>𝒑</m:t>
                            </m:r>
                          </m:e>
                        </m:acc>
                      </m:e>
                      <m:sub>
                        <m:r>
                          <a:rPr lang="en-US" b="1" i="1" dirty="0">
                            <a:latin typeface="Cambria Math" panose="02040503050406030204" pitchFamily="18" charset="0"/>
                          </a:rPr>
                          <m:t>𝟏</m:t>
                        </m:r>
                      </m:sub>
                    </m:sSub>
                    <m:r>
                      <a:rPr lang="en-US" b="1" i="1" dirty="0">
                        <a:latin typeface="Cambria Math" panose="02040503050406030204" pitchFamily="18" charset="0"/>
                      </a:rPr>
                      <m:t>−</m:t>
                    </m:r>
                    <m:sSub>
                      <m:sSubPr>
                        <m:ctrlPr>
                          <a:rPr lang="en-US" b="1" i="1" dirty="0">
                            <a:latin typeface="Cambria Math" panose="02040503050406030204" pitchFamily="18" charset="0"/>
                          </a:rPr>
                        </m:ctrlPr>
                      </m:sSubPr>
                      <m:e>
                        <m:acc>
                          <m:accPr>
                            <m:chr m:val="̂"/>
                            <m:ctrlPr>
                              <a:rPr lang="en-US" b="1" i="1" dirty="0">
                                <a:latin typeface="Cambria Math" panose="02040503050406030204" pitchFamily="18" charset="0"/>
                              </a:rPr>
                            </m:ctrlPr>
                          </m:accPr>
                          <m:e>
                            <m:r>
                              <a:rPr lang="en-US" b="1" i="1" dirty="0">
                                <a:latin typeface="Cambria Math" panose="02040503050406030204" pitchFamily="18" charset="0"/>
                              </a:rPr>
                              <m:t>𝒑</m:t>
                            </m:r>
                          </m:e>
                        </m:acc>
                      </m:e>
                      <m:sub>
                        <m:r>
                          <a:rPr lang="en-US" b="1" i="1" dirty="0">
                            <a:latin typeface="Cambria Math" panose="02040503050406030204" pitchFamily="18" charset="0"/>
                          </a:rPr>
                          <m:t>𝟐</m:t>
                        </m:r>
                      </m:sub>
                    </m:sSub>
                  </m:oMath>
                </a14:m>
                <a:r>
                  <a:rPr lang="en-US" b="1" dirty="0"/>
                  <a:t>:</a:t>
                </a:r>
              </a:p>
              <a:p>
                <a:pPr marL="457200" lvl="0" indent="-457200">
                  <a:buFont typeface="+mj-lt"/>
                  <a:buAutoNum type="arabicPeriod"/>
                </a:pPr>
                <a:r>
                  <a:rPr lang="en-US" b="1" u="sng" dirty="0">
                    <a:solidFill>
                      <a:srgbClr val="FF0000"/>
                    </a:solidFill>
                  </a:rPr>
                  <a:t>Random samples are taken separately from two populations </a:t>
                </a:r>
                <a:r>
                  <a:rPr lang="en-US" b="1" dirty="0"/>
                  <a:t>and the same categorical response variable is recorded for each individual.</a:t>
                </a:r>
              </a:p>
              <a:p>
                <a:pPr marL="457200" lvl="0" indent="-457200">
                  <a:buFont typeface="+mj-lt"/>
                  <a:buAutoNum type="arabicPeriod"/>
                </a:pPr>
                <a:r>
                  <a:rPr lang="en-US" b="1" u="sng" dirty="0">
                    <a:solidFill>
                      <a:srgbClr val="FF0000"/>
                    </a:solidFill>
                  </a:rPr>
                  <a:t>One random sample </a:t>
                </a:r>
                <a:r>
                  <a:rPr lang="en-US" b="1" dirty="0"/>
                  <a:t>is taken from a single homogeneous population and a categorical variable is recorded for each individual, but then units are categorized as having one characteristic or another, e.g. old/young.</a:t>
                </a:r>
              </a:p>
              <a:p>
                <a:pPr marL="457200" lvl="0" indent="-457200">
                  <a:buFont typeface="+mj-lt"/>
                  <a:buAutoNum type="arabicPeriod"/>
                </a:pPr>
                <a:r>
                  <a:rPr lang="en-US" b="1" u="sng" dirty="0">
                    <a:solidFill>
                      <a:srgbClr val="FF0000"/>
                    </a:solidFill>
                  </a:rPr>
                  <a:t>Participants are randomly assigned to one of two treatment conditions</a:t>
                </a:r>
                <a:r>
                  <a:rPr lang="en-US" b="1" dirty="0"/>
                  <a:t>, and the same categorical response variable, such as weight loss status, is recorded for each individual unit.</a:t>
                </a:r>
              </a:p>
              <a:p>
                <a:pPr marL="457200" indent="-457200">
                  <a:buAutoNum type="arabicPeriod"/>
                </a:pPr>
                <a:endParaRPr lang="en-US" dirty="0"/>
              </a:p>
            </p:txBody>
          </p:sp>
        </mc:Choice>
        <mc:Fallback xmlns="">
          <p:sp>
            <p:nvSpPr>
              <p:cNvPr id="3" name="Content Placeholder 2">
                <a:extLst>
                  <a:ext uri="{FF2B5EF4-FFF2-40B4-BE49-F238E27FC236}">
                    <a16:creationId xmlns:a16="http://schemas.microsoft.com/office/drawing/2014/main" id="{E93B8006-329B-45C7-9571-5ACF786C3134}"/>
                  </a:ext>
                </a:extLst>
              </p:cNvPr>
              <p:cNvSpPr>
                <a:spLocks noGrp="1" noRot="1" noChangeAspect="1" noMove="1" noResize="1" noEditPoints="1" noAdjustHandles="1" noChangeArrowheads="1" noChangeShapeType="1" noTextEdit="1"/>
              </p:cNvSpPr>
              <p:nvPr>
                <p:ph idx="1"/>
              </p:nvPr>
            </p:nvSpPr>
            <p:spPr>
              <a:xfrm>
                <a:off x="798040" y="1580225"/>
                <a:ext cx="7917592" cy="4795861"/>
              </a:xfrm>
              <a:blipFill>
                <a:blip r:embed="rId3"/>
                <a:stretch>
                  <a:fillRect l="-1232" t="-2160" r="-115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AF61AF2E-93C1-4E29-B192-46610132FB2D}"/>
              </a:ext>
            </a:extLst>
          </p:cNvPr>
          <p:cNvSpPr>
            <a:spLocks noGrp="1"/>
          </p:cNvSpPr>
          <p:nvPr>
            <p:ph type="sldNum" sz="quarter" idx="12"/>
          </p:nvPr>
        </p:nvSpPr>
        <p:spPr/>
        <p:txBody>
          <a:bodyPr/>
          <a:lstStyle/>
          <a:p>
            <a:fld id="{3833988A-D950-44F7-AD3F-E8557E80514B}" type="slidenum">
              <a:rPr lang="en-US" smtClean="0"/>
              <a:t>67</a:t>
            </a:fld>
            <a:endParaRPr lang="en-US"/>
          </a:p>
        </p:txBody>
      </p:sp>
    </p:spTree>
    <p:extLst>
      <p:ext uri="{BB962C8B-B14F-4D97-AF65-F5344CB8AC3E}">
        <p14:creationId xmlns:p14="http://schemas.microsoft.com/office/powerpoint/2010/main" val="428847049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A2F328E2-EED3-41BB-BFFD-86070622DE39}"/>
                  </a:ext>
                </a:extLst>
              </p:cNvPr>
              <p:cNvSpPr>
                <a:spLocks noGrp="1"/>
              </p:cNvSpPr>
              <p:nvPr>
                <p:ph type="title"/>
              </p:nvPr>
            </p:nvSpPr>
            <p:spPr/>
            <p:txBody>
              <a:bodyPr>
                <a:noAutofit/>
              </a:bodyPr>
              <a:lstStyle/>
              <a:p>
                <a:pPr algn="ctr"/>
                <a:r>
                  <a:rPr lang="en-US" sz="2400" u="sng" dirty="0">
                    <a:solidFill>
                      <a:srgbClr val="FF0000"/>
                    </a:solidFill>
                  </a:rPr>
                  <a:t>Sampling Distribution of a Difference Between Sample Proportions</a:t>
                </a:r>
                <a:r>
                  <a:rPr lang="en-US" sz="2400" dirty="0">
                    <a:solidFill>
                      <a:srgbClr val="FF0000"/>
                    </a:solidFill>
                  </a:rPr>
                  <a:t> </a:t>
                </a:r>
                <a14:m>
                  <m:oMath xmlns:m="http://schemas.openxmlformats.org/officeDocument/2006/math">
                    <m:sSub>
                      <m:sSubPr>
                        <m:ctrlPr>
                          <a:rPr lang="en-US" sz="2400" i="1" dirty="0">
                            <a:solidFill>
                              <a:srgbClr val="FF0000"/>
                            </a:solidFill>
                            <a:latin typeface="Cambria Math" panose="02040503050406030204" pitchFamily="18" charset="0"/>
                          </a:rPr>
                        </m:ctrlPr>
                      </m:sSubPr>
                      <m:e>
                        <m:acc>
                          <m:accPr>
                            <m:chr m:val="̂"/>
                            <m:ctrlPr>
                              <a:rPr lang="en-US" sz="2400" i="1">
                                <a:solidFill>
                                  <a:srgbClr val="FF0000"/>
                                </a:solidFill>
                                <a:latin typeface="Cambria Math" panose="02040503050406030204" pitchFamily="18" charset="0"/>
                              </a:rPr>
                            </m:ctrlPr>
                          </m:accPr>
                          <m:e>
                            <m:r>
                              <a:rPr lang="en-US" sz="2400" i="1">
                                <a:solidFill>
                                  <a:srgbClr val="FF0000"/>
                                </a:solidFill>
                                <a:latin typeface="Cambria Math" panose="02040503050406030204" pitchFamily="18" charset="0"/>
                              </a:rPr>
                              <m:t>𝑝</m:t>
                            </m:r>
                          </m:e>
                        </m:acc>
                      </m:e>
                      <m:sub>
                        <m:r>
                          <a:rPr lang="en-US" sz="2400" i="1" dirty="0">
                            <a:solidFill>
                              <a:srgbClr val="FF0000"/>
                            </a:solidFill>
                            <a:latin typeface="Cambria Math" panose="02040503050406030204" pitchFamily="18" charset="0"/>
                          </a:rPr>
                          <m:t>1</m:t>
                        </m:r>
                      </m:sub>
                    </m:sSub>
                    <m:r>
                      <a:rPr lang="en-US" sz="2400" i="1" dirty="0">
                        <a:solidFill>
                          <a:srgbClr val="FF0000"/>
                        </a:solidFill>
                        <a:latin typeface="Cambria Math" panose="02040503050406030204" pitchFamily="18" charset="0"/>
                      </a:rPr>
                      <m:t>−</m:t>
                    </m:r>
                    <m:sSub>
                      <m:sSubPr>
                        <m:ctrlPr>
                          <a:rPr lang="en-US" sz="2400" i="1" dirty="0">
                            <a:solidFill>
                              <a:srgbClr val="FF0000"/>
                            </a:solidFill>
                            <a:latin typeface="Cambria Math" panose="02040503050406030204" pitchFamily="18" charset="0"/>
                          </a:rPr>
                        </m:ctrlPr>
                      </m:sSubPr>
                      <m:e>
                        <m:acc>
                          <m:accPr>
                            <m:chr m:val="̂"/>
                            <m:ctrlPr>
                              <a:rPr lang="en-US" sz="2400" i="1" dirty="0">
                                <a:solidFill>
                                  <a:srgbClr val="FF0000"/>
                                </a:solidFill>
                                <a:latin typeface="Cambria Math" panose="02040503050406030204" pitchFamily="18" charset="0"/>
                              </a:rPr>
                            </m:ctrlPr>
                          </m:accPr>
                          <m:e>
                            <m:r>
                              <a:rPr lang="en-US" sz="2400" i="1" dirty="0">
                                <a:solidFill>
                                  <a:srgbClr val="FF0000"/>
                                </a:solidFill>
                                <a:latin typeface="Cambria Math" panose="02040503050406030204" pitchFamily="18" charset="0"/>
                              </a:rPr>
                              <m:t>𝑝</m:t>
                            </m:r>
                          </m:e>
                        </m:acc>
                      </m:e>
                      <m:sub>
                        <m:r>
                          <a:rPr lang="en-US" sz="2400" i="1" dirty="0">
                            <a:solidFill>
                              <a:srgbClr val="FF0000"/>
                            </a:solidFill>
                            <a:latin typeface="Cambria Math" panose="02040503050406030204" pitchFamily="18" charset="0"/>
                          </a:rPr>
                          <m:t>2</m:t>
                        </m:r>
                      </m:sub>
                    </m:sSub>
                  </m:oMath>
                </a14:m>
                <a:endParaRPr lang="en-US" sz="2400" dirty="0">
                  <a:solidFill>
                    <a:srgbClr val="FF0000"/>
                  </a:solidFill>
                </a:endParaRPr>
              </a:p>
            </p:txBody>
          </p:sp>
        </mc:Choice>
        <mc:Fallback xmlns="">
          <p:sp>
            <p:nvSpPr>
              <p:cNvPr id="2" name="Title 1">
                <a:extLst>
                  <a:ext uri="{FF2B5EF4-FFF2-40B4-BE49-F238E27FC236}">
                    <a16:creationId xmlns:a16="http://schemas.microsoft.com/office/drawing/2014/main" id="{A2F328E2-EED3-41BB-BFFD-86070622DE39}"/>
                  </a:ext>
                </a:extLst>
              </p:cNvPr>
              <p:cNvSpPr>
                <a:spLocks noGrp="1" noRot="1" noChangeAspect="1" noMove="1" noResize="1" noEditPoints="1" noAdjustHandles="1" noChangeArrowheads="1" noChangeShapeType="1" noTextEdit="1"/>
              </p:cNvSpPr>
              <p:nvPr>
                <p:ph type="title"/>
              </p:nvPr>
            </p:nvSpPr>
            <p:spPr>
              <a:blipFill>
                <a:blip r:embed="rId2"/>
                <a:stretch>
                  <a:fillRect t="-12727" b="-31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93B8006-329B-45C7-9571-5ACF786C3134}"/>
                  </a:ext>
                </a:extLst>
              </p:cNvPr>
              <p:cNvSpPr>
                <a:spLocks noGrp="1"/>
              </p:cNvSpPr>
              <p:nvPr>
                <p:ph idx="1"/>
              </p:nvPr>
            </p:nvSpPr>
            <p:spPr>
              <a:xfrm>
                <a:off x="798040" y="1600200"/>
                <a:ext cx="7917592" cy="4775886"/>
              </a:xfrm>
            </p:spPr>
            <p:txBody>
              <a:bodyPr>
                <a:normAutofit/>
              </a:bodyPr>
              <a:lstStyle/>
              <a:p>
                <a:pPr marL="0" indent="0">
                  <a:buNone/>
                </a:pPr>
                <a:r>
                  <a:rPr lang="en-US" b="1" u="sng" dirty="0">
                    <a:solidFill>
                      <a:srgbClr val="FF0000"/>
                    </a:solidFill>
                  </a:rPr>
                  <a:t>KEY IDEA</a:t>
                </a:r>
                <a:r>
                  <a:rPr lang="en-US" b="1" dirty="0"/>
                  <a:t>: If the following two conditions are met, the sampling distribution of   </a:t>
                </a:r>
                <a14:m>
                  <m:oMath xmlns:m="http://schemas.openxmlformats.org/officeDocument/2006/math">
                    <m:sSub>
                      <m:sSubPr>
                        <m:ctrlPr>
                          <a:rPr lang="en-US" b="1" i="1" dirty="0">
                            <a:latin typeface="Cambria Math" panose="02040503050406030204" pitchFamily="18" charset="0"/>
                          </a:rPr>
                        </m:ctrlPr>
                      </m:sSubPr>
                      <m:e>
                        <m:acc>
                          <m:accPr>
                            <m:chr m:val="̂"/>
                            <m:ctrlPr>
                              <a:rPr lang="en-US" b="1" i="1">
                                <a:latin typeface="Cambria Math" panose="02040503050406030204" pitchFamily="18" charset="0"/>
                              </a:rPr>
                            </m:ctrlPr>
                          </m:accPr>
                          <m:e>
                            <m:r>
                              <a:rPr lang="en-US" b="1" i="1" smtClean="0">
                                <a:latin typeface="Cambria Math" panose="02040503050406030204" pitchFamily="18" charset="0"/>
                              </a:rPr>
                              <m:t>𝒑</m:t>
                            </m:r>
                          </m:e>
                        </m:acc>
                      </m:e>
                      <m:sub>
                        <m:r>
                          <a:rPr lang="en-US" b="1" i="1" dirty="0" smtClean="0">
                            <a:latin typeface="Cambria Math" panose="02040503050406030204" pitchFamily="18" charset="0"/>
                          </a:rPr>
                          <m:t>𝟏</m:t>
                        </m:r>
                      </m:sub>
                    </m:sSub>
                    <m:r>
                      <a:rPr lang="en-US" b="1" i="1" dirty="0" smtClean="0">
                        <a:latin typeface="Cambria Math" panose="02040503050406030204" pitchFamily="18" charset="0"/>
                      </a:rPr>
                      <m:t>−</m:t>
                    </m:r>
                    <m:sSub>
                      <m:sSubPr>
                        <m:ctrlPr>
                          <a:rPr lang="en-US" b="1" i="1" dirty="0">
                            <a:latin typeface="Cambria Math" panose="02040503050406030204" pitchFamily="18" charset="0"/>
                          </a:rPr>
                        </m:ctrlPr>
                      </m:sSubPr>
                      <m:e>
                        <m:acc>
                          <m:accPr>
                            <m:chr m:val="̂"/>
                            <m:ctrlPr>
                              <a:rPr lang="en-US" b="1" i="1" dirty="0">
                                <a:latin typeface="Cambria Math" panose="02040503050406030204" pitchFamily="18" charset="0"/>
                              </a:rPr>
                            </m:ctrlPr>
                          </m:accPr>
                          <m:e>
                            <m:r>
                              <a:rPr lang="en-US" b="1" i="1" dirty="0" smtClean="0">
                                <a:latin typeface="Cambria Math" panose="02040503050406030204" pitchFamily="18" charset="0"/>
                              </a:rPr>
                              <m:t>𝒑</m:t>
                            </m:r>
                          </m:e>
                        </m:acc>
                      </m:e>
                      <m:sub>
                        <m:r>
                          <a:rPr lang="en-US" b="1" i="1" dirty="0" smtClean="0">
                            <a:latin typeface="Cambria Math" panose="02040503050406030204" pitchFamily="18" charset="0"/>
                          </a:rPr>
                          <m:t>𝟐</m:t>
                        </m:r>
                      </m:sub>
                    </m:sSub>
                  </m:oMath>
                </a14:m>
                <a:r>
                  <a:rPr lang="en-US" b="1" dirty="0"/>
                  <a:t> will be </a:t>
                </a:r>
                <a:r>
                  <a:rPr lang="en-US" b="1" i="1" dirty="0"/>
                  <a:t>approximately normal </a:t>
                </a:r>
                <a:r>
                  <a:rPr lang="en-US" b="1" dirty="0"/>
                  <a:t>.</a:t>
                </a:r>
              </a:p>
              <a:p>
                <a:endParaRPr lang="en-US" b="1" dirty="0"/>
              </a:p>
              <a:p>
                <a:r>
                  <a:rPr lang="en-US" b="1" dirty="0">
                    <a:solidFill>
                      <a:srgbClr val="C00000"/>
                    </a:solidFill>
                  </a:rPr>
                  <a:t>Condition #1</a:t>
                </a:r>
                <a:r>
                  <a:rPr lang="en-US" b="1" dirty="0"/>
                  <a:t>: </a:t>
                </a:r>
                <a:r>
                  <a:rPr lang="en-US" b="1" i="1" u="sng" dirty="0">
                    <a:solidFill>
                      <a:schemeClr val="tx1"/>
                    </a:solidFill>
                  </a:rPr>
                  <a:t>Each sample can be modeled by a normal distribution. The observations are independent and the success/failure condition is met for each sample</a:t>
                </a:r>
                <a:endParaRPr lang="en-US" b="1" dirty="0">
                  <a:solidFill>
                    <a:schemeClr val="tx1"/>
                  </a:solidFill>
                </a:endParaRPr>
              </a:p>
              <a:p>
                <a:endParaRPr lang="en-US" b="1" dirty="0">
                  <a:solidFill>
                    <a:schemeClr val="tx1"/>
                  </a:solidFill>
                </a:endParaRPr>
              </a:p>
              <a:p>
                <a:r>
                  <a:rPr lang="en-US" b="1" dirty="0">
                    <a:solidFill>
                      <a:srgbClr val="C00000"/>
                    </a:solidFill>
                  </a:rPr>
                  <a:t>Condition #2</a:t>
                </a:r>
                <a:r>
                  <a:rPr lang="en-US" b="1" dirty="0"/>
                  <a:t>: </a:t>
                </a:r>
                <a:r>
                  <a:rPr lang="en-US" b="1" i="1" u="sng" dirty="0">
                    <a:solidFill>
                      <a:schemeClr val="tx1"/>
                    </a:solidFill>
                  </a:rPr>
                  <a:t>The 2 samples are independent of one another.</a:t>
                </a:r>
                <a:endParaRPr lang="en-US" b="1" dirty="0">
                  <a:solidFill>
                    <a:schemeClr val="tx1"/>
                  </a:solidFill>
                </a:endParaRPr>
              </a:p>
              <a:p>
                <a:pPr marL="0" indent="0">
                  <a:buNone/>
                </a:pPr>
                <a:r>
                  <a:rPr lang="en-US" b="1" dirty="0"/>
                  <a:t> </a:t>
                </a:r>
              </a:p>
            </p:txBody>
          </p:sp>
        </mc:Choice>
        <mc:Fallback xmlns="">
          <p:sp>
            <p:nvSpPr>
              <p:cNvPr id="3" name="Content Placeholder 2">
                <a:extLst>
                  <a:ext uri="{FF2B5EF4-FFF2-40B4-BE49-F238E27FC236}">
                    <a16:creationId xmlns:a16="http://schemas.microsoft.com/office/drawing/2014/main" id="{E93B8006-329B-45C7-9571-5ACF786C3134}"/>
                  </a:ext>
                </a:extLst>
              </p:cNvPr>
              <p:cNvSpPr>
                <a:spLocks noGrp="1" noRot="1" noChangeAspect="1" noMove="1" noResize="1" noEditPoints="1" noAdjustHandles="1" noChangeArrowheads="1" noChangeShapeType="1" noTextEdit="1"/>
              </p:cNvSpPr>
              <p:nvPr>
                <p:ph idx="1"/>
              </p:nvPr>
            </p:nvSpPr>
            <p:spPr>
              <a:xfrm>
                <a:off x="798040" y="1600200"/>
                <a:ext cx="7917592" cy="4775886"/>
              </a:xfrm>
              <a:blipFill>
                <a:blip r:embed="rId3"/>
                <a:stretch>
                  <a:fillRect l="-1232" t="-1405" r="-30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F24C629B-1D4D-4D5B-9CB7-A6530712F694}"/>
              </a:ext>
            </a:extLst>
          </p:cNvPr>
          <p:cNvSpPr>
            <a:spLocks noGrp="1"/>
          </p:cNvSpPr>
          <p:nvPr>
            <p:ph type="sldNum" sz="quarter" idx="12"/>
          </p:nvPr>
        </p:nvSpPr>
        <p:spPr/>
        <p:txBody>
          <a:bodyPr/>
          <a:lstStyle/>
          <a:p>
            <a:fld id="{3833988A-D950-44F7-AD3F-E8557E80514B}" type="slidenum">
              <a:rPr lang="en-US" smtClean="0"/>
              <a:t>68</a:t>
            </a:fld>
            <a:endParaRPr lang="en-US"/>
          </a:p>
        </p:txBody>
      </p:sp>
    </p:spTree>
    <p:extLst>
      <p:ext uri="{BB962C8B-B14F-4D97-AF65-F5344CB8AC3E}">
        <p14:creationId xmlns:p14="http://schemas.microsoft.com/office/powerpoint/2010/main" val="2850118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A2F328E2-EED3-41BB-BFFD-86070622DE39}"/>
                  </a:ext>
                </a:extLst>
              </p:cNvPr>
              <p:cNvSpPr>
                <a:spLocks noGrp="1"/>
              </p:cNvSpPr>
              <p:nvPr>
                <p:ph type="title"/>
              </p:nvPr>
            </p:nvSpPr>
            <p:spPr>
              <a:xfrm>
                <a:off x="798040" y="463378"/>
                <a:ext cx="7917592" cy="593065"/>
              </a:xfrm>
            </p:spPr>
            <p:txBody>
              <a:bodyPr>
                <a:normAutofit/>
              </a:bodyPr>
              <a:lstStyle/>
              <a:p>
                <a:pPr algn="ctr"/>
                <a:r>
                  <a:rPr lang="en-US" sz="2400" u="sng" dirty="0">
                    <a:solidFill>
                      <a:schemeClr val="tx1"/>
                    </a:solidFill>
                  </a:rPr>
                  <a:t>Samplin</a:t>
                </a:r>
                <a:r>
                  <a:rPr lang="en-US" sz="2400" u="sng" dirty="0"/>
                  <a:t>g Distribution of a Sample Proportion </a:t>
                </a:r>
                <a14:m>
                  <m:oMath xmlns:m="http://schemas.openxmlformats.org/officeDocument/2006/math">
                    <m:sSub>
                      <m:sSubPr>
                        <m:ctrlPr>
                          <a:rPr lang="en-US" sz="2400" i="1" dirty="0">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𝑝</m:t>
                            </m:r>
                          </m:e>
                        </m:acc>
                      </m:e>
                      <m:sub>
                        <m:r>
                          <a:rPr lang="en-US" sz="2400" i="1" dirty="0">
                            <a:latin typeface="Cambria Math" panose="02040503050406030204" pitchFamily="18" charset="0"/>
                          </a:rPr>
                          <m:t>1</m:t>
                        </m:r>
                      </m:sub>
                    </m:sSub>
                    <m:r>
                      <a:rPr lang="en-US" sz="2400" i="1" dirty="0">
                        <a:latin typeface="Cambria Math" panose="02040503050406030204" pitchFamily="18" charset="0"/>
                      </a:rPr>
                      <m:t>−</m:t>
                    </m:r>
                    <m:sSub>
                      <m:sSubPr>
                        <m:ctrlPr>
                          <a:rPr lang="en-US" sz="2400" i="1" dirty="0">
                            <a:latin typeface="Cambria Math" panose="02040503050406030204" pitchFamily="18" charset="0"/>
                          </a:rPr>
                        </m:ctrlPr>
                      </m:sSubPr>
                      <m:e>
                        <m:acc>
                          <m:accPr>
                            <m:chr m:val="̂"/>
                            <m:ctrlPr>
                              <a:rPr lang="en-US" sz="2400" i="1" dirty="0">
                                <a:latin typeface="Cambria Math" panose="02040503050406030204" pitchFamily="18" charset="0"/>
                              </a:rPr>
                            </m:ctrlPr>
                          </m:accPr>
                          <m:e>
                            <m:r>
                              <a:rPr lang="en-US" sz="2400" i="1" dirty="0">
                                <a:latin typeface="Cambria Math" panose="02040503050406030204" pitchFamily="18" charset="0"/>
                              </a:rPr>
                              <m:t>𝑝</m:t>
                            </m:r>
                          </m:e>
                        </m:acc>
                      </m:e>
                      <m:sub>
                        <m:r>
                          <a:rPr lang="en-US" sz="2400" i="1" dirty="0">
                            <a:latin typeface="Cambria Math" panose="02040503050406030204" pitchFamily="18" charset="0"/>
                          </a:rPr>
                          <m:t>2</m:t>
                        </m:r>
                      </m:sub>
                    </m:sSub>
                  </m:oMath>
                </a14:m>
                <a:endParaRPr lang="en-US" sz="2400" dirty="0"/>
              </a:p>
            </p:txBody>
          </p:sp>
        </mc:Choice>
        <mc:Fallback xmlns="">
          <p:sp>
            <p:nvSpPr>
              <p:cNvPr id="2" name="Title 1">
                <a:extLst>
                  <a:ext uri="{FF2B5EF4-FFF2-40B4-BE49-F238E27FC236}">
                    <a16:creationId xmlns:a16="http://schemas.microsoft.com/office/drawing/2014/main" id="{A2F328E2-EED3-41BB-BFFD-86070622DE39}"/>
                  </a:ext>
                </a:extLst>
              </p:cNvPr>
              <p:cNvSpPr>
                <a:spLocks noGrp="1" noRot="1" noChangeAspect="1" noMove="1" noResize="1" noEditPoints="1" noAdjustHandles="1" noChangeArrowheads="1" noChangeShapeType="1" noTextEdit="1"/>
              </p:cNvSpPr>
              <p:nvPr>
                <p:ph type="title"/>
              </p:nvPr>
            </p:nvSpPr>
            <p:spPr>
              <a:xfrm>
                <a:off x="798040" y="463378"/>
                <a:ext cx="7917592" cy="593065"/>
              </a:xfrm>
              <a:blipFill>
                <a:blip r:embed="rId2"/>
                <a:stretch>
                  <a:fillRect t="-144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93B8006-329B-45C7-9571-5ACF786C3134}"/>
                  </a:ext>
                </a:extLst>
              </p:cNvPr>
              <p:cNvSpPr>
                <a:spLocks noGrp="1"/>
              </p:cNvSpPr>
              <p:nvPr>
                <p:ph idx="1"/>
              </p:nvPr>
            </p:nvSpPr>
            <p:spPr/>
            <p:txBody>
              <a:bodyPr>
                <a:noAutofit/>
              </a:bodyPr>
              <a:lstStyle/>
              <a:p>
                <a:pPr marL="0" indent="0">
                  <a:buNone/>
                </a:pPr>
                <a:endParaRPr lang="en-US" sz="2200" b="1" dirty="0"/>
              </a:p>
              <a:p>
                <a:pPr marL="0" indent="0">
                  <a:buNone/>
                </a:pPr>
                <a:r>
                  <a:rPr lang="en-US" sz="2200" b="1" dirty="0"/>
                  <a:t>The normal model for distribution of possible differences of proportions:</a:t>
                </a:r>
              </a:p>
              <a:p>
                <a:pPr marL="0" indent="0">
                  <a:buNone/>
                </a:pPr>
                <a:endParaRPr lang="en-US" sz="2200" b="1" dirty="0"/>
              </a:p>
              <a:p>
                <a:pPr marL="0" indent="0">
                  <a:buNone/>
                </a:pPr>
                <a:endParaRPr lang="en-US" sz="2200" b="1" dirty="0"/>
              </a:p>
              <a:p>
                <a:pPr marL="0" indent="0">
                  <a:buNone/>
                </a:pPr>
                <a:endParaRPr lang="en-US" sz="2200" b="1" dirty="0"/>
              </a:p>
              <a:p>
                <a:pPr marL="0" indent="0">
                  <a:buNone/>
                </a:pPr>
                <a:endParaRPr lang="en-US" sz="2200" b="1" dirty="0"/>
              </a:p>
              <a:p>
                <a:pPr marL="0" indent="0">
                  <a:buNone/>
                </a:pPr>
                <a:r>
                  <a:rPr lang="en-US" sz="2200" b="1" dirty="0"/>
                  <a:t>The mean of this normal distribution is </a:t>
                </a:r>
                <a14:m>
                  <m:oMath xmlns:m="http://schemas.openxmlformats.org/officeDocument/2006/math">
                    <m:sSub>
                      <m:sSubPr>
                        <m:ctrlPr>
                          <a:rPr lang="en-US" b="1" i="1">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𝒑</m:t>
                        </m:r>
                      </m:e>
                      <m:sub>
                        <m:r>
                          <a:rPr lang="en-US" b="1" i="1">
                            <a:solidFill>
                              <a:srgbClr val="FF0000"/>
                            </a:solidFill>
                            <a:latin typeface="Cambria Math" panose="02040503050406030204" pitchFamily="18" charset="0"/>
                          </a:rPr>
                          <m:t>𝟏</m:t>
                        </m:r>
                      </m:sub>
                    </m:sSub>
                    <m:r>
                      <a:rPr lang="en-US" b="1" i="1">
                        <a:solidFill>
                          <a:srgbClr val="FF0000"/>
                        </a:solidFill>
                        <a:latin typeface="Cambria Math" panose="02040503050406030204" pitchFamily="18" charset="0"/>
                      </a:rPr>
                      <m:t>−</m:t>
                    </m:r>
                    <m:sSub>
                      <m:sSubPr>
                        <m:ctrlPr>
                          <a:rPr lang="en-US" b="1" i="1">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𝒑</m:t>
                        </m:r>
                      </m:e>
                      <m:sub>
                        <m:r>
                          <a:rPr lang="en-US" b="1" i="1">
                            <a:solidFill>
                              <a:srgbClr val="FF0000"/>
                            </a:solidFill>
                            <a:latin typeface="Cambria Math" panose="02040503050406030204" pitchFamily="18" charset="0"/>
                          </a:rPr>
                          <m:t>𝟐</m:t>
                        </m:r>
                      </m:sub>
                    </m:sSub>
                    <m:r>
                      <m:rPr>
                        <m:nor/>
                      </m:rPr>
                      <a:rPr lang="en-US" b="1" i="0" smtClean="0">
                        <a:solidFill>
                          <a:srgbClr val="FF0000"/>
                        </a:solidFill>
                        <a:latin typeface="Cambria Math" panose="02040503050406030204" pitchFamily="18" charset="0"/>
                      </a:rPr>
                      <m:t>.</m:t>
                    </m:r>
                  </m:oMath>
                </a14:m>
                <a:endParaRPr lang="en-US" sz="2200" b="1" dirty="0"/>
              </a:p>
              <a:p>
                <a:pPr marL="0" indent="0">
                  <a:buNone/>
                </a:pPr>
                <a:r>
                  <a:rPr lang="en-US" sz="2200" b="1" dirty="0"/>
                  <a:t>The standard error of this distribution is </a:t>
                </a:r>
              </a:p>
              <a:p>
                <a:pPr marL="0" indent="0">
                  <a:buNone/>
                </a:pPr>
                <a:r>
                  <a:rPr lang="en-US" sz="2200" b="1" i="1" dirty="0">
                    <a:latin typeface="Cambria Math" panose="02040503050406030204" pitchFamily="18" charset="0"/>
                  </a:rPr>
                  <a:t>		</a:t>
                </a:r>
                <a14:m>
                  <m:oMath xmlns:m="http://schemas.openxmlformats.org/officeDocument/2006/math">
                    <m:r>
                      <a:rPr lang="en-US" b="1" i="1" smtClean="0">
                        <a:latin typeface="Cambria Math" panose="02040503050406030204" pitchFamily="18" charset="0"/>
                      </a:rPr>
                      <m:t>𝑺</m:t>
                    </m:r>
                    <m:sSub>
                      <m:sSubPr>
                        <m:ctrlPr>
                          <a:rPr lang="en-US" b="1" i="1">
                            <a:latin typeface="Cambria Math" panose="02040503050406030204" pitchFamily="18" charset="0"/>
                          </a:rPr>
                        </m:ctrlPr>
                      </m:sSubPr>
                      <m:e>
                        <m:r>
                          <a:rPr lang="en-US" b="1" i="1" smtClean="0">
                            <a:latin typeface="Cambria Math" panose="02040503050406030204" pitchFamily="18" charset="0"/>
                          </a:rPr>
                          <m:t>𝑬</m:t>
                        </m:r>
                      </m:e>
                      <m:sub>
                        <m:sSub>
                          <m:sSubPr>
                            <m:ctrlPr>
                              <a:rPr lang="en-US" b="1" i="1">
                                <a:latin typeface="Cambria Math" panose="02040503050406030204" pitchFamily="18" charset="0"/>
                              </a:rPr>
                            </m:ctrlPr>
                          </m:sSubPr>
                          <m:e>
                            <m:acc>
                              <m:accPr>
                                <m:chr m:val="̂"/>
                                <m:ctrlPr>
                                  <a:rPr lang="en-US" b="1" i="1">
                                    <a:latin typeface="Cambria Math" panose="02040503050406030204" pitchFamily="18" charset="0"/>
                                  </a:rPr>
                                </m:ctrlPr>
                              </m:accPr>
                              <m:e>
                                <m:r>
                                  <a:rPr lang="en-US" b="1" i="1" smtClean="0">
                                    <a:latin typeface="Cambria Math" panose="02040503050406030204" pitchFamily="18" charset="0"/>
                                  </a:rPr>
                                  <m:t>𝒑</m:t>
                                </m:r>
                              </m:e>
                            </m:acc>
                          </m:e>
                          <m:sub>
                            <m:r>
                              <a:rPr lang="en-US" b="1" i="1" smtClean="0">
                                <a:latin typeface="Cambria Math" panose="02040503050406030204" pitchFamily="18" charset="0"/>
                              </a:rPr>
                              <m:t>𝟏</m:t>
                            </m:r>
                          </m:sub>
                        </m:sSub>
                        <m:r>
                          <a:rPr lang="en-US" b="1" i="1" smtClean="0">
                            <a:latin typeface="Cambria Math" panose="02040503050406030204" pitchFamily="18" charset="0"/>
                          </a:rPr>
                          <m:t>−</m:t>
                        </m:r>
                        <m:sSub>
                          <m:sSubPr>
                            <m:ctrlPr>
                              <a:rPr lang="en-US" b="1" i="1">
                                <a:latin typeface="Cambria Math" panose="02040503050406030204" pitchFamily="18" charset="0"/>
                              </a:rPr>
                            </m:ctrlPr>
                          </m:sSubPr>
                          <m:e>
                            <m:acc>
                              <m:accPr>
                                <m:chr m:val="̂"/>
                                <m:ctrlPr>
                                  <a:rPr lang="en-US" b="1" i="1">
                                    <a:latin typeface="Cambria Math" panose="02040503050406030204" pitchFamily="18" charset="0"/>
                                  </a:rPr>
                                </m:ctrlPr>
                              </m:accPr>
                              <m:e>
                                <m:r>
                                  <a:rPr lang="en-US" b="1" i="1" smtClean="0">
                                    <a:latin typeface="Cambria Math" panose="02040503050406030204" pitchFamily="18" charset="0"/>
                                  </a:rPr>
                                  <m:t>𝒑</m:t>
                                </m:r>
                              </m:e>
                            </m:acc>
                          </m:e>
                          <m:sub>
                            <m:r>
                              <a:rPr lang="en-US" b="1" i="1" smtClean="0">
                                <a:latin typeface="Cambria Math" panose="02040503050406030204" pitchFamily="18" charset="0"/>
                              </a:rPr>
                              <m:t>𝟐</m:t>
                            </m:r>
                          </m:sub>
                        </m:sSub>
                      </m:sub>
                    </m:sSub>
                    <m:r>
                      <a:rPr lang="en-US" b="1" i="1" smtClean="0">
                        <a:latin typeface="Cambria Math" panose="02040503050406030204" pitchFamily="18" charset="0"/>
                      </a:rPr>
                      <m:t>=</m:t>
                    </m:r>
                    <m:rad>
                      <m:radPr>
                        <m:degHide m:val="on"/>
                        <m:ctrlPr>
                          <a:rPr lang="en-US" b="1" i="1">
                            <a:latin typeface="Cambria Math" panose="02040503050406030204" pitchFamily="18" charset="0"/>
                          </a:rPr>
                        </m:ctrlPr>
                      </m:radPr>
                      <m:deg/>
                      <m:e>
                        <m:f>
                          <m:fPr>
                            <m:ctrlPr>
                              <a:rPr lang="en-US" b="1" i="1">
                                <a:latin typeface="Cambria Math" panose="02040503050406030204" pitchFamily="18" charset="0"/>
                              </a:rPr>
                            </m:ctrlPr>
                          </m:fPr>
                          <m:num>
                            <m:sSub>
                              <m:sSubPr>
                                <m:ctrlPr>
                                  <a:rPr lang="en-US" b="1" i="1">
                                    <a:latin typeface="Cambria Math" panose="02040503050406030204" pitchFamily="18" charset="0"/>
                                  </a:rPr>
                                </m:ctrlPr>
                              </m:sSubPr>
                              <m:e>
                                <m:r>
                                  <a:rPr lang="en-US" b="1" i="1" smtClean="0">
                                    <a:latin typeface="Cambria Math" panose="02040503050406030204" pitchFamily="18" charset="0"/>
                                  </a:rPr>
                                  <m:t>𝒑</m:t>
                                </m:r>
                              </m:e>
                              <m:sub>
                                <m:r>
                                  <a:rPr lang="en-US" b="1" i="1" smtClean="0">
                                    <a:latin typeface="Cambria Math" panose="02040503050406030204" pitchFamily="18" charset="0"/>
                                  </a:rPr>
                                  <m:t>𝟏</m:t>
                                </m:r>
                              </m:sub>
                            </m:sSub>
                            <m:r>
                              <a:rPr lang="en-US" b="1" i="1" smtClean="0">
                                <a:latin typeface="Cambria Math" panose="02040503050406030204" pitchFamily="18" charset="0"/>
                              </a:rPr>
                              <m:t>(</m:t>
                            </m:r>
                            <m:r>
                              <a:rPr lang="en-US" b="1" i="1" smtClean="0">
                                <a:latin typeface="Cambria Math" panose="02040503050406030204" pitchFamily="18" charset="0"/>
                              </a:rPr>
                              <m:t>𝟏</m:t>
                            </m:r>
                            <m:r>
                              <a:rPr lang="en-US" b="1" i="1" smtClean="0">
                                <a:latin typeface="Cambria Math" panose="02040503050406030204" pitchFamily="18" charset="0"/>
                              </a:rPr>
                              <m:t>−</m:t>
                            </m:r>
                            <m:sSub>
                              <m:sSubPr>
                                <m:ctrlPr>
                                  <a:rPr lang="en-US" b="1" i="1">
                                    <a:latin typeface="Cambria Math" panose="02040503050406030204" pitchFamily="18" charset="0"/>
                                  </a:rPr>
                                </m:ctrlPr>
                              </m:sSubPr>
                              <m:e>
                                <m:r>
                                  <a:rPr lang="en-US" b="1" i="1" smtClean="0">
                                    <a:latin typeface="Cambria Math" panose="02040503050406030204" pitchFamily="18" charset="0"/>
                                  </a:rPr>
                                  <m:t>𝒑</m:t>
                                </m:r>
                              </m:e>
                              <m:sub>
                                <m:r>
                                  <a:rPr lang="en-US" b="1" i="1" smtClean="0">
                                    <a:latin typeface="Cambria Math" panose="02040503050406030204" pitchFamily="18" charset="0"/>
                                  </a:rPr>
                                  <m:t>𝟏</m:t>
                                </m:r>
                              </m:sub>
                            </m:sSub>
                            <m:r>
                              <a:rPr lang="en-US" b="1" i="1" smtClean="0">
                                <a:latin typeface="Cambria Math" panose="02040503050406030204" pitchFamily="18" charset="0"/>
                              </a:rPr>
                              <m:t>)</m:t>
                            </m:r>
                          </m:num>
                          <m:den>
                            <m:sSub>
                              <m:sSubPr>
                                <m:ctrlPr>
                                  <a:rPr lang="en-US" b="1" i="1">
                                    <a:latin typeface="Cambria Math" panose="02040503050406030204" pitchFamily="18" charset="0"/>
                                  </a:rPr>
                                </m:ctrlPr>
                              </m:sSubPr>
                              <m:e>
                                <m:r>
                                  <a:rPr lang="en-US" b="1" i="1" smtClean="0">
                                    <a:latin typeface="Cambria Math" panose="02040503050406030204" pitchFamily="18" charset="0"/>
                                  </a:rPr>
                                  <m:t>𝒏</m:t>
                                </m:r>
                              </m:e>
                              <m:sub>
                                <m:r>
                                  <a:rPr lang="en-US" b="1" i="1" smtClean="0">
                                    <a:latin typeface="Cambria Math" panose="02040503050406030204" pitchFamily="18" charset="0"/>
                                  </a:rPr>
                                  <m:t>𝟏</m:t>
                                </m:r>
                              </m:sub>
                            </m:sSub>
                          </m:den>
                        </m:f>
                        <m:r>
                          <a:rPr lang="en-US" b="1" i="1" smtClean="0">
                            <a:latin typeface="Cambria Math" panose="02040503050406030204" pitchFamily="18" charset="0"/>
                          </a:rPr>
                          <m:t>+</m:t>
                        </m:r>
                        <m:f>
                          <m:fPr>
                            <m:ctrlPr>
                              <a:rPr lang="en-US" b="1" i="1">
                                <a:latin typeface="Cambria Math" panose="02040503050406030204" pitchFamily="18" charset="0"/>
                              </a:rPr>
                            </m:ctrlPr>
                          </m:fPr>
                          <m:num>
                            <m:sSub>
                              <m:sSubPr>
                                <m:ctrlPr>
                                  <a:rPr lang="en-US" b="1" i="1">
                                    <a:latin typeface="Cambria Math" panose="02040503050406030204" pitchFamily="18" charset="0"/>
                                  </a:rPr>
                                </m:ctrlPr>
                              </m:sSubPr>
                              <m:e>
                                <m:r>
                                  <a:rPr lang="en-US" b="1" i="1" smtClean="0">
                                    <a:latin typeface="Cambria Math" panose="02040503050406030204" pitchFamily="18" charset="0"/>
                                  </a:rPr>
                                  <m:t>𝒑</m:t>
                                </m:r>
                              </m:e>
                              <m:sub>
                                <m:r>
                                  <a:rPr lang="en-US" b="1" i="1" smtClean="0">
                                    <a:latin typeface="Cambria Math" panose="02040503050406030204" pitchFamily="18" charset="0"/>
                                  </a:rPr>
                                  <m:t>𝟐</m:t>
                                </m:r>
                              </m:sub>
                            </m:sSub>
                            <m:r>
                              <a:rPr lang="en-US" b="1" i="1" smtClean="0">
                                <a:latin typeface="Cambria Math" panose="02040503050406030204" pitchFamily="18" charset="0"/>
                              </a:rPr>
                              <m:t>(</m:t>
                            </m:r>
                            <m:r>
                              <a:rPr lang="en-US" b="1" i="1" smtClean="0">
                                <a:latin typeface="Cambria Math" panose="02040503050406030204" pitchFamily="18" charset="0"/>
                              </a:rPr>
                              <m:t>𝟏</m:t>
                            </m:r>
                            <m:r>
                              <a:rPr lang="en-US" b="1" i="1" smtClean="0">
                                <a:latin typeface="Cambria Math" panose="02040503050406030204" pitchFamily="18" charset="0"/>
                              </a:rPr>
                              <m:t>−</m:t>
                            </m:r>
                            <m:sSub>
                              <m:sSubPr>
                                <m:ctrlPr>
                                  <a:rPr lang="en-US" b="1" i="1">
                                    <a:latin typeface="Cambria Math" panose="02040503050406030204" pitchFamily="18" charset="0"/>
                                  </a:rPr>
                                </m:ctrlPr>
                              </m:sSubPr>
                              <m:e>
                                <m:r>
                                  <a:rPr lang="en-US" b="1" i="1" smtClean="0">
                                    <a:latin typeface="Cambria Math" panose="02040503050406030204" pitchFamily="18" charset="0"/>
                                  </a:rPr>
                                  <m:t>𝒑</m:t>
                                </m:r>
                              </m:e>
                              <m:sub>
                                <m:r>
                                  <a:rPr lang="en-US" b="1" i="1" smtClean="0">
                                    <a:latin typeface="Cambria Math" panose="02040503050406030204" pitchFamily="18" charset="0"/>
                                  </a:rPr>
                                  <m:t>𝟐</m:t>
                                </m:r>
                              </m:sub>
                            </m:sSub>
                            <m:r>
                              <a:rPr lang="en-US" b="1" i="1" smtClean="0">
                                <a:latin typeface="Cambria Math" panose="02040503050406030204" pitchFamily="18" charset="0"/>
                              </a:rPr>
                              <m:t>)</m:t>
                            </m:r>
                          </m:num>
                          <m:den>
                            <m:sSub>
                              <m:sSubPr>
                                <m:ctrlPr>
                                  <a:rPr lang="en-US" b="1" i="1">
                                    <a:latin typeface="Cambria Math" panose="02040503050406030204" pitchFamily="18" charset="0"/>
                                  </a:rPr>
                                </m:ctrlPr>
                              </m:sSubPr>
                              <m:e>
                                <m:r>
                                  <a:rPr lang="en-US" b="1" i="1" smtClean="0">
                                    <a:latin typeface="Cambria Math" panose="02040503050406030204" pitchFamily="18" charset="0"/>
                                  </a:rPr>
                                  <m:t>𝒏</m:t>
                                </m:r>
                              </m:e>
                              <m:sub>
                                <m:r>
                                  <a:rPr lang="en-US" b="1" i="1" smtClean="0">
                                    <a:latin typeface="Cambria Math" panose="02040503050406030204" pitchFamily="18" charset="0"/>
                                  </a:rPr>
                                  <m:t>𝟐</m:t>
                                </m:r>
                              </m:sub>
                            </m:sSub>
                          </m:den>
                        </m:f>
                      </m:e>
                    </m:rad>
                  </m:oMath>
                </a14:m>
                <a:endParaRPr lang="en-US" b="1" dirty="0"/>
              </a:p>
              <a:p>
                <a:pPr marL="0" indent="0">
                  <a:buNone/>
                </a:pPr>
                <a:endParaRPr lang="en-US" sz="2200" dirty="0"/>
              </a:p>
              <a:p>
                <a:pPr marL="0" indent="0">
                  <a:buNone/>
                </a:pPr>
                <a:endParaRPr lang="en-US" sz="2200" b="1" dirty="0"/>
              </a:p>
            </p:txBody>
          </p:sp>
        </mc:Choice>
        <mc:Fallback xmlns="">
          <p:sp>
            <p:nvSpPr>
              <p:cNvPr id="3" name="Content Placeholder 2">
                <a:extLst>
                  <a:ext uri="{FF2B5EF4-FFF2-40B4-BE49-F238E27FC236}">
                    <a16:creationId xmlns:a16="http://schemas.microsoft.com/office/drawing/2014/main" id="{E93B8006-329B-45C7-9571-5ACF786C3134}"/>
                  </a:ext>
                </a:extLst>
              </p:cNvPr>
              <p:cNvSpPr>
                <a:spLocks noGrp="1" noRot="1" noChangeAspect="1" noMove="1" noResize="1" noEditPoints="1" noAdjustHandles="1" noChangeArrowheads="1" noChangeShapeType="1" noTextEdit="1"/>
              </p:cNvSpPr>
              <p:nvPr>
                <p:ph idx="1"/>
              </p:nvPr>
            </p:nvSpPr>
            <p:spPr>
              <a:blipFill>
                <a:blip r:embed="rId3"/>
                <a:stretch>
                  <a:fillRect l="-1001"/>
                </a:stretch>
              </a:blipFill>
            </p:spPr>
            <p:txBody>
              <a:bodyPr/>
              <a:lstStyle/>
              <a:p>
                <a:r>
                  <a:rPr lang="en-US">
                    <a:noFill/>
                  </a:rPr>
                  <a:t> </a:t>
                </a:r>
              </a:p>
            </p:txBody>
          </p:sp>
        </mc:Fallback>
      </mc:AlternateContent>
      <p:pic>
        <p:nvPicPr>
          <p:cNvPr id="4" name="Picture 3" descr="graphic of blank normal curve">
            <a:extLst>
              <a:ext uri="{FF2B5EF4-FFF2-40B4-BE49-F238E27FC236}">
                <a16:creationId xmlns:a16="http://schemas.microsoft.com/office/drawing/2014/main" id="{55B927D9-6370-4C75-A214-85CEC4F7B58F}"/>
              </a:ext>
            </a:extLst>
          </p:cNvPr>
          <p:cNvPicPr/>
          <p:nvPr/>
        </p:nvPicPr>
        <p:blipFill>
          <a:blip r:embed="rId4" cstate="print"/>
          <a:srcRect b="14285"/>
          <a:stretch>
            <a:fillRect/>
          </a:stretch>
        </p:blipFill>
        <p:spPr bwMode="auto">
          <a:xfrm>
            <a:off x="2741140" y="2232663"/>
            <a:ext cx="3669185" cy="1585574"/>
          </a:xfrm>
          <a:prstGeom prst="rect">
            <a:avLst/>
          </a:prstGeom>
          <a:noFill/>
          <a:ln w="9525">
            <a:noFill/>
            <a:miter lim="800000"/>
            <a:headEnd/>
            <a:tailEnd/>
          </a:ln>
        </p:spPr>
      </p:pic>
      <p:sp>
        <p:nvSpPr>
          <p:cNvPr id="5" name="Slide Number Placeholder 4">
            <a:extLst>
              <a:ext uri="{FF2B5EF4-FFF2-40B4-BE49-F238E27FC236}">
                <a16:creationId xmlns:a16="http://schemas.microsoft.com/office/drawing/2014/main" id="{718EB888-A5F8-45E6-8885-007C9E0EAF68}"/>
              </a:ext>
            </a:extLst>
          </p:cNvPr>
          <p:cNvSpPr>
            <a:spLocks noGrp="1"/>
          </p:cNvSpPr>
          <p:nvPr>
            <p:ph type="sldNum" sz="quarter" idx="12"/>
          </p:nvPr>
        </p:nvSpPr>
        <p:spPr/>
        <p:txBody>
          <a:bodyPr/>
          <a:lstStyle/>
          <a:p>
            <a:fld id="{3833988A-D950-44F7-AD3F-E8557E80514B}" type="slidenum">
              <a:rPr lang="en-US" smtClean="0"/>
              <a:t>69</a:t>
            </a:fld>
            <a:endParaRPr lang="en-US"/>
          </a:p>
        </p:txBody>
      </p:sp>
    </p:spTree>
    <p:extLst>
      <p:ext uri="{BB962C8B-B14F-4D97-AF65-F5344CB8AC3E}">
        <p14:creationId xmlns:p14="http://schemas.microsoft.com/office/powerpoint/2010/main" val="1632850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A2F328E2-EED3-41BB-BFFD-86070622DE39}"/>
                  </a:ext>
                </a:extLst>
              </p:cNvPr>
              <p:cNvSpPr>
                <a:spLocks noGrp="1"/>
              </p:cNvSpPr>
              <p:nvPr>
                <p:ph type="title"/>
              </p:nvPr>
            </p:nvSpPr>
            <p:spPr/>
            <p:txBody>
              <a:bodyPr>
                <a:normAutofit/>
              </a:bodyPr>
              <a:lstStyle/>
              <a:p>
                <a:r>
                  <a:rPr lang="en-US" sz="2800" dirty="0">
                    <a:solidFill>
                      <a:srgbClr val="FF0000"/>
                    </a:solidFill>
                  </a:rPr>
                  <a:t>More On </a:t>
                </a:r>
                <a14:m>
                  <m:oMath xmlns:m="http://schemas.openxmlformats.org/officeDocument/2006/math">
                    <m:r>
                      <a:rPr lang="en-US" sz="2800" b="1" i="1" smtClean="0">
                        <a:solidFill>
                          <a:srgbClr val="FF0000"/>
                        </a:solidFill>
                        <a:latin typeface="Cambria Math" panose="02040503050406030204" pitchFamily="18" charset="0"/>
                      </a:rPr>
                      <m:t>𝑺</m:t>
                    </m:r>
                    <m:sSub>
                      <m:sSubPr>
                        <m:ctrlPr>
                          <a:rPr lang="en-US" sz="2800" b="1" i="1" smtClean="0">
                            <a:solidFill>
                              <a:srgbClr val="FF0000"/>
                            </a:solidFill>
                            <a:latin typeface="Cambria Math" panose="02040503050406030204" pitchFamily="18" charset="0"/>
                          </a:rPr>
                        </m:ctrlPr>
                      </m:sSubPr>
                      <m:e>
                        <m:r>
                          <a:rPr lang="en-US" sz="2800" b="1" i="1" smtClean="0">
                            <a:solidFill>
                              <a:srgbClr val="FF0000"/>
                            </a:solidFill>
                            <a:latin typeface="Cambria Math" panose="02040503050406030204" pitchFamily="18" charset="0"/>
                          </a:rPr>
                          <m:t>𝑬</m:t>
                        </m:r>
                      </m:e>
                      <m:sub>
                        <m:acc>
                          <m:accPr>
                            <m:chr m:val="̂"/>
                            <m:ctrlPr>
                              <a:rPr lang="en-US" sz="2800" b="1" i="1" smtClean="0">
                                <a:solidFill>
                                  <a:srgbClr val="FF0000"/>
                                </a:solidFill>
                                <a:latin typeface="Cambria Math" panose="02040503050406030204" pitchFamily="18" charset="0"/>
                              </a:rPr>
                            </m:ctrlPr>
                          </m:accPr>
                          <m:e>
                            <m:r>
                              <a:rPr lang="en-US" sz="2800" b="1" i="1" smtClean="0">
                                <a:solidFill>
                                  <a:srgbClr val="FF0000"/>
                                </a:solidFill>
                                <a:latin typeface="Cambria Math" panose="02040503050406030204" pitchFamily="18" charset="0"/>
                              </a:rPr>
                              <m:t>𝒑</m:t>
                            </m:r>
                          </m:e>
                        </m:acc>
                      </m:sub>
                    </m:sSub>
                  </m:oMath>
                </a14:m>
                <a:endParaRPr lang="en-US" sz="2800" dirty="0">
                  <a:solidFill>
                    <a:srgbClr val="FF0000"/>
                  </a:solidFill>
                </a:endParaRPr>
              </a:p>
            </p:txBody>
          </p:sp>
        </mc:Choice>
        <mc:Fallback xmlns="">
          <p:sp>
            <p:nvSpPr>
              <p:cNvPr id="2" name="Title 1">
                <a:extLst>
                  <a:ext uri="{FF2B5EF4-FFF2-40B4-BE49-F238E27FC236}">
                    <a16:creationId xmlns:a16="http://schemas.microsoft.com/office/drawing/2014/main" id="{A2F328E2-EED3-41BB-BFFD-86070622DE39}"/>
                  </a:ext>
                </a:extLst>
              </p:cNvPr>
              <p:cNvSpPr>
                <a:spLocks noGrp="1" noRot="1" noChangeAspect="1" noMove="1" noResize="1" noEditPoints="1" noAdjustHandles="1" noChangeArrowheads="1" noChangeShapeType="1" noTextEdit="1"/>
              </p:cNvSpPr>
              <p:nvPr>
                <p:ph type="title"/>
              </p:nvPr>
            </p:nvSpPr>
            <p:spPr>
              <a:blipFill>
                <a:blip r:embed="rId2"/>
                <a:stretch>
                  <a:fillRect l="-1617" t="-154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93B8006-329B-45C7-9571-5ACF786C3134}"/>
                  </a:ext>
                </a:extLst>
              </p:cNvPr>
              <p:cNvSpPr>
                <a:spLocks noGrp="1"/>
              </p:cNvSpPr>
              <p:nvPr>
                <p:ph idx="1"/>
              </p:nvPr>
            </p:nvSpPr>
            <p:spPr/>
            <p:txBody>
              <a:bodyPr>
                <a:normAutofit/>
              </a:bodyPr>
              <a:lstStyle/>
              <a:p>
                <a:r>
                  <a:rPr lang="en-US" b="1" dirty="0"/>
                  <a:t>The standard deviation of the sampling distribution of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𝒑</m:t>
                        </m:r>
                      </m:e>
                    </m:acc>
                  </m:oMath>
                </a14:m>
                <a:r>
                  <a:rPr lang="en-US" b="1" dirty="0"/>
                  <a:t> is called </a:t>
                </a:r>
                <a:r>
                  <a:rPr lang="en-US" b="1" i="1" dirty="0">
                    <a:solidFill>
                      <a:srgbClr val="FF0000"/>
                    </a:solidFill>
                  </a:rPr>
                  <a:t>the standard error</a:t>
                </a:r>
                <a:r>
                  <a:rPr lang="en-US" b="1" dirty="0">
                    <a:solidFill>
                      <a:srgbClr val="FF0000"/>
                    </a:solidFill>
                  </a:rPr>
                  <a:t> </a:t>
                </a:r>
                <a:r>
                  <a:rPr lang="en-US" b="1" dirty="0"/>
                  <a:t>and is calculated using the formula:    </a:t>
                </a:r>
                <a14:m>
                  <m:oMath xmlns:m="http://schemas.openxmlformats.org/officeDocument/2006/math">
                    <m:r>
                      <a:rPr lang="en-US" b="1" i="1">
                        <a:latin typeface="Cambria Math" panose="02040503050406030204" pitchFamily="18" charset="0"/>
                      </a:rPr>
                      <m:t>𝑺</m:t>
                    </m:r>
                    <m:sSub>
                      <m:sSubPr>
                        <m:ctrlPr>
                          <a:rPr lang="en-US" b="1" i="1">
                            <a:latin typeface="Cambria Math" panose="02040503050406030204" pitchFamily="18" charset="0"/>
                          </a:rPr>
                        </m:ctrlPr>
                      </m:sSubPr>
                      <m:e>
                        <m:r>
                          <a:rPr lang="en-US" b="1" i="1">
                            <a:latin typeface="Cambria Math" panose="02040503050406030204" pitchFamily="18" charset="0"/>
                          </a:rPr>
                          <m:t>𝑬</m:t>
                        </m:r>
                      </m:e>
                      <m:sub>
                        <m:acc>
                          <m:accPr>
                            <m:chr m:val="̂"/>
                            <m:ctrlPr>
                              <a:rPr lang="en-US" b="1" i="1">
                                <a:latin typeface="Cambria Math" panose="02040503050406030204" pitchFamily="18" charset="0"/>
                              </a:rPr>
                            </m:ctrlPr>
                          </m:accPr>
                          <m:e>
                            <m:r>
                              <a:rPr lang="en-US" b="1" i="1">
                                <a:latin typeface="Cambria Math" panose="02040503050406030204" pitchFamily="18" charset="0"/>
                              </a:rPr>
                              <m:t>𝒑</m:t>
                            </m:r>
                          </m:e>
                        </m:acc>
                      </m:sub>
                    </m:sSub>
                    <m:r>
                      <a:rPr lang="en-US" b="1" i="1">
                        <a:latin typeface="Cambria Math" panose="02040503050406030204" pitchFamily="18" charset="0"/>
                      </a:rPr>
                      <m:t>=</m:t>
                    </m:r>
                    <m:rad>
                      <m:radPr>
                        <m:degHide m:val="on"/>
                        <m:ctrlPr>
                          <a:rPr lang="en-US" b="1" i="1">
                            <a:latin typeface="Cambria Math" panose="02040503050406030204" pitchFamily="18" charset="0"/>
                          </a:rPr>
                        </m:ctrlPr>
                      </m:radPr>
                      <m:deg/>
                      <m:e>
                        <m:f>
                          <m:fPr>
                            <m:ctrlPr>
                              <a:rPr lang="en-US" b="1" i="1">
                                <a:latin typeface="Cambria Math" panose="02040503050406030204" pitchFamily="18" charset="0"/>
                              </a:rPr>
                            </m:ctrlPr>
                          </m:fPr>
                          <m:num>
                            <m:r>
                              <a:rPr lang="en-US" b="1" i="1">
                                <a:latin typeface="Cambria Math" panose="02040503050406030204" pitchFamily="18" charset="0"/>
                              </a:rPr>
                              <m:t>𝒑</m:t>
                            </m:r>
                            <m:d>
                              <m:dPr>
                                <m:ctrlPr>
                                  <a:rPr lang="en-US" b="1" i="1">
                                    <a:latin typeface="Cambria Math" panose="02040503050406030204" pitchFamily="18" charset="0"/>
                                  </a:rPr>
                                </m:ctrlPr>
                              </m:dPr>
                              <m:e>
                                <m:r>
                                  <a:rPr lang="en-US" b="1" i="1">
                                    <a:latin typeface="Cambria Math" panose="02040503050406030204" pitchFamily="18" charset="0"/>
                                  </a:rPr>
                                  <m:t>𝟏</m:t>
                                </m:r>
                                <m:r>
                                  <a:rPr lang="en-US" b="1" i="1">
                                    <a:latin typeface="Cambria Math" panose="02040503050406030204" pitchFamily="18" charset="0"/>
                                  </a:rPr>
                                  <m:t>−</m:t>
                                </m:r>
                                <m:r>
                                  <a:rPr lang="en-US" b="1" i="1">
                                    <a:latin typeface="Cambria Math" panose="02040503050406030204" pitchFamily="18" charset="0"/>
                                  </a:rPr>
                                  <m:t>𝒑</m:t>
                                </m:r>
                              </m:e>
                            </m:d>
                          </m:num>
                          <m:den>
                            <m:r>
                              <a:rPr lang="en-US" b="1" i="1">
                                <a:latin typeface="Cambria Math" panose="02040503050406030204" pitchFamily="18" charset="0"/>
                              </a:rPr>
                              <m:t>𝒏</m:t>
                            </m:r>
                          </m:den>
                        </m:f>
                        <m:r>
                          <a:rPr lang="en-US" b="1" i="1">
                            <a:latin typeface="Cambria Math" panose="02040503050406030204" pitchFamily="18" charset="0"/>
                          </a:rPr>
                          <m:t> </m:t>
                        </m:r>
                      </m:e>
                    </m:rad>
                  </m:oMath>
                </a14:m>
                <a:r>
                  <a:rPr lang="en-US" b="1" dirty="0"/>
                  <a:t> , where </a:t>
                </a:r>
                <a14:m>
                  <m:oMath xmlns:m="http://schemas.openxmlformats.org/officeDocument/2006/math">
                    <m:r>
                      <a:rPr lang="en-US" b="1" i="1">
                        <a:latin typeface="Cambria Math" panose="02040503050406030204" pitchFamily="18" charset="0"/>
                      </a:rPr>
                      <m:t>𝒑</m:t>
                    </m:r>
                  </m:oMath>
                </a14:m>
                <a:r>
                  <a:rPr lang="en-US" b="1" dirty="0"/>
                  <a:t> is the population proportion which is usually unknown and will have to be estimated.</a:t>
                </a:r>
              </a:p>
              <a:p>
                <a:r>
                  <a:rPr lang="en-US" b="1" dirty="0"/>
                  <a:t>This quantity would give us an idea about how far apart a sample proportion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𝒑</m:t>
                        </m:r>
                      </m:e>
                    </m:acc>
                  </m:oMath>
                </a14:m>
                <a:r>
                  <a:rPr lang="en-US" b="1" dirty="0"/>
                  <a:t> and the true population proportion </a:t>
                </a:r>
                <a:r>
                  <a:rPr lang="en-US" b="1" i="1" dirty="0"/>
                  <a:t>p</a:t>
                </a:r>
                <a:r>
                  <a:rPr lang="en-US" b="1" dirty="0"/>
                  <a:t> are likely to be.  </a:t>
                </a:r>
              </a:p>
              <a:p>
                <a:r>
                  <a:rPr lang="en-US" b="1" dirty="0"/>
                  <a:t>We can interpret the standard error as approximately the average distance of the possible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𝒑</m:t>
                        </m:r>
                      </m:e>
                    </m:acc>
                  </m:oMath>
                </a14:m>
                <a:r>
                  <a:rPr lang="en-US" b="1" dirty="0"/>
                  <a:t> values from the population proportion parameter, </a:t>
                </a:r>
                <a14:m>
                  <m:oMath xmlns:m="http://schemas.openxmlformats.org/officeDocument/2006/math">
                    <m:r>
                      <a:rPr lang="en-US" b="1" i="1">
                        <a:latin typeface="Cambria Math" panose="02040503050406030204" pitchFamily="18" charset="0"/>
                      </a:rPr>
                      <m:t>𝒑</m:t>
                    </m:r>
                  </m:oMath>
                </a14:m>
                <a:r>
                  <a:rPr lang="en-US" b="1" i="1" dirty="0"/>
                  <a:t>, </a:t>
                </a:r>
                <a:r>
                  <a:rPr lang="en-US" b="1" dirty="0"/>
                  <a:t>for repeated samples of size </a:t>
                </a:r>
                <a14:m>
                  <m:oMath xmlns:m="http://schemas.openxmlformats.org/officeDocument/2006/math">
                    <m:r>
                      <a:rPr lang="en-US" b="1" i="1">
                        <a:latin typeface="Cambria Math" panose="02040503050406030204" pitchFamily="18" charset="0"/>
                      </a:rPr>
                      <m:t>𝒏</m:t>
                    </m:r>
                  </m:oMath>
                </a14:m>
                <a:r>
                  <a:rPr lang="en-US" b="1" dirty="0"/>
                  <a:t>. </a:t>
                </a:r>
              </a:p>
            </p:txBody>
          </p:sp>
        </mc:Choice>
        <mc:Fallback xmlns="">
          <p:sp>
            <p:nvSpPr>
              <p:cNvPr id="3" name="Content Placeholder 2">
                <a:extLst>
                  <a:ext uri="{FF2B5EF4-FFF2-40B4-BE49-F238E27FC236}">
                    <a16:creationId xmlns:a16="http://schemas.microsoft.com/office/drawing/2014/main" id="{E93B8006-329B-45C7-9571-5ACF786C3134}"/>
                  </a:ext>
                </a:extLst>
              </p:cNvPr>
              <p:cNvSpPr>
                <a:spLocks noGrp="1" noRot="1" noChangeAspect="1" noMove="1" noResize="1" noEditPoints="1" noAdjustHandles="1" noChangeArrowheads="1" noChangeShapeType="1" noTextEdit="1"/>
              </p:cNvSpPr>
              <p:nvPr>
                <p:ph idx="1"/>
              </p:nvPr>
            </p:nvSpPr>
            <p:spPr>
              <a:blipFill>
                <a:blip r:embed="rId3"/>
                <a:stretch>
                  <a:fillRect l="-1078" t="-1311" r="-415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E727FBA-6141-45D0-BC97-FB7AA975956C}"/>
              </a:ext>
            </a:extLst>
          </p:cNvPr>
          <p:cNvSpPr>
            <a:spLocks noGrp="1"/>
          </p:cNvSpPr>
          <p:nvPr>
            <p:ph type="sldNum" sz="quarter" idx="12"/>
          </p:nvPr>
        </p:nvSpPr>
        <p:spPr/>
        <p:txBody>
          <a:bodyPr/>
          <a:lstStyle/>
          <a:p>
            <a:fld id="{3833988A-D950-44F7-AD3F-E8557E80514B}" type="slidenum">
              <a:rPr lang="en-US" smtClean="0"/>
              <a:t>7</a:t>
            </a:fld>
            <a:endParaRPr lang="en-US"/>
          </a:p>
        </p:txBody>
      </p:sp>
    </p:spTree>
    <p:extLst>
      <p:ext uri="{BB962C8B-B14F-4D97-AF65-F5344CB8AC3E}">
        <p14:creationId xmlns:p14="http://schemas.microsoft.com/office/powerpoint/2010/main" val="155958152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328E2-EED3-41BB-BFFD-86070622DE39}"/>
              </a:ext>
            </a:extLst>
          </p:cNvPr>
          <p:cNvSpPr>
            <a:spLocks noGrp="1"/>
          </p:cNvSpPr>
          <p:nvPr>
            <p:ph type="title"/>
          </p:nvPr>
        </p:nvSpPr>
        <p:spPr/>
        <p:txBody>
          <a:bodyPr>
            <a:normAutofit/>
          </a:bodyPr>
          <a:lstStyle/>
          <a:p>
            <a:pPr algn="ctr"/>
            <a:r>
              <a:rPr lang="en-US" sz="2800" u="sng" dirty="0"/>
              <a:t>Checking Success/Failure Condition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93B8006-329B-45C7-9571-5ACF786C3134}"/>
                  </a:ext>
                </a:extLst>
              </p:cNvPr>
              <p:cNvSpPr>
                <a:spLocks noGrp="1"/>
              </p:cNvSpPr>
              <p:nvPr>
                <p:ph idx="1"/>
              </p:nvPr>
            </p:nvSpPr>
            <p:spPr>
              <a:xfrm>
                <a:off x="798040" y="1260389"/>
                <a:ext cx="7917592" cy="5211432"/>
              </a:xfrm>
            </p:spPr>
            <p:txBody>
              <a:bodyPr>
                <a:normAutofit lnSpcReduction="10000"/>
              </a:bodyPr>
              <a:lstStyle/>
              <a:p>
                <a:r>
                  <a:rPr lang="en-US" b="1" dirty="0"/>
                  <a:t>The approximate normal model for the sampling distribution of the difference in sample proportions requires that the quantities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𝒏</m:t>
                        </m:r>
                      </m:e>
                      <m:sub>
                        <m:r>
                          <a:rPr lang="en-US" b="1" i="1">
                            <a:latin typeface="Cambria Math" panose="02040503050406030204" pitchFamily="18" charset="0"/>
                          </a:rPr>
                          <m:t>𝟏</m:t>
                        </m:r>
                      </m:sub>
                    </m:sSub>
                    <m:sSub>
                      <m:sSubPr>
                        <m:ctrlPr>
                          <a:rPr lang="en-US" b="1" i="1">
                            <a:latin typeface="Cambria Math" panose="02040503050406030204" pitchFamily="18" charset="0"/>
                          </a:rPr>
                        </m:ctrlPr>
                      </m:sSubPr>
                      <m:e>
                        <m:r>
                          <a:rPr lang="en-US" b="1" i="1">
                            <a:latin typeface="Cambria Math" panose="02040503050406030204" pitchFamily="18" charset="0"/>
                          </a:rPr>
                          <m:t>𝒑</m:t>
                        </m:r>
                      </m:e>
                      <m:sub>
                        <m:r>
                          <a:rPr lang="en-US" b="1" i="1">
                            <a:latin typeface="Cambria Math" panose="02040503050406030204" pitchFamily="18" charset="0"/>
                          </a:rPr>
                          <m:t>𝟏</m:t>
                        </m:r>
                      </m:sub>
                    </m:sSub>
                  </m:oMath>
                </a14:m>
                <a:r>
                  <a:rPr lang="en-US" b="1" dirty="0"/>
                  <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𝒏</m:t>
                        </m:r>
                      </m:e>
                      <m:sub>
                        <m:r>
                          <a:rPr lang="en-US" b="1" i="1">
                            <a:latin typeface="Cambria Math" panose="02040503050406030204" pitchFamily="18" charset="0"/>
                          </a:rPr>
                          <m:t>𝟏</m:t>
                        </m:r>
                      </m:sub>
                    </m:sSub>
                    <m:r>
                      <a:rPr lang="en-US" b="1" i="1">
                        <a:latin typeface="Cambria Math" panose="02040503050406030204" pitchFamily="18" charset="0"/>
                      </a:rPr>
                      <m:t>(</m:t>
                    </m:r>
                    <m:r>
                      <a:rPr lang="en-US" b="1" i="1">
                        <a:latin typeface="Cambria Math" panose="02040503050406030204" pitchFamily="18" charset="0"/>
                      </a:rPr>
                      <m:t>𝟏</m:t>
                    </m:r>
                    <m:r>
                      <a:rPr lang="en-US" b="1"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𝒑</m:t>
                        </m:r>
                      </m:e>
                      <m:sub>
                        <m:r>
                          <a:rPr lang="en-US" b="1" i="1">
                            <a:latin typeface="Cambria Math" panose="02040503050406030204" pitchFamily="18" charset="0"/>
                          </a:rPr>
                          <m:t>𝟏</m:t>
                        </m:r>
                      </m:sub>
                    </m:sSub>
                    <m:r>
                      <a:rPr lang="en-US" b="1" i="1">
                        <a:latin typeface="Cambria Math" panose="02040503050406030204" pitchFamily="18" charset="0"/>
                      </a:rPr>
                      <m:t>)</m:t>
                    </m:r>
                  </m:oMath>
                </a14:m>
                <a:r>
                  <a:rPr lang="en-US" b="1" dirty="0"/>
                  <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𝒏</m:t>
                        </m:r>
                      </m:e>
                      <m:sub>
                        <m:r>
                          <a:rPr lang="en-US" b="1" i="1">
                            <a:latin typeface="Cambria Math" panose="02040503050406030204" pitchFamily="18" charset="0"/>
                          </a:rPr>
                          <m:t>𝟐</m:t>
                        </m:r>
                      </m:sub>
                    </m:sSub>
                    <m:sSub>
                      <m:sSubPr>
                        <m:ctrlPr>
                          <a:rPr lang="en-US" b="1" i="1">
                            <a:latin typeface="Cambria Math" panose="02040503050406030204" pitchFamily="18" charset="0"/>
                          </a:rPr>
                        </m:ctrlPr>
                      </m:sSubPr>
                      <m:e>
                        <m:r>
                          <a:rPr lang="en-US" b="1" i="1">
                            <a:latin typeface="Cambria Math" panose="02040503050406030204" pitchFamily="18" charset="0"/>
                          </a:rPr>
                          <m:t>𝒑</m:t>
                        </m:r>
                      </m:e>
                      <m:sub>
                        <m:r>
                          <a:rPr lang="en-US" b="1" i="1">
                            <a:latin typeface="Cambria Math" panose="02040503050406030204" pitchFamily="18" charset="0"/>
                          </a:rPr>
                          <m:t>𝟐</m:t>
                        </m:r>
                      </m:sub>
                    </m:sSub>
                  </m:oMath>
                </a14:m>
                <a:r>
                  <a:rPr lang="en-US" b="1" dirty="0"/>
                  <a:t>, and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𝒏</m:t>
                        </m:r>
                      </m:e>
                      <m:sub>
                        <m:r>
                          <a:rPr lang="en-US" b="1" i="1">
                            <a:latin typeface="Cambria Math" panose="02040503050406030204" pitchFamily="18" charset="0"/>
                          </a:rPr>
                          <m:t>𝟐</m:t>
                        </m:r>
                      </m:sub>
                    </m:sSub>
                    <m:r>
                      <a:rPr lang="en-US" b="1" i="1">
                        <a:latin typeface="Cambria Math" panose="02040503050406030204" pitchFamily="18" charset="0"/>
                      </a:rPr>
                      <m:t>(</m:t>
                    </m:r>
                    <m:r>
                      <a:rPr lang="en-US" b="1" i="1">
                        <a:latin typeface="Cambria Math" panose="02040503050406030204" pitchFamily="18" charset="0"/>
                      </a:rPr>
                      <m:t>𝟏</m:t>
                    </m:r>
                    <m:r>
                      <a:rPr lang="en-US" b="1"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𝒑</m:t>
                        </m:r>
                      </m:e>
                      <m:sub>
                        <m:r>
                          <a:rPr lang="en-US" b="1" i="1">
                            <a:latin typeface="Cambria Math" panose="02040503050406030204" pitchFamily="18" charset="0"/>
                          </a:rPr>
                          <m:t>𝟐</m:t>
                        </m:r>
                      </m:sub>
                    </m:sSub>
                    <m:r>
                      <a:rPr lang="en-US" b="1" i="1">
                        <a:latin typeface="Cambria Math" panose="02040503050406030204" pitchFamily="18" charset="0"/>
                      </a:rPr>
                      <m:t>)</m:t>
                    </m:r>
                  </m:oMath>
                </a14:m>
                <a:r>
                  <a:rPr lang="en-US" b="1" dirty="0"/>
                  <a:t> are at least 10. </a:t>
                </a:r>
              </a:p>
              <a:p>
                <a:r>
                  <a:rPr lang="en-US" b="1" dirty="0"/>
                  <a:t>Since the population proportions are unknown, we will check if the condition is met using the sample estimates. </a:t>
                </a:r>
              </a:p>
              <a:p>
                <a:r>
                  <a:rPr lang="en-US" b="1" dirty="0"/>
                  <a:t>For </a:t>
                </a:r>
                <a:r>
                  <a:rPr lang="en-US" b="1" u="sng" dirty="0"/>
                  <a:t>confidence interval estimation </a:t>
                </a:r>
                <a:r>
                  <a:rPr lang="en-US" b="1" dirty="0"/>
                  <a:t>we will need that the quantities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𝒏</m:t>
                        </m:r>
                      </m:e>
                      <m:sub>
                        <m:r>
                          <a:rPr lang="en-US" b="1" i="1">
                            <a:latin typeface="Cambria Math" panose="02040503050406030204" pitchFamily="18" charset="0"/>
                          </a:rPr>
                          <m:t>𝟏</m:t>
                        </m:r>
                      </m:sub>
                    </m:sSub>
                    <m:sSub>
                      <m:sSubPr>
                        <m:ctrlPr>
                          <a:rPr lang="en-US" b="1" i="1">
                            <a:latin typeface="Cambria Math" panose="02040503050406030204" pitchFamily="18" charset="0"/>
                          </a:rPr>
                        </m:ctrlPr>
                      </m:sSubPr>
                      <m:e>
                        <m:acc>
                          <m:accPr>
                            <m:chr m:val="̂"/>
                            <m:ctrlPr>
                              <a:rPr lang="en-US" b="1" i="1">
                                <a:latin typeface="Cambria Math" panose="02040503050406030204" pitchFamily="18" charset="0"/>
                              </a:rPr>
                            </m:ctrlPr>
                          </m:accPr>
                          <m:e>
                            <m:r>
                              <a:rPr lang="en-US" b="1" i="1">
                                <a:latin typeface="Cambria Math" panose="02040503050406030204" pitchFamily="18" charset="0"/>
                              </a:rPr>
                              <m:t>𝒑</m:t>
                            </m:r>
                          </m:e>
                        </m:acc>
                      </m:e>
                      <m:sub>
                        <m:r>
                          <a:rPr lang="en-US" b="1" i="1">
                            <a:latin typeface="Cambria Math" panose="02040503050406030204" pitchFamily="18" charset="0"/>
                          </a:rPr>
                          <m:t>𝟏</m:t>
                        </m:r>
                      </m:sub>
                    </m:sSub>
                  </m:oMath>
                </a14:m>
                <a:r>
                  <a:rPr lang="en-US" b="1" dirty="0"/>
                  <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𝒏</m:t>
                        </m:r>
                      </m:e>
                      <m:sub>
                        <m:r>
                          <a:rPr lang="en-US" b="1" i="1">
                            <a:latin typeface="Cambria Math" panose="02040503050406030204" pitchFamily="18" charset="0"/>
                          </a:rPr>
                          <m:t>𝟏</m:t>
                        </m:r>
                      </m:sub>
                    </m:sSub>
                    <m:r>
                      <a:rPr lang="en-US" b="1" i="1">
                        <a:latin typeface="Cambria Math" panose="02040503050406030204" pitchFamily="18" charset="0"/>
                      </a:rPr>
                      <m:t>(</m:t>
                    </m:r>
                    <m:r>
                      <a:rPr lang="en-US" b="1" i="1">
                        <a:latin typeface="Cambria Math" panose="02040503050406030204" pitchFamily="18" charset="0"/>
                      </a:rPr>
                      <m:t>𝟏</m:t>
                    </m:r>
                    <m:r>
                      <a:rPr lang="en-US" b="1" i="1">
                        <a:latin typeface="Cambria Math" panose="02040503050406030204" pitchFamily="18" charset="0"/>
                      </a:rPr>
                      <m:t>−</m:t>
                    </m:r>
                    <m:sSub>
                      <m:sSubPr>
                        <m:ctrlPr>
                          <a:rPr lang="en-US" b="1" i="1">
                            <a:latin typeface="Cambria Math" panose="02040503050406030204" pitchFamily="18" charset="0"/>
                          </a:rPr>
                        </m:ctrlPr>
                      </m:sSubPr>
                      <m:e>
                        <m:acc>
                          <m:accPr>
                            <m:chr m:val="̂"/>
                            <m:ctrlPr>
                              <a:rPr lang="en-US" b="1" i="1">
                                <a:latin typeface="Cambria Math" panose="02040503050406030204" pitchFamily="18" charset="0"/>
                              </a:rPr>
                            </m:ctrlPr>
                          </m:accPr>
                          <m:e>
                            <m:r>
                              <a:rPr lang="en-US" b="1" i="1">
                                <a:latin typeface="Cambria Math" panose="02040503050406030204" pitchFamily="18" charset="0"/>
                              </a:rPr>
                              <m:t>𝒑</m:t>
                            </m:r>
                          </m:e>
                        </m:acc>
                      </m:e>
                      <m:sub>
                        <m:r>
                          <a:rPr lang="en-US" b="1" i="1">
                            <a:latin typeface="Cambria Math" panose="02040503050406030204" pitchFamily="18" charset="0"/>
                          </a:rPr>
                          <m:t>𝟏</m:t>
                        </m:r>
                      </m:sub>
                    </m:sSub>
                    <m:r>
                      <a:rPr lang="en-US" b="1" i="1">
                        <a:latin typeface="Cambria Math" panose="02040503050406030204" pitchFamily="18" charset="0"/>
                      </a:rPr>
                      <m:t>)</m:t>
                    </m:r>
                  </m:oMath>
                </a14:m>
                <a:r>
                  <a:rPr lang="en-US" b="1" dirty="0"/>
                  <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𝒏</m:t>
                        </m:r>
                      </m:e>
                      <m:sub>
                        <m:r>
                          <a:rPr lang="en-US" b="1" i="1">
                            <a:latin typeface="Cambria Math" panose="02040503050406030204" pitchFamily="18" charset="0"/>
                          </a:rPr>
                          <m:t>𝟐</m:t>
                        </m:r>
                      </m:sub>
                    </m:sSub>
                    <m:sSub>
                      <m:sSubPr>
                        <m:ctrlPr>
                          <a:rPr lang="en-US" b="1" i="1">
                            <a:latin typeface="Cambria Math" panose="02040503050406030204" pitchFamily="18" charset="0"/>
                          </a:rPr>
                        </m:ctrlPr>
                      </m:sSubPr>
                      <m:e>
                        <m:acc>
                          <m:accPr>
                            <m:chr m:val="̂"/>
                            <m:ctrlPr>
                              <a:rPr lang="en-US" b="1" i="1">
                                <a:latin typeface="Cambria Math" panose="02040503050406030204" pitchFamily="18" charset="0"/>
                              </a:rPr>
                            </m:ctrlPr>
                          </m:accPr>
                          <m:e>
                            <m:r>
                              <a:rPr lang="en-US" b="1" i="1">
                                <a:latin typeface="Cambria Math" panose="02040503050406030204" pitchFamily="18" charset="0"/>
                              </a:rPr>
                              <m:t>𝒑</m:t>
                            </m:r>
                          </m:e>
                        </m:acc>
                      </m:e>
                      <m:sub>
                        <m:r>
                          <a:rPr lang="en-US" b="1" i="1">
                            <a:latin typeface="Cambria Math" panose="02040503050406030204" pitchFamily="18" charset="0"/>
                          </a:rPr>
                          <m:t>𝟐</m:t>
                        </m:r>
                      </m:sub>
                    </m:sSub>
                  </m:oMath>
                </a14:m>
                <a:r>
                  <a:rPr lang="en-US" b="1" dirty="0"/>
                  <a:t>, and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𝒏</m:t>
                        </m:r>
                      </m:e>
                      <m:sub>
                        <m:r>
                          <a:rPr lang="en-US" b="1" i="1">
                            <a:latin typeface="Cambria Math" panose="02040503050406030204" pitchFamily="18" charset="0"/>
                          </a:rPr>
                          <m:t>𝟐</m:t>
                        </m:r>
                      </m:sub>
                    </m:sSub>
                    <m:r>
                      <a:rPr lang="en-US" b="1" i="1">
                        <a:latin typeface="Cambria Math" panose="02040503050406030204" pitchFamily="18" charset="0"/>
                      </a:rPr>
                      <m:t>(</m:t>
                    </m:r>
                    <m:r>
                      <a:rPr lang="en-US" b="1" i="1">
                        <a:latin typeface="Cambria Math" panose="02040503050406030204" pitchFamily="18" charset="0"/>
                      </a:rPr>
                      <m:t>𝟏</m:t>
                    </m:r>
                    <m:r>
                      <a:rPr lang="en-US" b="1" i="1">
                        <a:latin typeface="Cambria Math" panose="02040503050406030204" pitchFamily="18" charset="0"/>
                      </a:rPr>
                      <m:t>−</m:t>
                    </m:r>
                    <m:sSub>
                      <m:sSubPr>
                        <m:ctrlPr>
                          <a:rPr lang="en-US" b="1" i="1">
                            <a:latin typeface="Cambria Math" panose="02040503050406030204" pitchFamily="18" charset="0"/>
                          </a:rPr>
                        </m:ctrlPr>
                      </m:sSubPr>
                      <m:e>
                        <m:acc>
                          <m:accPr>
                            <m:chr m:val="̂"/>
                            <m:ctrlPr>
                              <a:rPr lang="en-US" b="1" i="1">
                                <a:latin typeface="Cambria Math" panose="02040503050406030204" pitchFamily="18" charset="0"/>
                              </a:rPr>
                            </m:ctrlPr>
                          </m:accPr>
                          <m:e>
                            <m:r>
                              <a:rPr lang="en-US" b="1" i="1">
                                <a:latin typeface="Cambria Math" panose="02040503050406030204" pitchFamily="18" charset="0"/>
                              </a:rPr>
                              <m:t>𝒑</m:t>
                            </m:r>
                          </m:e>
                        </m:acc>
                      </m:e>
                      <m:sub>
                        <m:r>
                          <a:rPr lang="en-US" b="1" i="1">
                            <a:latin typeface="Cambria Math" panose="02040503050406030204" pitchFamily="18" charset="0"/>
                          </a:rPr>
                          <m:t>𝟐</m:t>
                        </m:r>
                      </m:sub>
                    </m:sSub>
                    <m:r>
                      <a:rPr lang="en-US" b="1" i="1">
                        <a:latin typeface="Cambria Math" panose="02040503050406030204" pitchFamily="18" charset="0"/>
                      </a:rPr>
                      <m:t>)</m:t>
                    </m:r>
                  </m:oMath>
                </a14:m>
                <a:r>
                  <a:rPr lang="en-US" b="1" dirty="0"/>
                  <a:t>  are all at least 10. </a:t>
                </a:r>
              </a:p>
              <a:p>
                <a:r>
                  <a:rPr lang="en-US" b="1" dirty="0"/>
                  <a:t>For </a:t>
                </a:r>
                <a:r>
                  <a:rPr lang="en-US" b="1" u="sng" dirty="0"/>
                  <a:t>hypothesis testing</a:t>
                </a:r>
                <a:r>
                  <a:rPr lang="en-US" b="1" dirty="0"/>
                  <a:t>, we will replace the population proportions with an appropriate estimate under the null hypothesis assumption that the proportions are equal, so watch for that subtle difference in checking the expected success/failure condition.</a:t>
                </a:r>
              </a:p>
            </p:txBody>
          </p:sp>
        </mc:Choice>
        <mc:Fallback xmlns="">
          <p:sp>
            <p:nvSpPr>
              <p:cNvPr id="3" name="Content Placeholder 2">
                <a:extLst>
                  <a:ext uri="{FF2B5EF4-FFF2-40B4-BE49-F238E27FC236}">
                    <a16:creationId xmlns:a16="http://schemas.microsoft.com/office/drawing/2014/main" id="{E93B8006-329B-45C7-9571-5ACF786C3134}"/>
                  </a:ext>
                </a:extLst>
              </p:cNvPr>
              <p:cNvSpPr>
                <a:spLocks noGrp="1" noRot="1" noChangeAspect="1" noMove="1" noResize="1" noEditPoints="1" noAdjustHandles="1" noChangeArrowheads="1" noChangeShapeType="1" noTextEdit="1"/>
              </p:cNvSpPr>
              <p:nvPr>
                <p:ph idx="1"/>
              </p:nvPr>
            </p:nvSpPr>
            <p:spPr>
              <a:xfrm>
                <a:off x="798040" y="1260389"/>
                <a:ext cx="7917592" cy="5211432"/>
              </a:xfrm>
              <a:blipFill>
                <a:blip r:embed="rId2"/>
                <a:stretch>
                  <a:fillRect l="-1078" t="-1988" r="-192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18565A04-1D8A-4AA7-A13B-8E39569EB714}"/>
              </a:ext>
            </a:extLst>
          </p:cNvPr>
          <p:cNvSpPr>
            <a:spLocks noGrp="1"/>
          </p:cNvSpPr>
          <p:nvPr>
            <p:ph type="sldNum" sz="quarter" idx="12"/>
          </p:nvPr>
        </p:nvSpPr>
        <p:spPr/>
        <p:txBody>
          <a:bodyPr/>
          <a:lstStyle/>
          <a:p>
            <a:fld id="{3833988A-D950-44F7-AD3F-E8557E80514B}" type="slidenum">
              <a:rPr lang="en-US" smtClean="0"/>
              <a:t>70</a:t>
            </a:fld>
            <a:endParaRPr lang="en-US"/>
          </a:p>
        </p:txBody>
      </p:sp>
    </p:spTree>
    <p:extLst>
      <p:ext uri="{BB962C8B-B14F-4D97-AF65-F5344CB8AC3E}">
        <p14:creationId xmlns:p14="http://schemas.microsoft.com/office/powerpoint/2010/main" val="108661012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lgn="ctr"/>
                <a:r>
                  <a:rPr lang="en-US" sz="2800" dirty="0">
                    <a:solidFill>
                      <a:srgbClr val="FF0000"/>
                    </a:solidFill>
                  </a:rPr>
                  <a:t>Confidence Intervals For </a:t>
                </a:r>
                <a14:m>
                  <m:oMath xmlns:m="http://schemas.openxmlformats.org/officeDocument/2006/math">
                    <m:sSub>
                      <m:sSubPr>
                        <m:ctrlPr>
                          <a:rPr lang="en-US" sz="2800" i="1">
                            <a:solidFill>
                              <a:srgbClr val="FF0000"/>
                            </a:solidFill>
                            <a:latin typeface="Cambria Math" panose="02040503050406030204" pitchFamily="18" charset="0"/>
                          </a:rPr>
                        </m:ctrlPr>
                      </m:sSubPr>
                      <m:e>
                        <m:r>
                          <a:rPr lang="en-US" sz="2800" i="1">
                            <a:solidFill>
                              <a:srgbClr val="FF0000"/>
                            </a:solidFill>
                            <a:latin typeface="Cambria Math" panose="02040503050406030204" pitchFamily="18" charset="0"/>
                          </a:rPr>
                          <m:t>𝑝</m:t>
                        </m:r>
                      </m:e>
                      <m:sub>
                        <m:r>
                          <a:rPr lang="en-US" sz="2800" i="1">
                            <a:solidFill>
                              <a:srgbClr val="FF0000"/>
                            </a:solidFill>
                            <a:latin typeface="Cambria Math" panose="02040503050406030204" pitchFamily="18" charset="0"/>
                          </a:rPr>
                          <m:t>1</m:t>
                        </m:r>
                      </m:sub>
                    </m:sSub>
                    <m:r>
                      <a:rPr lang="en-US" sz="2800" i="1">
                        <a:solidFill>
                          <a:srgbClr val="FF0000"/>
                        </a:solidFill>
                        <a:latin typeface="Cambria Math" panose="02040503050406030204" pitchFamily="18" charset="0"/>
                      </a:rPr>
                      <m:t>−</m:t>
                    </m:r>
                    <m:sSub>
                      <m:sSubPr>
                        <m:ctrlPr>
                          <a:rPr lang="en-US" sz="2800" i="1">
                            <a:solidFill>
                              <a:srgbClr val="FF0000"/>
                            </a:solidFill>
                            <a:latin typeface="Cambria Math" panose="02040503050406030204" pitchFamily="18" charset="0"/>
                          </a:rPr>
                        </m:ctrlPr>
                      </m:sSubPr>
                      <m:e>
                        <m:r>
                          <a:rPr lang="en-US" sz="2800" i="1">
                            <a:solidFill>
                              <a:srgbClr val="FF0000"/>
                            </a:solidFill>
                            <a:latin typeface="Cambria Math" panose="02040503050406030204" pitchFamily="18" charset="0"/>
                          </a:rPr>
                          <m:t>𝑝</m:t>
                        </m:r>
                      </m:e>
                      <m:sub>
                        <m:r>
                          <a:rPr lang="en-US" sz="2800" i="1">
                            <a:solidFill>
                              <a:srgbClr val="FF0000"/>
                            </a:solidFill>
                            <a:latin typeface="Cambria Math" panose="02040503050406030204" pitchFamily="18" charset="0"/>
                          </a:rPr>
                          <m:t>2</m:t>
                        </m:r>
                      </m:sub>
                    </m:sSub>
                  </m:oMath>
                </a14:m>
                <a:endParaRPr lang="en-US" sz="2800" dirty="0">
                  <a:solidFill>
                    <a:srgbClr val="FF0000"/>
                  </a:solidFill>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154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800" b="1" dirty="0"/>
                  <a:t>After checking conditions, we can use the following formula to calculate a confidence interval for </a:t>
                </a:r>
                <a14:m>
                  <m:oMath xmlns:m="http://schemas.openxmlformats.org/officeDocument/2006/math">
                    <m:sSub>
                      <m:sSubPr>
                        <m:ctrlPr>
                          <a:rPr lang="en-US" sz="2800" b="1" i="1">
                            <a:latin typeface="Cambria Math" panose="02040503050406030204" pitchFamily="18" charset="0"/>
                          </a:rPr>
                        </m:ctrlPr>
                      </m:sSubPr>
                      <m:e>
                        <m:r>
                          <a:rPr lang="en-US" sz="2800" b="1" i="1">
                            <a:latin typeface="Cambria Math" panose="02040503050406030204" pitchFamily="18" charset="0"/>
                          </a:rPr>
                          <m:t>𝒑</m:t>
                        </m:r>
                      </m:e>
                      <m:sub>
                        <m:r>
                          <a:rPr lang="en-US" sz="2800" b="1" i="1">
                            <a:latin typeface="Cambria Math" panose="02040503050406030204" pitchFamily="18" charset="0"/>
                          </a:rPr>
                          <m:t>𝟏</m:t>
                        </m:r>
                      </m:sub>
                    </m:sSub>
                    <m:r>
                      <a:rPr lang="en-US" sz="2800" b="1" i="1">
                        <a:latin typeface="Cambria Math" panose="02040503050406030204" pitchFamily="18" charset="0"/>
                      </a:rPr>
                      <m:t>−</m:t>
                    </m:r>
                    <m:sSub>
                      <m:sSubPr>
                        <m:ctrlPr>
                          <a:rPr lang="en-US" sz="2800" b="1" i="1">
                            <a:latin typeface="Cambria Math" panose="02040503050406030204" pitchFamily="18" charset="0"/>
                          </a:rPr>
                        </m:ctrlPr>
                      </m:sSubPr>
                      <m:e>
                        <m:r>
                          <a:rPr lang="en-US" sz="2800" b="1" i="1">
                            <a:latin typeface="Cambria Math" panose="02040503050406030204" pitchFamily="18" charset="0"/>
                          </a:rPr>
                          <m:t>𝒑</m:t>
                        </m:r>
                      </m:e>
                      <m:sub>
                        <m:r>
                          <a:rPr lang="en-US" sz="2800" b="1" i="1">
                            <a:latin typeface="Cambria Math" panose="02040503050406030204" pitchFamily="18" charset="0"/>
                          </a:rPr>
                          <m:t>𝟐</m:t>
                        </m:r>
                      </m:sub>
                    </m:sSub>
                  </m:oMath>
                </a14:m>
                <a:r>
                  <a:rPr lang="en-US" sz="2800" b="1" dirty="0"/>
                  <a:t>:</a:t>
                </a:r>
              </a:p>
              <a:p>
                <a:pPr marL="0" indent="0">
                  <a:buNone/>
                </a:pPr>
                <a:endParaRPr lang="en-US" sz="2800" b="1" i="1" dirty="0"/>
              </a:p>
              <a:p>
                <a:pPr marL="0" indent="0">
                  <a:buNone/>
                </a:pPr>
                <a14:m>
                  <m:oMathPara xmlns:m="http://schemas.openxmlformats.org/officeDocument/2006/math">
                    <m:oMathParaPr>
                      <m:jc m:val="centerGroup"/>
                    </m:oMathParaPr>
                    <m:oMath xmlns:m="http://schemas.openxmlformats.org/officeDocument/2006/math">
                      <m:sSub>
                        <m:sSubPr>
                          <m:ctrlPr>
                            <a:rPr lang="en-US" sz="2800" b="1" i="1">
                              <a:latin typeface="Cambria Math" panose="02040503050406030204" pitchFamily="18" charset="0"/>
                            </a:rPr>
                          </m:ctrlPr>
                        </m:sSubPr>
                        <m:e>
                          <m:acc>
                            <m:accPr>
                              <m:chr m:val="̂"/>
                              <m:ctrlPr>
                                <a:rPr lang="en-US" sz="2800" b="1" i="1">
                                  <a:latin typeface="Cambria Math" panose="02040503050406030204" pitchFamily="18" charset="0"/>
                                </a:rPr>
                              </m:ctrlPr>
                            </m:accPr>
                            <m:e>
                              <m:r>
                                <a:rPr lang="en-US" sz="2800" b="1" i="1">
                                  <a:latin typeface="Cambria Math" panose="02040503050406030204" pitchFamily="18" charset="0"/>
                                </a:rPr>
                                <m:t>𝒑</m:t>
                              </m:r>
                            </m:e>
                          </m:acc>
                        </m:e>
                        <m:sub>
                          <m:r>
                            <a:rPr lang="en-US" sz="2800" b="1" i="1">
                              <a:latin typeface="Cambria Math" panose="02040503050406030204" pitchFamily="18" charset="0"/>
                            </a:rPr>
                            <m:t>𝟏</m:t>
                          </m:r>
                        </m:sub>
                      </m:sSub>
                      <m:r>
                        <a:rPr lang="en-US" sz="2800" b="1" i="1">
                          <a:latin typeface="Cambria Math" panose="02040503050406030204" pitchFamily="18" charset="0"/>
                        </a:rPr>
                        <m:t>−</m:t>
                      </m:r>
                      <m:sSub>
                        <m:sSubPr>
                          <m:ctrlPr>
                            <a:rPr lang="en-US" sz="2800" b="1" i="1">
                              <a:latin typeface="Cambria Math" panose="02040503050406030204" pitchFamily="18" charset="0"/>
                            </a:rPr>
                          </m:ctrlPr>
                        </m:sSubPr>
                        <m:e>
                          <m:acc>
                            <m:accPr>
                              <m:chr m:val="̂"/>
                              <m:ctrlPr>
                                <a:rPr lang="en-US" sz="2800" b="1" i="1">
                                  <a:latin typeface="Cambria Math" panose="02040503050406030204" pitchFamily="18" charset="0"/>
                                </a:rPr>
                              </m:ctrlPr>
                            </m:accPr>
                            <m:e>
                              <m:r>
                                <a:rPr lang="en-US" sz="2800" b="1" i="1">
                                  <a:latin typeface="Cambria Math" panose="02040503050406030204" pitchFamily="18" charset="0"/>
                                </a:rPr>
                                <m:t>𝒑</m:t>
                              </m:r>
                            </m:e>
                          </m:acc>
                        </m:e>
                        <m:sub>
                          <m:r>
                            <a:rPr lang="en-US" sz="2800" b="1" i="1">
                              <a:latin typeface="Cambria Math" panose="02040503050406030204" pitchFamily="18" charset="0"/>
                            </a:rPr>
                            <m:t>𝟐</m:t>
                          </m:r>
                        </m:sub>
                      </m:sSub>
                      <m:r>
                        <a:rPr lang="en-US" sz="2800" b="1" i="1">
                          <a:latin typeface="Cambria Math" panose="02040503050406030204" pitchFamily="18" charset="0"/>
                        </a:rPr>
                        <m:t>±</m:t>
                      </m:r>
                      <m:sSup>
                        <m:sSupPr>
                          <m:ctrlPr>
                            <a:rPr lang="en-US" sz="2800" b="1" i="1">
                              <a:latin typeface="Cambria Math" panose="02040503050406030204" pitchFamily="18" charset="0"/>
                            </a:rPr>
                          </m:ctrlPr>
                        </m:sSupPr>
                        <m:e>
                          <m:r>
                            <a:rPr lang="en-US" sz="2800" b="1" i="1">
                              <a:latin typeface="Cambria Math" panose="02040503050406030204" pitchFamily="18" charset="0"/>
                            </a:rPr>
                            <m:t>𝒛</m:t>
                          </m:r>
                        </m:e>
                        <m:sup>
                          <m:r>
                            <a:rPr lang="en-US" sz="2800" b="1" i="1">
                              <a:latin typeface="Cambria Math" panose="02040503050406030204" pitchFamily="18" charset="0"/>
                            </a:rPr>
                            <m:t>∗</m:t>
                          </m:r>
                        </m:sup>
                      </m:sSup>
                      <m:rad>
                        <m:radPr>
                          <m:degHide m:val="on"/>
                          <m:ctrlPr>
                            <a:rPr lang="en-US" sz="2800" b="1" i="1">
                              <a:latin typeface="Cambria Math" panose="02040503050406030204" pitchFamily="18" charset="0"/>
                            </a:rPr>
                          </m:ctrlPr>
                        </m:radPr>
                        <m:deg/>
                        <m:e>
                          <m:f>
                            <m:fPr>
                              <m:ctrlPr>
                                <a:rPr lang="en-US" sz="2800" b="1" i="1">
                                  <a:latin typeface="Cambria Math" panose="02040503050406030204" pitchFamily="18" charset="0"/>
                                </a:rPr>
                              </m:ctrlPr>
                            </m:fPr>
                            <m:num>
                              <m:sSub>
                                <m:sSubPr>
                                  <m:ctrlPr>
                                    <a:rPr lang="en-US" sz="2800" b="1" i="1">
                                      <a:latin typeface="Cambria Math" panose="02040503050406030204" pitchFamily="18" charset="0"/>
                                    </a:rPr>
                                  </m:ctrlPr>
                                </m:sSubPr>
                                <m:e>
                                  <m:acc>
                                    <m:accPr>
                                      <m:chr m:val="̂"/>
                                      <m:ctrlPr>
                                        <a:rPr lang="en-US" sz="2800" b="1" i="1">
                                          <a:latin typeface="Cambria Math" panose="02040503050406030204" pitchFamily="18" charset="0"/>
                                        </a:rPr>
                                      </m:ctrlPr>
                                    </m:accPr>
                                    <m:e>
                                      <m:r>
                                        <a:rPr lang="en-US" sz="2800" b="1" i="1">
                                          <a:latin typeface="Cambria Math" panose="02040503050406030204" pitchFamily="18" charset="0"/>
                                        </a:rPr>
                                        <m:t>𝒑</m:t>
                                      </m:r>
                                    </m:e>
                                  </m:acc>
                                </m:e>
                                <m:sub>
                                  <m:r>
                                    <a:rPr lang="en-US" sz="2800" b="1" i="1">
                                      <a:latin typeface="Cambria Math" panose="02040503050406030204" pitchFamily="18" charset="0"/>
                                    </a:rPr>
                                    <m:t>𝟏</m:t>
                                  </m:r>
                                </m:sub>
                              </m:sSub>
                              <m:d>
                                <m:dPr>
                                  <m:ctrlPr>
                                    <a:rPr lang="en-US" sz="2800" b="1" i="1">
                                      <a:latin typeface="Cambria Math" panose="02040503050406030204" pitchFamily="18" charset="0"/>
                                    </a:rPr>
                                  </m:ctrlPr>
                                </m:dPr>
                                <m:e>
                                  <m:r>
                                    <a:rPr lang="en-US" sz="2800" b="1" i="1">
                                      <a:latin typeface="Cambria Math" panose="02040503050406030204" pitchFamily="18" charset="0"/>
                                    </a:rPr>
                                    <m:t>𝟏</m:t>
                                  </m:r>
                                  <m:r>
                                    <a:rPr lang="en-US" sz="2800" b="1" i="1">
                                      <a:latin typeface="Cambria Math" panose="02040503050406030204" pitchFamily="18" charset="0"/>
                                    </a:rPr>
                                    <m:t>−</m:t>
                                  </m:r>
                                  <m:sSub>
                                    <m:sSubPr>
                                      <m:ctrlPr>
                                        <a:rPr lang="en-US" sz="2800" b="1" i="1">
                                          <a:latin typeface="Cambria Math" panose="02040503050406030204" pitchFamily="18" charset="0"/>
                                        </a:rPr>
                                      </m:ctrlPr>
                                    </m:sSubPr>
                                    <m:e>
                                      <m:acc>
                                        <m:accPr>
                                          <m:chr m:val="̂"/>
                                          <m:ctrlPr>
                                            <a:rPr lang="en-US" sz="2800" b="1" i="1">
                                              <a:latin typeface="Cambria Math" panose="02040503050406030204" pitchFamily="18" charset="0"/>
                                            </a:rPr>
                                          </m:ctrlPr>
                                        </m:accPr>
                                        <m:e>
                                          <m:r>
                                            <a:rPr lang="en-US" sz="2800" b="1" i="1">
                                              <a:latin typeface="Cambria Math" panose="02040503050406030204" pitchFamily="18" charset="0"/>
                                            </a:rPr>
                                            <m:t>𝒑</m:t>
                                          </m:r>
                                        </m:e>
                                      </m:acc>
                                    </m:e>
                                    <m:sub>
                                      <m:r>
                                        <a:rPr lang="en-US" sz="2800" b="1" i="1">
                                          <a:latin typeface="Cambria Math" panose="02040503050406030204" pitchFamily="18" charset="0"/>
                                        </a:rPr>
                                        <m:t>𝟏</m:t>
                                      </m:r>
                                    </m:sub>
                                  </m:sSub>
                                </m:e>
                              </m:d>
                            </m:num>
                            <m:den>
                              <m:sSub>
                                <m:sSubPr>
                                  <m:ctrlPr>
                                    <a:rPr lang="en-US" sz="2800" b="1" i="1">
                                      <a:latin typeface="Cambria Math" panose="02040503050406030204" pitchFamily="18" charset="0"/>
                                    </a:rPr>
                                  </m:ctrlPr>
                                </m:sSubPr>
                                <m:e>
                                  <m:r>
                                    <a:rPr lang="en-US" sz="2800" b="1" i="1">
                                      <a:latin typeface="Cambria Math" panose="02040503050406030204" pitchFamily="18" charset="0"/>
                                    </a:rPr>
                                    <m:t>𝒏</m:t>
                                  </m:r>
                                </m:e>
                                <m:sub>
                                  <m:r>
                                    <a:rPr lang="en-US" sz="2800" b="1" i="1">
                                      <a:latin typeface="Cambria Math" panose="02040503050406030204" pitchFamily="18" charset="0"/>
                                    </a:rPr>
                                    <m:t>𝟏</m:t>
                                  </m:r>
                                </m:sub>
                              </m:sSub>
                            </m:den>
                          </m:f>
                          <m:r>
                            <a:rPr lang="en-US" sz="2800" b="1" i="1">
                              <a:latin typeface="Cambria Math" panose="02040503050406030204" pitchFamily="18" charset="0"/>
                            </a:rPr>
                            <m:t>+</m:t>
                          </m:r>
                          <m:f>
                            <m:fPr>
                              <m:ctrlPr>
                                <a:rPr lang="en-US" sz="2800" b="1" i="1">
                                  <a:latin typeface="Cambria Math" panose="02040503050406030204" pitchFamily="18" charset="0"/>
                                </a:rPr>
                              </m:ctrlPr>
                            </m:fPr>
                            <m:num>
                              <m:sSub>
                                <m:sSubPr>
                                  <m:ctrlPr>
                                    <a:rPr lang="en-US" sz="2800" b="1" i="1">
                                      <a:latin typeface="Cambria Math" panose="02040503050406030204" pitchFamily="18" charset="0"/>
                                    </a:rPr>
                                  </m:ctrlPr>
                                </m:sSubPr>
                                <m:e>
                                  <m:acc>
                                    <m:accPr>
                                      <m:chr m:val="̂"/>
                                      <m:ctrlPr>
                                        <a:rPr lang="en-US" sz="2800" b="1" i="1">
                                          <a:latin typeface="Cambria Math" panose="02040503050406030204" pitchFamily="18" charset="0"/>
                                        </a:rPr>
                                      </m:ctrlPr>
                                    </m:accPr>
                                    <m:e>
                                      <m:r>
                                        <a:rPr lang="en-US" sz="2800" b="1" i="1">
                                          <a:latin typeface="Cambria Math" panose="02040503050406030204" pitchFamily="18" charset="0"/>
                                        </a:rPr>
                                        <m:t>𝒑</m:t>
                                      </m:r>
                                    </m:e>
                                  </m:acc>
                                </m:e>
                                <m:sub>
                                  <m:r>
                                    <a:rPr lang="en-US" sz="2800" b="1" i="1">
                                      <a:latin typeface="Cambria Math" panose="02040503050406030204" pitchFamily="18" charset="0"/>
                                    </a:rPr>
                                    <m:t>𝟐</m:t>
                                  </m:r>
                                </m:sub>
                              </m:sSub>
                              <m:d>
                                <m:dPr>
                                  <m:ctrlPr>
                                    <a:rPr lang="en-US" sz="2800" b="1" i="1">
                                      <a:latin typeface="Cambria Math" panose="02040503050406030204" pitchFamily="18" charset="0"/>
                                    </a:rPr>
                                  </m:ctrlPr>
                                </m:dPr>
                                <m:e>
                                  <m:r>
                                    <a:rPr lang="en-US" sz="2800" b="1" i="1">
                                      <a:latin typeface="Cambria Math" panose="02040503050406030204" pitchFamily="18" charset="0"/>
                                    </a:rPr>
                                    <m:t>𝟏</m:t>
                                  </m:r>
                                  <m:r>
                                    <a:rPr lang="en-US" sz="2800" b="1" i="1">
                                      <a:latin typeface="Cambria Math" panose="02040503050406030204" pitchFamily="18" charset="0"/>
                                    </a:rPr>
                                    <m:t>−</m:t>
                                  </m:r>
                                  <m:sSub>
                                    <m:sSubPr>
                                      <m:ctrlPr>
                                        <a:rPr lang="en-US" sz="2800" b="1" i="1">
                                          <a:latin typeface="Cambria Math" panose="02040503050406030204" pitchFamily="18" charset="0"/>
                                        </a:rPr>
                                      </m:ctrlPr>
                                    </m:sSubPr>
                                    <m:e>
                                      <m:acc>
                                        <m:accPr>
                                          <m:chr m:val="̂"/>
                                          <m:ctrlPr>
                                            <a:rPr lang="en-US" sz="2800" b="1" i="1">
                                              <a:latin typeface="Cambria Math" panose="02040503050406030204" pitchFamily="18" charset="0"/>
                                            </a:rPr>
                                          </m:ctrlPr>
                                        </m:accPr>
                                        <m:e>
                                          <m:r>
                                            <a:rPr lang="en-US" sz="2800" b="1" i="1">
                                              <a:latin typeface="Cambria Math" panose="02040503050406030204" pitchFamily="18" charset="0"/>
                                            </a:rPr>
                                            <m:t>𝒑</m:t>
                                          </m:r>
                                        </m:e>
                                      </m:acc>
                                    </m:e>
                                    <m:sub>
                                      <m:r>
                                        <a:rPr lang="en-US" sz="2800" b="1" i="1">
                                          <a:latin typeface="Cambria Math" panose="02040503050406030204" pitchFamily="18" charset="0"/>
                                        </a:rPr>
                                        <m:t>𝟐</m:t>
                                      </m:r>
                                    </m:sub>
                                  </m:sSub>
                                </m:e>
                              </m:d>
                            </m:num>
                            <m:den>
                              <m:sSub>
                                <m:sSubPr>
                                  <m:ctrlPr>
                                    <a:rPr lang="en-US" sz="2800" b="1" i="1">
                                      <a:latin typeface="Cambria Math" panose="02040503050406030204" pitchFamily="18" charset="0"/>
                                    </a:rPr>
                                  </m:ctrlPr>
                                </m:sSubPr>
                                <m:e>
                                  <m:r>
                                    <a:rPr lang="en-US" sz="2800" b="1" i="1">
                                      <a:latin typeface="Cambria Math" panose="02040503050406030204" pitchFamily="18" charset="0"/>
                                    </a:rPr>
                                    <m:t>𝒏</m:t>
                                  </m:r>
                                </m:e>
                                <m:sub>
                                  <m:r>
                                    <a:rPr lang="en-US" sz="2800" b="1" i="1">
                                      <a:latin typeface="Cambria Math" panose="02040503050406030204" pitchFamily="18" charset="0"/>
                                    </a:rPr>
                                    <m:t>𝟐</m:t>
                                  </m:r>
                                </m:sub>
                              </m:sSub>
                            </m:den>
                          </m:f>
                        </m:e>
                      </m:rad>
                    </m:oMath>
                  </m:oMathPara>
                </a14:m>
                <a:endParaRPr lang="en-US" sz="2800" b="1"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463" t="-178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6BD36B77-A06E-4FAA-968C-78512F955E4B}"/>
              </a:ext>
            </a:extLst>
          </p:cNvPr>
          <p:cNvSpPr>
            <a:spLocks noGrp="1"/>
          </p:cNvSpPr>
          <p:nvPr>
            <p:ph type="sldNum" sz="quarter" idx="12"/>
          </p:nvPr>
        </p:nvSpPr>
        <p:spPr/>
        <p:txBody>
          <a:bodyPr/>
          <a:lstStyle/>
          <a:p>
            <a:fld id="{3833988A-D950-44F7-AD3F-E8557E80514B}" type="slidenum">
              <a:rPr lang="en-US" smtClean="0"/>
              <a:t>71</a:t>
            </a:fld>
            <a:endParaRPr lang="en-US"/>
          </a:p>
        </p:txBody>
      </p:sp>
    </p:spTree>
    <p:extLst>
      <p:ext uri="{BB962C8B-B14F-4D97-AF65-F5344CB8AC3E}">
        <p14:creationId xmlns:p14="http://schemas.microsoft.com/office/powerpoint/2010/main" val="397120694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A5343-97B8-4D0A-A654-C63637256E5F}"/>
              </a:ext>
            </a:extLst>
          </p:cNvPr>
          <p:cNvSpPr>
            <a:spLocks noGrp="1"/>
          </p:cNvSpPr>
          <p:nvPr>
            <p:ph type="title"/>
          </p:nvPr>
        </p:nvSpPr>
        <p:spPr/>
        <p:txBody>
          <a:bodyPr>
            <a:normAutofit/>
          </a:bodyPr>
          <a:lstStyle/>
          <a:p>
            <a:r>
              <a:rPr lang="en-US" sz="3200" u="sng" dirty="0"/>
              <a:t>Example</a:t>
            </a:r>
            <a:r>
              <a:rPr lang="en-US" sz="2800" dirty="0"/>
              <a:t>: </a:t>
            </a:r>
            <a:r>
              <a:rPr lang="en-US" sz="1600" dirty="0"/>
              <a:t>SIMILAR HW7</a:t>
            </a:r>
          </a:p>
        </p:txBody>
      </p:sp>
      <p:sp>
        <p:nvSpPr>
          <p:cNvPr id="3" name="Content Placeholder 2">
            <a:extLst>
              <a:ext uri="{FF2B5EF4-FFF2-40B4-BE49-F238E27FC236}">
                <a16:creationId xmlns:a16="http://schemas.microsoft.com/office/drawing/2014/main" id="{AB84AFF6-30D7-437C-9CB8-E80348494DBD}"/>
              </a:ext>
            </a:extLst>
          </p:cNvPr>
          <p:cNvSpPr>
            <a:spLocks noGrp="1"/>
          </p:cNvSpPr>
          <p:nvPr>
            <p:ph idx="1"/>
          </p:nvPr>
        </p:nvSpPr>
        <p:spPr/>
        <p:txBody>
          <a:bodyPr/>
          <a:lstStyle/>
          <a:p>
            <a:r>
              <a:rPr lang="en-US" altLang="en-US" b="1" dirty="0"/>
              <a:t>According to a report on sleep deprivation by the Centers for Disease Control and Prevention, the proportion of California residents who reported insufficient rest or sleep during each of the preceding 30 days is </a:t>
            </a:r>
            <a:r>
              <a:rPr lang="en-US" altLang="en-US" b="1" dirty="0">
                <a:solidFill>
                  <a:srgbClr val="FF0000"/>
                </a:solidFill>
              </a:rPr>
              <a:t>8%, </a:t>
            </a:r>
            <a:r>
              <a:rPr lang="en-US" altLang="en-US" b="1" dirty="0"/>
              <a:t>while this proportion is </a:t>
            </a:r>
            <a:r>
              <a:rPr lang="en-US" altLang="en-US" b="1" dirty="0">
                <a:solidFill>
                  <a:srgbClr val="FF0000"/>
                </a:solidFill>
              </a:rPr>
              <a:t>8.8% </a:t>
            </a:r>
            <a:r>
              <a:rPr lang="en-US" altLang="en-US" b="1" dirty="0"/>
              <a:t>for Oregon residents. These data are based on simple random samples of </a:t>
            </a:r>
            <a:r>
              <a:rPr lang="en-US" altLang="en-US" b="1" dirty="0">
                <a:solidFill>
                  <a:srgbClr val="FF0000"/>
                </a:solidFill>
              </a:rPr>
              <a:t>11,545</a:t>
            </a:r>
            <a:r>
              <a:rPr lang="en-US" altLang="en-US" b="1" dirty="0"/>
              <a:t> California and </a:t>
            </a:r>
            <a:r>
              <a:rPr lang="en-US" altLang="en-US" b="1" dirty="0">
                <a:solidFill>
                  <a:srgbClr val="FF0000"/>
                </a:solidFill>
              </a:rPr>
              <a:t>4,691</a:t>
            </a:r>
            <a:r>
              <a:rPr lang="en-US" altLang="en-US" b="1" dirty="0"/>
              <a:t> Oregon residents. </a:t>
            </a:r>
          </a:p>
          <a:p>
            <a:r>
              <a:rPr lang="en-US" altLang="en-US" b="1" dirty="0"/>
              <a:t>Calculate a </a:t>
            </a:r>
            <a:r>
              <a:rPr lang="en-US" altLang="en-US" b="1" u="sng" dirty="0"/>
              <a:t>95% confidence interval </a:t>
            </a:r>
            <a:r>
              <a:rPr lang="en-US" altLang="en-US" b="1" dirty="0"/>
              <a:t>for the difference between the proportions of Californians and Oregonians who are sleep deprived and </a:t>
            </a:r>
            <a:r>
              <a:rPr lang="en-US" altLang="en-US" b="1" u="sng" dirty="0"/>
              <a:t>interpret</a:t>
            </a:r>
            <a:r>
              <a:rPr lang="en-US" altLang="en-US" b="1" dirty="0"/>
              <a:t> it in context of the data.</a:t>
            </a:r>
          </a:p>
          <a:p>
            <a:pPr marL="0" indent="0">
              <a:buNone/>
            </a:pPr>
            <a:endParaRPr lang="en-US" dirty="0"/>
          </a:p>
        </p:txBody>
      </p:sp>
      <p:sp>
        <p:nvSpPr>
          <p:cNvPr id="4" name="Slide Number Placeholder 3">
            <a:extLst>
              <a:ext uri="{FF2B5EF4-FFF2-40B4-BE49-F238E27FC236}">
                <a16:creationId xmlns:a16="http://schemas.microsoft.com/office/drawing/2014/main" id="{F38BAB71-2373-442D-B3A8-5E91491ADD7B}"/>
              </a:ext>
            </a:extLst>
          </p:cNvPr>
          <p:cNvSpPr>
            <a:spLocks noGrp="1"/>
          </p:cNvSpPr>
          <p:nvPr>
            <p:ph type="sldNum" sz="quarter" idx="12"/>
          </p:nvPr>
        </p:nvSpPr>
        <p:spPr/>
        <p:txBody>
          <a:bodyPr/>
          <a:lstStyle/>
          <a:p>
            <a:fld id="{3833988A-D950-44F7-AD3F-E8557E80514B}" type="slidenum">
              <a:rPr lang="en-US" smtClean="0"/>
              <a:t>72</a:t>
            </a:fld>
            <a:endParaRPr lang="en-US"/>
          </a:p>
        </p:txBody>
      </p:sp>
    </p:spTree>
    <p:extLst>
      <p:ext uri="{BB962C8B-B14F-4D97-AF65-F5344CB8AC3E}">
        <p14:creationId xmlns:p14="http://schemas.microsoft.com/office/powerpoint/2010/main" val="292747795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982D1-267D-481A-A3C8-F4CF082296B8}"/>
              </a:ext>
            </a:extLst>
          </p:cNvPr>
          <p:cNvSpPr>
            <a:spLocks noGrp="1"/>
          </p:cNvSpPr>
          <p:nvPr>
            <p:ph type="title"/>
          </p:nvPr>
        </p:nvSpPr>
        <p:spPr/>
        <p:txBody>
          <a:bodyPr>
            <a:normAutofit/>
          </a:bodyPr>
          <a:lstStyle/>
          <a:p>
            <a:r>
              <a:rPr lang="en-US" sz="3200" u="sng" dirty="0"/>
              <a:t>Example</a:t>
            </a:r>
            <a:r>
              <a:rPr lang="en-US" sz="2800" dirty="0"/>
              <a:t>: </a:t>
            </a:r>
            <a:r>
              <a:rPr lang="en-US" sz="1600" dirty="0"/>
              <a:t>SIMILAR HW7</a:t>
            </a:r>
          </a:p>
        </p:txBody>
      </p:sp>
      <p:sp>
        <p:nvSpPr>
          <p:cNvPr id="3" name="Content Placeholder 2">
            <a:extLst>
              <a:ext uri="{FF2B5EF4-FFF2-40B4-BE49-F238E27FC236}">
                <a16:creationId xmlns:a16="http://schemas.microsoft.com/office/drawing/2014/main" id="{DD17348F-7D65-4D86-BBE7-A4398EA43FEA}"/>
              </a:ext>
            </a:extLst>
          </p:cNvPr>
          <p:cNvSpPr>
            <a:spLocks noGrp="1"/>
          </p:cNvSpPr>
          <p:nvPr>
            <p:ph idx="1"/>
          </p:nvPr>
        </p:nvSpPr>
        <p:spPr/>
        <p:txBody>
          <a:bodyPr>
            <a:normAutofit/>
          </a:bodyPr>
          <a:lstStyle/>
          <a:p>
            <a:r>
              <a:rPr lang="en-US" sz="2800" b="1" u="sng" dirty="0"/>
              <a:t>Solution</a:t>
            </a:r>
          </a:p>
        </p:txBody>
      </p:sp>
      <p:sp>
        <p:nvSpPr>
          <p:cNvPr id="4" name="Slide Number Placeholder 3">
            <a:extLst>
              <a:ext uri="{FF2B5EF4-FFF2-40B4-BE49-F238E27FC236}">
                <a16:creationId xmlns:a16="http://schemas.microsoft.com/office/drawing/2014/main" id="{31C7587B-BE7A-41B5-95E8-E7111E9D2E1F}"/>
              </a:ext>
            </a:extLst>
          </p:cNvPr>
          <p:cNvSpPr>
            <a:spLocks noGrp="1"/>
          </p:cNvSpPr>
          <p:nvPr>
            <p:ph type="sldNum" sz="quarter" idx="12"/>
          </p:nvPr>
        </p:nvSpPr>
        <p:spPr/>
        <p:txBody>
          <a:bodyPr/>
          <a:lstStyle/>
          <a:p>
            <a:fld id="{3833988A-D950-44F7-AD3F-E8557E80514B}" type="slidenum">
              <a:rPr lang="en-US" smtClean="0"/>
              <a:t>73</a:t>
            </a:fld>
            <a:endParaRPr lang="en-US"/>
          </a:p>
        </p:txBody>
      </p:sp>
    </p:spTree>
    <p:extLst>
      <p:ext uri="{BB962C8B-B14F-4D97-AF65-F5344CB8AC3E}">
        <p14:creationId xmlns:p14="http://schemas.microsoft.com/office/powerpoint/2010/main" val="5784216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328E2-EED3-41BB-BFFD-86070622DE39}"/>
              </a:ext>
            </a:extLst>
          </p:cNvPr>
          <p:cNvSpPr>
            <a:spLocks noGrp="1"/>
          </p:cNvSpPr>
          <p:nvPr>
            <p:ph type="title"/>
          </p:nvPr>
        </p:nvSpPr>
        <p:spPr/>
        <p:txBody>
          <a:bodyPr>
            <a:normAutofit/>
          </a:bodyPr>
          <a:lstStyle/>
          <a:p>
            <a:r>
              <a:rPr lang="en-US" sz="2800" u="sng" dirty="0"/>
              <a:t>Self-read Example</a:t>
            </a:r>
            <a:r>
              <a:rPr lang="en-US" sz="2800" dirty="0"/>
              <a:t>: Market Research</a:t>
            </a:r>
          </a:p>
        </p:txBody>
      </p:sp>
      <p:sp>
        <p:nvSpPr>
          <p:cNvPr id="3" name="Content Placeholder 2">
            <a:extLst>
              <a:ext uri="{FF2B5EF4-FFF2-40B4-BE49-F238E27FC236}">
                <a16:creationId xmlns:a16="http://schemas.microsoft.com/office/drawing/2014/main" id="{E93B8006-329B-45C7-9571-5ACF786C3134}"/>
              </a:ext>
            </a:extLst>
          </p:cNvPr>
          <p:cNvSpPr>
            <a:spLocks noGrp="1"/>
          </p:cNvSpPr>
          <p:nvPr>
            <p:ph idx="1"/>
          </p:nvPr>
        </p:nvSpPr>
        <p:spPr/>
        <p:txBody>
          <a:bodyPr>
            <a:normAutofit/>
          </a:bodyPr>
          <a:lstStyle/>
          <a:p>
            <a:r>
              <a:rPr lang="en-US" b="1" dirty="0"/>
              <a:t>Companies spend hundreds of billions of dollars in advertising every year. Suppose an advertising company is conducting research to evaluate the effectiveness of a client’s new advertising campaign.</a:t>
            </a:r>
          </a:p>
          <a:p>
            <a:r>
              <a:rPr lang="en-US" b="1" dirty="0"/>
              <a:t>Before the new campaign begins, a telephone survey of 550 households in the test market area showed 68 households are “aware” of the client’s product. The new campaign is then initiated with TV, radio, and newspaper advertisements running for three weeks.</a:t>
            </a:r>
          </a:p>
          <a:p>
            <a:r>
              <a:rPr lang="en-US" b="1" dirty="0"/>
              <a:t>A survey conducted immediately after the new campaign showed 151 of 700 households are “aware” of the client’s product.</a:t>
            </a:r>
          </a:p>
        </p:txBody>
      </p:sp>
      <p:sp>
        <p:nvSpPr>
          <p:cNvPr id="4" name="Slide Number Placeholder 3">
            <a:extLst>
              <a:ext uri="{FF2B5EF4-FFF2-40B4-BE49-F238E27FC236}">
                <a16:creationId xmlns:a16="http://schemas.microsoft.com/office/drawing/2014/main" id="{35B38E71-7A4A-4B2E-9280-6039D32DEB34}"/>
              </a:ext>
            </a:extLst>
          </p:cNvPr>
          <p:cNvSpPr>
            <a:spLocks noGrp="1"/>
          </p:cNvSpPr>
          <p:nvPr>
            <p:ph type="sldNum" sz="quarter" idx="12"/>
          </p:nvPr>
        </p:nvSpPr>
        <p:spPr/>
        <p:txBody>
          <a:bodyPr/>
          <a:lstStyle/>
          <a:p>
            <a:fld id="{3833988A-D950-44F7-AD3F-E8557E80514B}" type="slidenum">
              <a:rPr lang="en-US" smtClean="0"/>
              <a:t>74</a:t>
            </a:fld>
            <a:endParaRPr lang="en-US"/>
          </a:p>
        </p:txBody>
      </p:sp>
    </p:spTree>
    <p:extLst>
      <p:ext uri="{BB962C8B-B14F-4D97-AF65-F5344CB8AC3E}">
        <p14:creationId xmlns:p14="http://schemas.microsoft.com/office/powerpoint/2010/main" val="210398450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u="sng" dirty="0"/>
              <a:t>Self-read Example</a:t>
            </a:r>
            <a:r>
              <a:rPr lang="en-US" sz="2800" dirty="0"/>
              <a:t>: Market Research</a:t>
            </a:r>
          </a:p>
        </p:txBody>
      </p:sp>
      <p:sp>
        <p:nvSpPr>
          <p:cNvPr id="3" name="Content Placeholder 2"/>
          <p:cNvSpPr>
            <a:spLocks noGrp="1"/>
          </p:cNvSpPr>
          <p:nvPr>
            <p:ph idx="1"/>
          </p:nvPr>
        </p:nvSpPr>
        <p:spPr/>
        <p:txBody>
          <a:bodyPr/>
          <a:lstStyle/>
          <a:p>
            <a:r>
              <a:rPr lang="en-US" sz="2800" b="1" dirty="0"/>
              <a:t>Compute the 90% confidence interval for the difference in the proportion of households before and after the campaign who are “aware” of the client’s product.</a:t>
            </a:r>
          </a:p>
          <a:p>
            <a:endParaRPr lang="en-US" sz="2800" b="1" dirty="0"/>
          </a:p>
          <a:p>
            <a:endParaRPr lang="en-US" dirty="0"/>
          </a:p>
        </p:txBody>
      </p:sp>
      <p:pic>
        <p:nvPicPr>
          <p:cNvPr id="4" name="Picture 3">
            <a:extLst>
              <a:ext uri="{FF2B5EF4-FFF2-40B4-BE49-F238E27FC236}">
                <a16:creationId xmlns:a16="http://schemas.microsoft.com/office/drawing/2014/main" id="{A5812A2E-0D7F-4E2B-ACC3-4FA92099110C}"/>
              </a:ext>
            </a:extLst>
          </p:cNvPr>
          <p:cNvPicPr>
            <a:picLocks noChangeAspect="1"/>
          </p:cNvPicPr>
          <p:nvPr/>
        </p:nvPicPr>
        <p:blipFill>
          <a:blip r:embed="rId2"/>
          <a:stretch>
            <a:fillRect/>
          </a:stretch>
        </p:blipFill>
        <p:spPr>
          <a:xfrm>
            <a:off x="1100831" y="3000651"/>
            <a:ext cx="7466119" cy="3393971"/>
          </a:xfrm>
          <a:prstGeom prst="rect">
            <a:avLst/>
          </a:prstGeom>
        </p:spPr>
      </p:pic>
      <p:sp>
        <p:nvSpPr>
          <p:cNvPr id="5" name="Slide Number Placeholder 4">
            <a:extLst>
              <a:ext uri="{FF2B5EF4-FFF2-40B4-BE49-F238E27FC236}">
                <a16:creationId xmlns:a16="http://schemas.microsoft.com/office/drawing/2014/main" id="{BFDF647B-CE3A-4147-A2DB-AE993D72DB80}"/>
              </a:ext>
            </a:extLst>
          </p:cNvPr>
          <p:cNvSpPr>
            <a:spLocks noGrp="1"/>
          </p:cNvSpPr>
          <p:nvPr>
            <p:ph type="sldNum" sz="quarter" idx="12"/>
          </p:nvPr>
        </p:nvSpPr>
        <p:spPr/>
        <p:txBody>
          <a:bodyPr/>
          <a:lstStyle/>
          <a:p>
            <a:fld id="{3833988A-D950-44F7-AD3F-E8557E80514B}" type="slidenum">
              <a:rPr lang="en-US" smtClean="0"/>
              <a:t>75</a:t>
            </a:fld>
            <a:endParaRPr lang="en-US"/>
          </a:p>
        </p:txBody>
      </p:sp>
    </p:spTree>
    <p:extLst>
      <p:ext uri="{BB962C8B-B14F-4D97-AF65-F5344CB8AC3E}">
        <p14:creationId xmlns:p14="http://schemas.microsoft.com/office/powerpoint/2010/main" val="174453055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u="sng" dirty="0"/>
              <a:t>Self-read Example</a:t>
            </a:r>
            <a:r>
              <a:rPr lang="en-US" sz="2800" dirty="0"/>
              <a:t>: Market Research</a:t>
            </a:r>
          </a:p>
        </p:txBody>
      </p:sp>
      <p:sp>
        <p:nvSpPr>
          <p:cNvPr id="3" name="Content Placeholder 2"/>
          <p:cNvSpPr>
            <a:spLocks noGrp="1"/>
          </p:cNvSpPr>
          <p:nvPr>
            <p:ph idx="1"/>
          </p:nvPr>
        </p:nvSpPr>
        <p:spPr/>
        <p:txBody>
          <a:bodyPr>
            <a:normAutofit lnSpcReduction="10000"/>
          </a:bodyPr>
          <a:lstStyle/>
          <a:p>
            <a:pPr lvl="0"/>
            <a:r>
              <a:rPr lang="en-US" sz="2800" b="1" dirty="0"/>
              <a:t>(b) How do we interpret this interval?</a:t>
            </a:r>
          </a:p>
          <a:p>
            <a:pPr marL="0" indent="0">
              <a:buNone/>
            </a:pPr>
            <a:endParaRPr lang="en-US" sz="2800" b="1" dirty="0"/>
          </a:p>
          <a:p>
            <a:pPr marL="0" indent="0">
              <a:buNone/>
            </a:pPr>
            <a:r>
              <a:rPr lang="en-US" sz="2800" b="1" u="sng" dirty="0">
                <a:solidFill>
                  <a:srgbClr val="C00000"/>
                </a:solidFill>
              </a:rPr>
              <a:t>INTERPRETATION</a:t>
            </a:r>
            <a:r>
              <a:rPr lang="en-US" sz="2800" b="1" dirty="0"/>
              <a:t>: We are 90% confident that the proportion of households who are aware of the product after the campaign increased somewhere in the range from 5.76% up to 12.65%</a:t>
            </a:r>
          </a:p>
          <a:p>
            <a:pPr marL="0" indent="0">
              <a:buNone/>
            </a:pPr>
            <a:r>
              <a:rPr lang="en-US" sz="2800" b="1" dirty="0"/>
              <a:t> </a:t>
            </a:r>
          </a:p>
          <a:p>
            <a:pPr lvl="0"/>
            <a:r>
              <a:rPr lang="en-US" sz="2800" b="1" dirty="0"/>
              <a:t>(c) How do we interpret the </a:t>
            </a:r>
            <a:r>
              <a:rPr lang="en-US" sz="2800" b="1" i="1" dirty="0"/>
              <a:t>level </a:t>
            </a:r>
            <a:r>
              <a:rPr lang="en-US" sz="2800" b="1" dirty="0"/>
              <a:t>of this interval?</a:t>
            </a:r>
          </a:p>
          <a:p>
            <a:pPr marL="0" lvl="0" indent="0">
              <a:buNone/>
            </a:pPr>
            <a:r>
              <a:rPr lang="en-US" sz="2800" b="1" u="sng" dirty="0">
                <a:solidFill>
                  <a:srgbClr val="C00000"/>
                </a:solidFill>
              </a:rPr>
              <a:t>ANSWER</a:t>
            </a:r>
            <a:r>
              <a:rPr lang="en-US" sz="2800" b="1" dirty="0"/>
              <a:t>: 90% of intervals we construct this way will contain the true change in the proportion of households aware of the product.</a:t>
            </a:r>
          </a:p>
        </p:txBody>
      </p:sp>
      <p:sp>
        <p:nvSpPr>
          <p:cNvPr id="4" name="Slide Number Placeholder 3">
            <a:extLst>
              <a:ext uri="{FF2B5EF4-FFF2-40B4-BE49-F238E27FC236}">
                <a16:creationId xmlns:a16="http://schemas.microsoft.com/office/drawing/2014/main" id="{68632D30-D3B5-453E-9841-374C2BD82EE4}"/>
              </a:ext>
            </a:extLst>
          </p:cNvPr>
          <p:cNvSpPr>
            <a:spLocks noGrp="1"/>
          </p:cNvSpPr>
          <p:nvPr>
            <p:ph type="sldNum" sz="quarter" idx="12"/>
          </p:nvPr>
        </p:nvSpPr>
        <p:spPr/>
        <p:txBody>
          <a:bodyPr/>
          <a:lstStyle/>
          <a:p>
            <a:fld id="{3833988A-D950-44F7-AD3F-E8557E80514B}" type="slidenum">
              <a:rPr lang="en-US" smtClean="0"/>
              <a:t>76</a:t>
            </a:fld>
            <a:endParaRPr lang="en-US"/>
          </a:p>
        </p:txBody>
      </p:sp>
    </p:spTree>
    <p:extLst>
      <p:ext uri="{BB962C8B-B14F-4D97-AF65-F5344CB8AC3E}">
        <p14:creationId xmlns:p14="http://schemas.microsoft.com/office/powerpoint/2010/main" val="36527478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87327-A742-4F40-B78D-44E71BD69C5A}"/>
              </a:ext>
            </a:extLst>
          </p:cNvPr>
          <p:cNvSpPr>
            <a:spLocks noGrp="1"/>
          </p:cNvSpPr>
          <p:nvPr>
            <p:ph type="title"/>
          </p:nvPr>
        </p:nvSpPr>
        <p:spPr/>
        <p:txBody>
          <a:bodyPr>
            <a:normAutofit/>
          </a:bodyPr>
          <a:lstStyle/>
          <a:p>
            <a:r>
              <a:rPr lang="en-US" sz="2800" u="sng" dirty="0"/>
              <a:t>Self-read Example</a:t>
            </a:r>
            <a:r>
              <a:rPr lang="en-US" sz="2800" dirty="0"/>
              <a:t>: Market Research</a:t>
            </a:r>
          </a:p>
        </p:txBody>
      </p:sp>
      <p:sp>
        <p:nvSpPr>
          <p:cNvPr id="3" name="Content Placeholder 2">
            <a:extLst>
              <a:ext uri="{FF2B5EF4-FFF2-40B4-BE49-F238E27FC236}">
                <a16:creationId xmlns:a16="http://schemas.microsoft.com/office/drawing/2014/main" id="{8E487024-1904-4E51-B5A2-73BAFCAE4E73}"/>
              </a:ext>
            </a:extLst>
          </p:cNvPr>
          <p:cNvSpPr>
            <a:spLocks noGrp="1"/>
          </p:cNvSpPr>
          <p:nvPr>
            <p:ph idx="1"/>
          </p:nvPr>
        </p:nvSpPr>
        <p:spPr/>
        <p:txBody>
          <a:bodyPr/>
          <a:lstStyle/>
          <a:p>
            <a:pPr>
              <a:defRPr/>
            </a:pPr>
            <a:r>
              <a:rPr lang="en-US" altLang="en-US" b="1" dirty="0"/>
              <a:t>(d) The client will only expand the campaign beyond the test market if they can be confident that there is at least a 10% increase in the percentage of household awareness of their product. Based on the confidence interval you calculated, should the client expand the campaign? Why or why not?</a:t>
            </a:r>
          </a:p>
          <a:p>
            <a:pPr marL="0" indent="0">
              <a:buNone/>
              <a:defRPr/>
            </a:pPr>
            <a:endParaRPr lang="en-US" altLang="en-US" b="1" dirty="0"/>
          </a:p>
          <a:p>
            <a:pPr>
              <a:defRPr/>
            </a:pPr>
            <a:r>
              <a:rPr lang="en-US" altLang="en-US" b="1" u="sng" dirty="0">
                <a:solidFill>
                  <a:srgbClr val="FF0000"/>
                </a:solidFill>
              </a:rPr>
              <a:t>ANSWER</a:t>
            </a:r>
            <a:r>
              <a:rPr lang="en-US" altLang="en-US" b="1" dirty="0"/>
              <a:t>: </a:t>
            </a:r>
            <a:r>
              <a:rPr lang="en-US" altLang="en-US" b="1" u="sng" dirty="0"/>
              <a:t>No. While 10% is in our interval, there are values in the interval that are less than 10%. Since all the values in the interval are plausible values for the true difference in proportions, we cannot be confident that the increase is at least 10%</a:t>
            </a:r>
            <a:r>
              <a:rPr lang="en-US" altLang="en-US" b="1" dirty="0"/>
              <a:t>.</a:t>
            </a:r>
          </a:p>
          <a:p>
            <a:pPr marL="0" indent="0">
              <a:buNone/>
            </a:pPr>
            <a:endParaRPr lang="en-US" dirty="0"/>
          </a:p>
        </p:txBody>
      </p:sp>
      <p:sp>
        <p:nvSpPr>
          <p:cNvPr id="4" name="Slide Number Placeholder 3">
            <a:extLst>
              <a:ext uri="{FF2B5EF4-FFF2-40B4-BE49-F238E27FC236}">
                <a16:creationId xmlns:a16="http://schemas.microsoft.com/office/drawing/2014/main" id="{4C95CD80-B57E-4041-A0C1-A67CA84894E6}"/>
              </a:ext>
            </a:extLst>
          </p:cNvPr>
          <p:cNvSpPr>
            <a:spLocks noGrp="1"/>
          </p:cNvSpPr>
          <p:nvPr>
            <p:ph type="sldNum" sz="quarter" idx="12"/>
          </p:nvPr>
        </p:nvSpPr>
        <p:spPr/>
        <p:txBody>
          <a:bodyPr/>
          <a:lstStyle/>
          <a:p>
            <a:fld id="{3833988A-D950-44F7-AD3F-E8557E80514B}" type="slidenum">
              <a:rPr lang="en-US" smtClean="0"/>
              <a:t>77</a:t>
            </a:fld>
            <a:endParaRPr lang="en-US"/>
          </a:p>
        </p:txBody>
      </p:sp>
    </p:spTree>
    <p:extLst>
      <p:ext uri="{BB962C8B-B14F-4D97-AF65-F5344CB8AC3E}">
        <p14:creationId xmlns:p14="http://schemas.microsoft.com/office/powerpoint/2010/main" val="121416254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C2AA2-DFBC-4729-8BFE-243D70D0AFF9}"/>
              </a:ext>
            </a:extLst>
          </p:cNvPr>
          <p:cNvSpPr>
            <a:spLocks noGrp="1"/>
          </p:cNvSpPr>
          <p:nvPr>
            <p:ph type="title"/>
          </p:nvPr>
        </p:nvSpPr>
        <p:spPr/>
        <p:txBody>
          <a:bodyPr>
            <a:normAutofit/>
          </a:bodyPr>
          <a:lstStyle/>
          <a:p>
            <a:pPr algn="ctr"/>
            <a:r>
              <a:rPr lang="en-US" altLang="en-US" sz="2800" u="sng" dirty="0">
                <a:solidFill>
                  <a:schemeClr val="tx1"/>
                </a:solidFill>
              </a:rPr>
              <a:t>Example: </a:t>
            </a:r>
            <a:r>
              <a:rPr lang="en-US" altLang="en-US" sz="2800" dirty="0">
                <a:solidFill>
                  <a:srgbClr val="FF0000"/>
                </a:solidFill>
              </a:rPr>
              <a:t>Solution Using TI – 84 Calculator</a:t>
            </a:r>
            <a:endParaRPr lang="en-US" sz="2800" dirty="0"/>
          </a:p>
        </p:txBody>
      </p:sp>
      <p:sp>
        <p:nvSpPr>
          <p:cNvPr id="3" name="Content Placeholder 2">
            <a:extLst>
              <a:ext uri="{FF2B5EF4-FFF2-40B4-BE49-F238E27FC236}">
                <a16:creationId xmlns:a16="http://schemas.microsoft.com/office/drawing/2014/main" id="{AD7B93DC-8D28-435A-B5F8-C04797E7837C}"/>
              </a:ext>
            </a:extLst>
          </p:cNvPr>
          <p:cNvSpPr>
            <a:spLocks noGrp="1"/>
          </p:cNvSpPr>
          <p:nvPr>
            <p:ph idx="1"/>
          </p:nvPr>
        </p:nvSpPr>
        <p:spPr/>
        <p:txBody>
          <a:bodyPr/>
          <a:lstStyle/>
          <a:p>
            <a:r>
              <a:rPr lang="en-US" b="1" dirty="0"/>
              <a:t>There has been debate among doctors over whether surgery can prolong life among men suffering from prostrate cancer, a type of cancer that typically develops and spreads very slowly. In the summer of 2003, The New England Journal of Medicine published results of some Scandinavian research. Men diagnosed with prostrate cancer were randomly assigned to either undergo surgery or not. </a:t>
            </a:r>
            <a:r>
              <a:rPr lang="en-US" b="1" dirty="0">
                <a:solidFill>
                  <a:srgbClr val="FF0000"/>
                </a:solidFill>
              </a:rPr>
              <a:t>Among the 347 men who had </a:t>
            </a:r>
            <a:r>
              <a:rPr lang="en-US" b="1" u="sng" dirty="0">
                <a:solidFill>
                  <a:srgbClr val="FF0000"/>
                </a:solidFill>
              </a:rPr>
              <a:t>surgery</a:t>
            </a:r>
            <a:r>
              <a:rPr lang="en-US" b="1" dirty="0">
                <a:solidFill>
                  <a:srgbClr val="FF0000"/>
                </a:solidFill>
              </a:rPr>
              <a:t>, 16 eventually died of prostrate cancer</a:t>
            </a:r>
            <a:r>
              <a:rPr lang="en-US" b="1" dirty="0"/>
              <a:t>, </a:t>
            </a:r>
            <a:r>
              <a:rPr lang="en-US" b="1" dirty="0">
                <a:solidFill>
                  <a:schemeClr val="accent1">
                    <a:lumMod val="50000"/>
                  </a:schemeClr>
                </a:solidFill>
              </a:rPr>
              <a:t>compared with 31 of the 348 men who </a:t>
            </a:r>
            <a:r>
              <a:rPr lang="en-US" b="1" u="sng" dirty="0">
                <a:solidFill>
                  <a:schemeClr val="accent1">
                    <a:lumMod val="50000"/>
                  </a:schemeClr>
                </a:solidFill>
              </a:rPr>
              <a:t>did not have surgery</a:t>
            </a:r>
            <a:r>
              <a:rPr lang="en-US" b="1" dirty="0"/>
              <a:t>. Create a 95% confidence interval for the difference in rates of death for the two groups of men. </a:t>
            </a:r>
            <a:r>
              <a:rPr lang="en-US" b="1" dirty="0">
                <a:solidFill>
                  <a:srgbClr val="FF0000"/>
                </a:solidFill>
              </a:rPr>
              <a:t>ANS = (0.00579, 0.08015)</a:t>
            </a:r>
          </a:p>
          <a:p>
            <a:pPr marL="0" indent="0">
              <a:buNone/>
            </a:pPr>
            <a:endParaRPr lang="en-US" dirty="0"/>
          </a:p>
        </p:txBody>
      </p:sp>
      <p:sp>
        <p:nvSpPr>
          <p:cNvPr id="4" name="Slide Number Placeholder 3">
            <a:extLst>
              <a:ext uri="{FF2B5EF4-FFF2-40B4-BE49-F238E27FC236}">
                <a16:creationId xmlns:a16="http://schemas.microsoft.com/office/drawing/2014/main" id="{86431718-99C9-46B7-B805-236A561B38F0}"/>
              </a:ext>
            </a:extLst>
          </p:cNvPr>
          <p:cNvSpPr>
            <a:spLocks noGrp="1"/>
          </p:cNvSpPr>
          <p:nvPr>
            <p:ph type="sldNum" sz="quarter" idx="12"/>
          </p:nvPr>
        </p:nvSpPr>
        <p:spPr/>
        <p:txBody>
          <a:bodyPr/>
          <a:lstStyle/>
          <a:p>
            <a:fld id="{3833988A-D950-44F7-AD3F-E8557E80514B}" type="slidenum">
              <a:rPr lang="en-US" smtClean="0"/>
              <a:t>78</a:t>
            </a:fld>
            <a:endParaRPr lang="en-US"/>
          </a:p>
        </p:txBody>
      </p:sp>
    </p:spTree>
    <p:extLst>
      <p:ext uri="{BB962C8B-B14F-4D97-AF65-F5344CB8AC3E}">
        <p14:creationId xmlns:p14="http://schemas.microsoft.com/office/powerpoint/2010/main" val="100756421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BA395-43EF-4773-87E9-B01B759D6279}"/>
              </a:ext>
            </a:extLst>
          </p:cNvPr>
          <p:cNvSpPr>
            <a:spLocks noGrp="1"/>
          </p:cNvSpPr>
          <p:nvPr>
            <p:ph type="title"/>
          </p:nvPr>
        </p:nvSpPr>
        <p:spPr/>
        <p:txBody>
          <a:bodyPr>
            <a:normAutofit/>
          </a:bodyPr>
          <a:lstStyle/>
          <a:p>
            <a:pPr algn="ctr"/>
            <a:r>
              <a:rPr lang="en-US" altLang="en-US" sz="2800" u="sng" dirty="0">
                <a:solidFill>
                  <a:schemeClr val="tx1"/>
                </a:solidFill>
              </a:rPr>
              <a:t>Example: </a:t>
            </a:r>
            <a:r>
              <a:rPr lang="en-US" altLang="en-US" sz="2800" dirty="0">
                <a:solidFill>
                  <a:srgbClr val="FF0000"/>
                </a:solidFill>
              </a:rPr>
              <a:t>Solution Using TI – 84 Calculator</a:t>
            </a:r>
            <a:endParaRPr lang="en-US" sz="2800" dirty="0"/>
          </a:p>
        </p:txBody>
      </p:sp>
      <p:sp>
        <p:nvSpPr>
          <p:cNvPr id="3" name="Content Placeholder 2">
            <a:extLst>
              <a:ext uri="{FF2B5EF4-FFF2-40B4-BE49-F238E27FC236}">
                <a16:creationId xmlns:a16="http://schemas.microsoft.com/office/drawing/2014/main" id="{66EBA9EC-50FD-49CF-A962-9295AEC785F7}"/>
              </a:ext>
            </a:extLst>
          </p:cNvPr>
          <p:cNvSpPr>
            <a:spLocks noGrp="1"/>
          </p:cNvSpPr>
          <p:nvPr>
            <p:ph idx="1"/>
          </p:nvPr>
        </p:nvSpPr>
        <p:spPr/>
        <p:txBody>
          <a:bodyPr/>
          <a:lstStyle/>
          <a:p>
            <a:r>
              <a:rPr lang="en-US" altLang="en-US" b="1" dirty="0"/>
              <a:t>Press </a:t>
            </a:r>
            <a:r>
              <a:rPr lang="en-US" altLang="en-US" b="1" dirty="0">
                <a:solidFill>
                  <a:srgbClr val="0033CC"/>
                </a:solidFill>
              </a:rPr>
              <a:t>[STAT]</a:t>
            </a:r>
            <a:r>
              <a:rPr lang="en-US" altLang="en-US" b="1" dirty="0"/>
              <a:t>.</a:t>
            </a:r>
          </a:p>
          <a:p>
            <a:r>
              <a:rPr lang="en-US" altLang="en-US" b="1" dirty="0"/>
              <a:t>Select </a:t>
            </a:r>
            <a:r>
              <a:rPr lang="en-US" altLang="en-US" b="1" dirty="0">
                <a:solidFill>
                  <a:srgbClr val="0000FF"/>
                </a:solidFill>
              </a:rPr>
              <a:t>[TESTS].</a:t>
            </a:r>
          </a:p>
          <a:p>
            <a:r>
              <a:rPr lang="en-US" altLang="en-US" b="1" dirty="0"/>
              <a:t>Choose </a:t>
            </a:r>
            <a:r>
              <a:rPr lang="en-US" altLang="en-US" b="1" dirty="0">
                <a:solidFill>
                  <a:srgbClr val="0033CC"/>
                </a:solidFill>
              </a:rPr>
              <a:t>B: 2-PropZInt…</a:t>
            </a:r>
            <a:r>
              <a:rPr lang="en-US" altLang="en-US" b="1" dirty="0"/>
              <a:t>.</a:t>
            </a:r>
          </a:p>
          <a:p>
            <a:r>
              <a:rPr lang="en-US" altLang="en-US" b="1" dirty="0"/>
              <a:t>Input the following:</a:t>
            </a:r>
          </a:p>
          <a:p>
            <a:pPr lvl="1">
              <a:buFont typeface="Courier New" panose="02070309020205020404" pitchFamily="49" charset="0"/>
              <a:buChar char="o"/>
            </a:pPr>
            <a:r>
              <a:rPr lang="en-US" altLang="en-US" b="1" dirty="0"/>
              <a:t> </a:t>
            </a:r>
            <a:r>
              <a:rPr lang="en-US" altLang="en-US" b="1" dirty="0">
                <a:solidFill>
                  <a:srgbClr val="FF0000"/>
                </a:solidFill>
              </a:rPr>
              <a:t>x1: 31</a:t>
            </a:r>
          </a:p>
          <a:p>
            <a:pPr lvl="1">
              <a:buFont typeface="Courier New" panose="02070309020205020404" pitchFamily="49" charset="0"/>
              <a:buChar char="o"/>
            </a:pPr>
            <a:r>
              <a:rPr lang="en-US" altLang="en-US" b="1" dirty="0">
                <a:solidFill>
                  <a:srgbClr val="FF0000"/>
                </a:solidFill>
              </a:rPr>
              <a:t>n1: 348</a:t>
            </a:r>
          </a:p>
          <a:p>
            <a:pPr lvl="1">
              <a:buFont typeface="Courier New" panose="02070309020205020404" pitchFamily="49" charset="0"/>
              <a:buChar char="o"/>
            </a:pPr>
            <a:r>
              <a:rPr lang="en-US" altLang="en-US" b="1" dirty="0">
                <a:solidFill>
                  <a:srgbClr val="0000FF"/>
                </a:solidFill>
              </a:rPr>
              <a:t>x2: 16</a:t>
            </a:r>
          </a:p>
          <a:p>
            <a:pPr lvl="1">
              <a:buFont typeface="Courier New" panose="02070309020205020404" pitchFamily="49" charset="0"/>
              <a:buChar char="o"/>
            </a:pPr>
            <a:r>
              <a:rPr lang="en-US" altLang="en-US" b="1" dirty="0">
                <a:solidFill>
                  <a:srgbClr val="0000FF"/>
                </a:solidFill>
              </a:rPr>
              <a:t>n2: 347</a:t>
            </a:r>
          </a:p>
          <a:p>
            <a:pPr lvl="1">
              <a:buFont typeface="Courier New" panose="02070309020205020404" pitchFamily="49" charset="0"/>
              <a:buChar char="o"/>
            </a:pPr>
            <a:r>
              <a:rPr lang="en-US" altLang="en-US" b="1" dirty="0"/>
              <a:t>C-Level: </a:t>
            </a:r>
            <a:r>
              <a:rPr lang="en-US" altLang="en-US" b="1" dirty="0">
                <a:solidFill>
                  <a:srgbClr val="002060"/>
                </a:solidFill>
              </a:rPr>
              <a:t>0.</a:t>
            </a:r>
            <a:r>
              <a:rPr lang="en-US" altLang="en-US" b="1" dirty="0">
                <a:solidFill>
                  <a:srgbClr val="0000FF"/>
                </a:solidFill>
              </a:rPr>
              <a:t>95</a:t>
            </a:r>
          </a:p>
          <a:p>
            <a:r>
              <a:rPr lang="en-US" altLang="en-US" b="1" dirty="0"/>
              <a:t>Choose </a:t>
            </a:r>
            <a:r>
              <a:rPr lang="en-US" altLang="en-US" b="1" dirty="0">
                <a:solidFill>
                  <a:srgbClr val="3E27EB"/>
                </a:solidFill>
              </a:rPr>
              <a:t>Calculate</a:t>
            </a:r>
            <a:r>
              <a:rPr lang="en-US" altLang="en-US" b="1" dirty="0"/>
              <a:t> and press </a:t>
            </a:r>
            <a:r>
              <a:rPr lang="en-US" altLang="en-US" b="1" dirty="0">
                <a:solidFill>
                  <a:srgbClr val="0000FF"/>
                </a:solidFill>
              </a:rPr>
              <a:t>[ENTER]</a:t>
            </a:r>
            <a:r>
              <a:rPr lang="en-US" altLang="en-US" b="1" dirty="0"/>
              <a:t>.</a:t>
            </a:r>
          </a:p>
          <a:p>
            <a:endParaRPr lang="en-US" altLang="en-US" dirty="0"/>
          </a:p>
          <a:p>
            <a:pPr marL="0" indent="0">
              <a:buNone/>
            </a:pPr>
            <a:endParaRPr lang="en-US" dirty="0"/>
          </a:p>
        </p:txBody>
      </p:sp>
      <p:sp>
        <p:nvSpPr>
          <p:cNvPr id="4" name="Slide Number Placeholder 3">
            <a:extLst>
              <a:ext uri="{FF2B5EF4-FFF2-40B4-BE49-F238E27FC236}">
                <a16:creationId xmlns:a16="http://schemas.microsoft.com/office/drawing/2014/main" id="{E75F3607-5A5F-485C-ABF7-8E2ECF175948}"/>
              </a:ext>
            </a:extLst>
          </p:cNvPr>
          <p:cNvSpPr>
            <a:spLocks noGrp="1"/>
          </p:cNvSpPr>
          <p:nvPr>
            <p:ph type="sldNum" sz="quarter" idx="12"/>
          </p:nvPr>
        </p:nvSpPr>
        <p:spPr/>
        <p:txBody>
          <a:bodyPr/>
          <a:lstStyle/>
          <a:p>
            <a:fld id="{3833988A-D950-44F7-AD3F-E8557E80514B}" type="slidenum">
              <a:rPr lang="en-US" smtClean="0"/>
              <a:t>79</a:t>
            </a:fld>
            <a:endParaRPr lang="en-US"/>
          </a:p>
        </p:txBody>
      </p:sp>
    </p:spTree>
    <p:extLst>
      <p:ext uri="{BB962C8B-B14F-4D97-AF65-F5344CB8AC3E}">
        <p14:creationId xmlns:p14="http://schemas.microsoft.com/office/powerpoint/2010/main" val="7759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328E2-EED3-41BB-BFFD-86070622DE39}"/>
              </a:ext>
            </a:extLst>
          </p:cNvPr>
          <p:cNvSpPr>
            <a:spLocks noGrp="1"/>
          </p:cNvSpPr>
          <p:nvPr>
            <p:ph type="title"/>
          </p:nvPr>
        </p:nvSpPr>
        <p:spPr/>
        <p:txBody>
          <a:bodyPr>
            <a:normAutofit/>
          </a:bodyPr>
          <a:lstStyle/>
          <a:p>
            <a:r>
              <a:rPr lang="en-US" sz="2800" u="sng" dirty="0"/>
              <a:t>Example</a:t>
            </a:r>
            <a:r>
              <a:rPr lang="en-US" sz="2800" dirty="0"/>
              <a:t>: B+ Blood (1)</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93B8006-329B-45C7-9571-5ACF786C3134}"/>
                  </a:ext>
                </a:extLst>
              </p:cNvPr>
              <p:cNvSpPr>
                <a:spLocks noGrp="1"/>
              </p:cNvSpPr>
              <p:nvPr>
                <p:ph idx="1"/>
              </p:nvPr>
            </p:nvSpPr>
            <p:spPr/>
            <p:txBody>
              <a:bodyPr>
                <a:normAutofit/>
              </a:bodyPr>
              <a:lstStyle/>
              <a:p>
                <a:pPr marL="0" indent="0">
                  <a:buNone/>
                </a:pPr>
                <a:r>
                  <a:rPr lang="en-US" b="1" dirty="0"/>
                  <a:t>10% of adults have a B+ blood-type. Suppose a RS of 180 adults is selected and their blood type recorded. Let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𝒑</m:t>
                        </m:r>
                      </m:e>
                    </m:acc>
                  </m:oMath>
                </a14:m>
                <a:r>
                  <a:rPr lang="en-US" b="1" dirty="0"/>
                  <a:t> represent the proportion of this 180-person sample who will have B+ blood.</a:t>
                </a:r>
              </a:p>
              <a:p>
                <a:pPr marL="0" lvl="0" indent="0">
                  <a:buNone/>
                </a:pPr>
                <a:r>
                  <a:rPr lang="en-US" b="1" dirty="0"/>
                  <a:t>a. Provide a sketch of the normal model we could use to approximate the distribution of the sample proportion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𝒑</m:t>
                        </m:r>
                      </m:e>
                    </m:acc>
                  </m:oMath>
                </a14:m>
                <a:r>
                  <a:rPr lang="en-US" b="1" dirty="0"/>
                  <a:t>.</a:t>
                </a:r>
              </a:p>
            </p:txBody>
          </p:sp>
        </mc:Choice>
        <mc:Fallback xmlns="">
          <p:sp>
            <p:nvSpPr>
              <p:cNvPr id="3" name="Content Placeholder 2">
                <a:extLst>
                  <a:ext uri="{FF2B5EF4-FFF2-40B4-BE49-F238E27FC236}">
                    <a16:creationId xmlns:a16="http://schemas.microsoft.com/office/drawing/2014/main" id="{E93B8006-329B-45C7-9571-5ACF786C3134}"/>
                  </a:ext>
                </a:extLst>
              </p:cNvPr>
              <p:cNvSpPr>
                <a:spLocks noGrp="1" noRot="1" noChangeAspect="1" noMove="1" noResize="1" noEditPoints="1" noAdjustHandles="1" noChangeArrowheads="1" noChangeShapeType="1" noTextEdit="1"/>
              </p:cNvSpPr>
              <p:nvPr>
                <p:ph idx="1"/>
              </p:nvPr>
            </p:nvSpPr>
            <p:spPr>
              <a:blipFill>
                <a:blip r:embed="rId2"/>
                <a:stretch>
                  <a:fillRect l="-1232" t="-1311" r="-1771"/>
                </a:stretch>
              </a:blipFill>
            </p:spPr>
            <p:txBody>
              <a:bodyPr/>
              <a:lstStyle/>
              <a:p>
                <a:r>
                  <a:rPr lang="en-US">
                    <a:noFill/>
                  </a:rPr>
                  <a:t> </a:t>
                </a:r>
              </a:p>
            </p:txBody>
          </p:sp>
        </mc:Fallback>
      </mc:AlternateContent>
      <p:pic>
        <p:nvPicPr>
          <p:cNvPr id="4" name="Picture 3" descr="graphic of blank normal curve">
            <a:extLst>
              <a:ext uri="{FF2B5EF4-FFF2-40B4-BE49-F238E27FC236}">
                <a16:creationId xmlns:a16="http://schemas.microsoft.com/office/drawing/2014/main" id="{22D4CFBE-7682-4432-BAD8-490EE704E477}"/>
              </a:ext>
            </a:extLst>
          </p:cNvPr>
          <p:cNvPicPr/>
          <p:nvPr/>
        </p:nvPicPr>
        <p:blipFill>
          <a:blip r:embed="rId3" cstate="print"/>
          <a:srcRect b="14285"/>
          <a:stretch>
            <a:fillRect/>
          </a:stretch>
        </p:blipFill>
        <p:spPr bwMode="auto">
          <a:xfrm>
            <a:off x="912340" y="4343611"/>
            <a:ext cx="4407301" cy="2051011"/>
          </a:xfrm>
          <a:prstGeom prst="rect">
            <a:avLst/>
          </a:prstGeom>
          <a:noFill/>
          <a:ln w="9525">
            <a:noFill/>
            <a:miter lim="800000"/>
            <a:headEnd/>
            <a:tailEnd/>
          </a:ln>
        </p:spPr>
      </p:pic>
      <p:sp>
        <p:nvSpPr>
          <p:cNvPr id="5" name="Slide Number Placeholder 4">
            <a:extLst>
              <a:ext uri="{FF2B5EF4-FFF2-40B4-BE49-F238E27FC236}">
                <a16:creationId xmlns:a16="http://schemas.microsoft.com/office/drawing/2014/main" id="{C78DBC56-B5C4-4B3E-883B-EA8EEC3418AD}"/>
              </a:ext>
            </a:extLst>
          </p:cNvPr>
          <p:cNvSpPr>
            <a:spLocks noGrp="1"/>
          </p:cNvSpPr>
          <p:nvPr>
            <p:ph type="sldNum" sz="quarter" idx="12"/>
          </p:nvPr>
        </p:nvSpPr>
        <p:spPr/>
        <p:txBody>
          <a:bodyPr/>
          <a:lstStyle/>
          <a:p>
            <a:fld id="{3833988A-D950-44F7-AD3F-E8557E80514B}" type="slidenum">
              <a:rPr lang="en-US" smtClean="0"/>
              <a:t>8</a:t>
            </a:fld>
            <a:endParaRPr lang="en-US"/>
          </a:p>
        </p:txBody>
      </p:sp>
    </p:spTree>
    <p:extLst>
      <p:ext uri="{BB962C8B-B14F-4D97-AF65-F5344CB8AC3E}">
        <p14:creationId xmlns:p14="http://schemas.microsoft.com/office/powerpoint/2010/main" val="39744461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A2F328E2-EED3-41BB-BFFD-86070622DE39}"/>
                  </a:ext>
                </a:extLst>
              </p:cNvPr>
              <p:cNvSpPr>
                <a:spLocks noGrp="1"/>
              </p:cNvSpPr>
              <p:nvPr>
                <p:ph type="title"/>
              </p:nvPr>
            </p:nvSpPr>
            <p:spPr/>
            <p:txBody>
              <a:bodyPr>
                <a:normAutofit/>
              </a:bodyPr>
              <a:lstStyle/>
              <a:p>
                <a:pPr algn="ctr"/>
                <a:r>
                  <a:rPr lang="en-US" sz="2800" dirty="0">
                    <a:solidFill>
                      <a:srgbClr val="FF0000"/>
                    </a:solidFill>
                  </a:rPr>
                  <a:t>Hypothesis Testing When </a:t>
                </a:r>
                <a14:m>
                  <m:oMath xmlns:m="http://schemas.openxmlformats.org/officeDocument/2006/math">
                    <m:sSub>
                      <m:sSubPr>
                        <m:ctrlPr>
                          <a:rPr lang="en-US" sz="2800" b="1" i="1" smtClean="0">
                            <a:solidFill>
                              <a:srgbClr val="FF0000"/>
                            </a:solidFill>
                            <a:latin typeface="Cambria Math" panose="02040503050406030204" pitchFamily="18" charset="0"/>
                          </a:rPr>
                        </m:ctrlPr>
                      </m:sSubPr>
                      <m:e>
                        <m:r>
                          <a:rPr lang="en-US" sz="2800" b="1" i="1" smtClean="0">
                            <a:solidFill>
                              <a:srgbClr val="FF0000"/>
                            </a:solidFill>
                            <a:latin typeface="Cambria Math" panose="02040503050406030204" pitchFamily="18" charset="0"/>
                          </a:rPr>
                          <m:t>𝑯</m:t>
                        </m:r>
                      </m:e>
                      <m:sub>
                        <m:r>
                          <a:rPr lang="en-US" sz="2800" b="1" i="1" smtClean="0">
                            <a:solidFill>
                              <a:srgbClr val="FF0000"/>
                            </a:solidFill>
                            <a:latin typeface="Cambria Math" panose="02040503050406030204" pitchFamily="18" charset="0"/>
                          </a:rPr>
                          <m:t>𝟎</m:t>
                        </m:r>
                      </m:sub>
                    </m:sSub>
                    <m:r>
                      <a:rPr lang="en-US" sz="2800" b="1" i="1" smtClean="0">
                        <a:solidFill>
                          <a:srgbClr val="FF0000"/>
                        </a:solidFill>
                        <a:latin typeface="Cambria Math" panose="02040503050406030204" pitchFamily="18" charset="0"/>
                      </a:rPr>
                      <m:t>:</m:t>
                    </m:r>
                    <m:sSub>
                      <m:sSubPr>
                        <m:ctrlPr>
                          <a:rPr lang="en-US" sz="2800" b="1" i="1" smtClean="0">
                            <a:solidFill>
                              <a:srgbClr val="FF0000"/>
                            </a:solidFill>
                            <a:latin typeface="Cambria Math" panose="02040503050406030204" pitchFamily="18" charset="0"/>
                          </a:rPr>
                        </m:ctrlPr>
                      </m:sSubPr>
                      <m:e>
                        <m:r>
                          <a:rPr lang="en-US" sz="2800" b="1" i="1" smtClean="0">
                            <a:solidFill>
                              <a:srgbClr val="FF0000"/>
                            </a:solidFill>
                            <a:latin typeface="Cambria Math" panose="02040503050406030204" pitchFamily="18" charset="0"/>
                          </a:rPr>
                          <m:t>𝒑</m:t>
                        </m:r>
                      </m:e>
                      <m:sub>
                        <m:r>
                          <a:rPr lang="en-US" sz="2800" b="1" i="1" smtClean="0">
                            <a:solidFill>
                              <a:srgbClr val="FF0000"/>
                            </a:solidFill>
                            <a:latin typeface="Cambria Math" panose="02040503050406030204" pitchFamily="18" charset="0"/>
                          </a:rPr>
                          <m:t>𝟏</m:t>
                        </m:r>
                      </m:sub>
                    </m:sSub>
                    <m:r>
                      <a:rPr lang="en-US" sz="2800" b="1" i="1" smtClean="0">
                        <a:solidFill>
                          <a:srgbClr val="FF0000"/>
                        </a:solidFill>
                        <a:latin typeface="Cambria Math" panose="02040503050406030204" pitchFamily="18" charset="0"/>
                      </a:rPr>
                      <m:t>=</m:t>
                    </m:r>
                    <m:sSub>
                      <m:sSubPr>
                        <m:ctrlPr>
                          <a:rPr lang="en-US" sz="2800" b="1" i="1" smtClean="0">
                            <a:solidFill>
                              <a:srgbClr val="FF0000"/>
                            </a:solidFill>
                            <a:latin typeface="Cambria Math" panose="02040503050406030204" pitchFamily="18" charset="0"/>
                          </a:rPr>
                        </m:ctrlPr>
                      </m:sSubPr>
                      <m:e>
                        <m:r>
                          <a:rPr lang="en-US" sz="2800" b="1" i="1" smtClean="0">
                            <a:solidFill>
                              <a:srgbClr val="FF0000"/>
                            </a:solidFill>
                            <a:latin typeface="Cambria Math" panose="02040503050406030204" pitchFamily="18" charset="0"/>
                          </a:rPr>
                          <m:t>𝒑</m:t>
                        </m:r>
                      </m:e>
                      <m:sub>
                        <m:r>
                          <a:rPr lang="en-US" sz="2800" b="1" i="1" smtClean="0">
                            <a:solidFill>
                              <a:srgbClr val="FF0000"/>
                            </a:solidFill>
                            <a:latin typeface="Cambria Math" panose="02040503050406030204" pitchFamily="18" charset="0"/>
                          </a:rPr>
                          <m:t>𝟐</m:t>
                        </m:r>
                      </m:sub>
                    </m:sSub>
                  </m:oMath>
                </a14:m>
                <a:endParaRPr lang="en-US" sz="2800" dirty="0">
                  <a:solidFill>
                    <a:srgbClr val="FF0000"/>
                  </a:solidFill>
                </a:endParaRPr>
              </a:p>
            </p:txBody>
          </p:sp>
        </mc:Choice>
        <mc:Fallback xmlns="">
          <p:sp>
            <p:nvSpPr>
              <p:cNvPr id="2" name="Title 1">
                <a:extLst>
                  <a:ext uri="{FF2B5EF4-FFF2-40B4-BE49-F238E27FC236}">
                    <a16:creationId xmlns:a16="http://schemas.microsoft.com/office/drawing/2014/main" id="{A2F328E2-EED3-41BB-BFFD-86070622DE39}"/>
                  </a:ext>
                </a:extLst>
              </p:cNvPr>
              <p:cNvSpPr>
                <a:spLocks noGrp="1" noRot="1" noChangeAspect="1" noMove="1" noResize="1" noEditPoints="1" noAdjustHandles="1" noChangeArrowheads="1" noChangeShapeType="1" noTextEdit="1"/>
              </p:cNvSpPr>
              <p:nvPr>
                <p:ph type="title"/>
              </p:nvPr>
            </p:nvSpPr>
            <p:spPr>
              <a:blipFill>
                <a:blip r:embed="rId2"/>
                <a:stretch>
                  <a:fillRect t="-154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93B8006-329B-45C7-9571-5ACF786C3134}"/>
                  </a:ext>
                </a:extLst>
              </p:cNvPr>
              <p:cNvSpPr>
                <a:spLocks noGrp="1"/>
              </p:cNvSpPr>
              <p:nvPr>
                <p:ph idx="1"/>
              </p:nvPr>
            </p:nvSpPr>
            <p:spPr/>
            <p:txBody>
              <a:bodyPr>
                <a:normAutofit/>
              </a:bodyPr>
              <a:lstStyle/>
              <a:p>
                <a:r>
                  <a:rPr lang="en-US" sz="2800" b="1" dirty="0"/>
                  <a:t>Often, we are interested in assessing whether there is a difference in the rate or proportion of a certain categorical variable across two independent populations. </a:t>
                </a:r>
              </a:p>
              <a:p>
                <a:endParaRPr lang="en-US" sz="2800" b="1" dirty="0"/>
              </a:p>
              <a:p>
                <a:r>
                  <a:rPr lang="en-US" sz="2800" b="1" dirty="0"/>
                  <a:t>Just as with confidence intervals, we’ll apply a normal model to the sampling distribution of   </a:t>
                </a:r>
                <a14:m>
                  <m:oMath xmlns:m="http://schemas.openxmlformats.org/officeDocument/2006/math">
                    <m:sSub>
                      <m:sSubPr>
                        <m:ctrlPr>
                          <a:rPr lang="en-US" sz="2800" b="1" i="1">
                            <a:latin typeface="Cambria Math" panose="02040503050406030204" pitchFamily="18" charset="0"/>
                          </a:rPr>
                        </m:ctrlPr>
                      </m:sSubPr>
                      <m:e>
                        <m:acc>
                          <m:accPr>
                            <m:chr m:val="̂"/>
                            <m:ctrlPr>
                              <a:rPr lang="en-US" sz="2800" b="1" i="1">
                                <a:latin typeface="Cambria Math" panose="02040503050406030204" pitchFamily="18" charset="0"/>
                              </a:rPr>
                            </m:ctrlPr>
                          </m:accPr>
                          <m:e>
                            <m:r>
                              <a:rPr lang="en-US" sz="2800" b="1" i="1">
                                <a:latin typeface="Cambria Math" panose="02040503050406030204" pitchFamily="18" charset="0"/>
                              </a:rPr>
                              <m:t>𝒑</m:t>
                            </m:r>
                          </m:e>
                        </m:acc>
                      </m:e>
                      <m:sub>
                        <m:r>
                          <a:rPr lang="en-US" sz="2800" b="1" i="1">
                            <a:latin typeface="Cambria Math" panose="02040503050406030204" pitchFamily="18" charset="0"/>
                          </a:rPr>
                          <m:t>𝟏</m:t>
                        </m:r>
                      </m:sub>
                    </m:sSub>
                    <m:r>
                      <a:rPr lang="en-US" sz="2800" b="1" i="1">
                        <a:latin typeface="Cambria Math" panose="02040503050406030204" pitchFamily="18" charset="0"/>
                      </a:rPr>
                      <m:t>−</m:t>
                    </m:r>
                    <m:sSub>
                      <m:sSubPr>
                        <m:ctrlPr>
                          <a:rPr lang="en-US" sz="2800" b="1" i="1">
                            <a:latin typeface="Cambria Math" panose="02040503050406030204" pitchFamily="18" charset="0"/>
                          </a:rPr>
                        </m:ctrlPr>
                      </m:sSubPr>
                      <m:e>
                        <m:acc>
                          <m:accPr>
                            <m:chr m:val="̂"/>
                            <m:ctrlPr>
                              <a:rPr lang="en-US" sz="2800" b="1" i="1">
                                <a:latin typeface="Cambria Math" panose="02040503050406030204" pitchFamily="18" charset="0"/>
                              </a:rPr>
                            </m:ctrlPr>
                          </m:accPr>
                          <m:e>
                            <m:r>
                              <a:rPr lang="en-US" sz="2800" b="1" i="1">
                                <a:latin typeface="Cambria Math" panose="02040503050406030204" pitchFamily="18" charset="0"/>
                              </a:rPr>
                              <m:t>𝒑</m:t>
                            </m:r>
                          </m:e>
                        </m:acc>
                      </m:e>
                      <m:sub>
                        <m:r>
                          <a:rPr lang="en-US" sz="2800" b="1" i="1">
                            <a:latin typeface="Cambria Math" panose="02040503050406030204" pitchFamily="18" charset="0"/>
                          </a:rPr>
                          <m:t>𝟐</m:t>
                        </m:r>
                      </m:sub>
                    </m:sSub>
                  </m:oMath>
                </a14:m>
                <a:r>
                  <a:rPr lang="en-US" sz="2800" b="1" dirty="0"/>
                  <a:t> to conduct our test.</a:t>
                </a:r>
              </a:p>
            </p:txBody>
          </p:sp>
        </mc:Choice>
        <mc:Fallback xmlns="">
          <p:sp>
            <p:nvSpPr>
              <p:cNvPr id="3" name="Content Placeholder 2">
                <a:extLst>
                  <a:ext uri="{FF2B5EF4-FFF2-40B4-BE49-F238E27FC236}">
                    <a16:creationId xmlns:a16="http://schemas.microsoft.com/office/drawing/2014/main" id="{E93B8006-329B-45C7-9571-5ACF786C3134}"/>
                  </a:ext>
                </a:extLst>
              </p:cNvPr>
              <p:cNvSpPr>
                <a:spLocks noGrp="1" noRot="1" noChangeAspect="1" noMove="1" noResize="1" noEditPoints="1" noAdjustHandles="1" noChangeArrowheads="1" noChangeShapeType="1" noTextEdit="1"/>
              </p:cNvSpPr>
              <p:nvPr>
                <p:ph idx="1"/>
              </p:nvPr>
            </p:nvSpPr>
            <p:spPr>
              <a:blipFill>
                <a:blip r:embed="rId3"/>
                <a:stretch>
                  <a:fillRect l="-1463" t="-1788" r="-246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0AF1340B-47B4-43BD-BCBC-48A21486CC20}"/>
              </a:ext>
            </a:extLst>
          </p:cNvPr>
          <p:cNvSpPr>
            <a:spLocks noGrp="1"/>
          </p:cNvSpPr>
          <p:nvPr>
            <p:ph type="sldNum" sz="quarter" idx="12"/>
          </p:nvPr>
        </p:nvSpPr>
        <p:spPr/>
        <p:txBody>
          <a:bodyPr/>
          <a:lstStyle/>
          <a:p>
            <a:fld id="{3833988A-D950-44F7-AD3F-E8557E80514B}" type="slidenum">
              <a:rPr lang="en-US" smtClean="0"/>
              <a:t>80</a:t>
            </a:fld>
            <a:endParaRPr lang="en-US"/>
          </a:p>
        </p:txBody>
      </p:sp>
    </p:spTree>
    <p:extLst>
      <p:ext uri="{BB962C8B-B14F-4D97-AF65-F5344CB8AC3E}">
        <p14:creationId xmlns:p14="http://schemas.microsoft.com/office/powerpoint/2010/main" val="76898302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AF99B-9E66-4900-B77E-FA0B045E4CC2}"/>
              </a:ext>
            </a:extLst>
          </p:cNvPr>
          <p:cNvSpPr>
            <a:spLocks noGrp="1"/>
          </p:cNvSpPr>
          <p:nvPr>
            <p:ph type="title"/>
          </p:nvPr>
        </p:nvSpPr>
        <p:spPr/>
        <p:txBody>
          <a:bodyPr>
            <a:normAutofit/>
          </a:bodyPr>
          <a:lstStyle/>
          <a:p>
            <a:pPr algn="ctr"/>
            <a:r>
              <a:rPr lang="en-US" altLang="en-US" sz="2800" u="sng" dirty="0">
                <a:solidFill>
                  <a:srgbClr val="C00000"/>
                </a:solidFill>
              </a:rPr>
              <a:t>Null And Alternative Hypotheses</a:t>
            </a:r>
            <a:endParaRPr lang="en-US" sz="2800" dirty="0">
              <a:solidFill>
                <a:srgbClr val="C00000"/>
              </a:solidFill>
            </a:endParaRPr>
          </a:p>
        </p:txBody>
      </p:sp>
      <p:sp>
        <p:nvSpPr>
          <p:cNvPr id="3" name="Content Placeholder 2">
            <a:extLst>
              <a:ext uri="{FF2B5EF4-FFF2-40B4-BE49-F238E27FC236}">
                <a16:creationId xmlns:a16="http://schemas.microsoft.com/office/drawing/2014/main" id="{F6492C43-E637-450B-8773-ABB770C3BFCC}"/>
              </a:ext>
            </a:extLst>
          </p:cNvPr>
          <p:cNvSpPr>
            <a:spLocks noGrp="1"/>
          </p:cNvSpPr>
          <p:nvPr>
            <p:ph idx="1"/>
          </p:nvPr>
        </p:nvSpPr>
        <p:spPr>
          <a:xfrm>
            <a:off x="798040" y="1260389"/>
            <a:ext cx="7917592" cy="5202555"/>
          </a:xfrm>
        </p:spPr>
        <p:txBody>
          <a:bodyPr>
            <a:normAutofit fontScale="92500" lnSpcReduction="10000"/>
          </a:bodyPr>
          <a:lstStyle/>
          <a:p>
            <a:pPr>
              <a:defRPr/>
            </a:pPr>
            <a:r>
              <a:rPr lang="en-US" altLang="en-US" sz="2800" b="1" u="sng" dirty="0">
                <a:solidFill>
                  <a:srgbClr val="C00000"/>
                </a:solidFill>
              </a:rPr>
              <a:t>Null hypotheses</a:t>
            </a:r>
            <a:br>
              <a:rPr lang="en-US" altLang="en-US" sz="2800" b="1" i="1" dirty="0"/>
            </a:br>
            <a:endParaRPr lang="en-US" altLang="en-US" sz="2800" b="1" i="1" dirty="0"/>
          </a:p>
          <a:p>
            <a:pPr>
              <a:defRPr/>
            </a:pPr>
            <a:r>
              <a:rPr lang="en-US" altLang="en-US" sz="2800" b="1" dirty="0"/>
              <a:t>H</a:t>
            </a:r>
            <a:r>
              <a:rPr lang="en-US" altLang="en-US" sz="2800" b="1" baseline="-25000" dirty="0"/>
              <a:t>0</a:t>
            </a:r>
            <a:r>
              <a:rPr lang="en-US" altLang="en-US" sz="2800" b="1" dirty="0"/>
              <a:t>: </a:t>
            </a:r>
            <a:r>
              <a:rPr lang="en-US" altLang="en-US" sz="2800" b="1" i="1" dirty="0"/>
              <a:t>p</a:t>
            </a:r>
            <a:r>
              <a:rPr lang="en-US" altLang="en-US" sz="2800" b="1" baseline="-25000" dirty="0"/>
              <a:t>1</a:t>
            </a:r>
            <a:r>
              <a:rPr lang="en-US" altLang="en-US" sz="2800" b="1" i="1" dirty="0"/>
              <a:t> – p</a:t>
            </a:r>
            <a:r>
              <a:rPr lang="en-US" altLang="en-US" sz="2800" b="1" i="1" baseline="-25000" dirty="0"/>
              <a:t>2</a:t>
            </a:r>
            <a:r>
              <a:rPr lang="en-US" altLang="en-US" sz="2800" b="1" baseline="-25000" dirty="0"/>
              <a:t> </a:t>
            </a:r>
            <a:r>
              <a:rPr lang="en-US" altLang="en-US" sz="2800" b="1" i="1" dirty="0"/>
              <a:t>=</a:t>
            </a:r>
            <a:r>
              <a:rPr lang="en-US" altLang="en-US" sz="2800" b="1" dirty="0"/>
              <a:t> </a:t>
            </a:r>
            <a:r>
              <a:rPr lang="en-US" altLang="en-US" sz="2800" b="1" dirty="0">
                <a:latin typeface="Symbol" pitchFamily="18" charset="2"/>
              </a:rPr>
              <a:t>0</a:t>
            </a:r>
            <a:r>
              <a:rPr lang="en-US" altLang="en-US" sz="2800" b="1" dirty="0"/>
              <a:t> 	</a:t>
            </a:r>
            <a:r>
              <a:rPr lang="en-US" altLang="en-US" sz="2800" b="1" u="sng" dirty="0">
                <a:solidFill>
                  <a:srgbClr val="C00000"/>
                </a:solidFill>
              </a:rPr>
              <a:t>Versus</a:t>
            </a:r>
            <a:r>
              <a:rPr lang="en-US" altLang="en-US" sz="2800" b="1" u="sng" dirty="0">
                <a:solidFill>
                  <a:srgbClr val="FF0000"/>
                </a:solidFill>
              </a:rPr>
              <a:t> </a:t>
            </a:r>
          </a:p>
          <a:p>
            <a:pPr>
              <a:defRPr/>
            </a:pPr>
            <a:endParaRPr lang="en-US" altLang="en-US" sz="2800" b="1" dirty="0"/>
          </a:p>
          <a:p>
            <a:pPr>
              <a:defRPr/>
            </a:pPr>
            <a:r>
              <a:rPr lang="en-US" altLang="en-US" sz="2800" b="1" u="sng" dirty="0">
                <a:solidFill>
                  <a:srgbClr val="C00000"/>
                </a:solidFill>
              </a:rPr>
              <a:t>Alternative Hypotheses</a:t>
            </a:r>
          </a:p>
          <a:p>
            <a:pPr marL="382588" lvl="1">
              <a:spcBef>
                <a:spcPts val="1000"/>
              </a:spcBef>
              <a:buFont typeface="Franklin Gothic Book" panose="020B0503020102020204" pitchFamily="34" charset="0"/>
              <a:buChar char="■"/>
              <a:defRPr/>
            </a:pPr>
            <a:endParaRPr lang="en-US" altLang="en-US" sz="2800" b="1" dirty="0"/>
          </a:p>
          <a:p>
            <a:pPr marL="382588" lvl="1">
              <a:spcBef>
                <a:spcPts val="1000"/>
              </a:spcBef>
              <a:buFont typeface="Franklin Gothic Book" panose="020B0503020102020204" pitchFamily="34" charset="0"/>
              <a:buChar char="■"/>
              <a:defRPr/>
            </a:pPr>
            <a:r>
              <a:rPr lang="en-US" altLang="en-US" sz="2800" b="1" dirty="0"/>
              <a:t>H</a:t>
            </a:r>
            <a:r>
              <a:rPr lang="en-US" altLang="en-US" sz="2800" b="1" baseline="-25000" dirty="0"/>
              <a:t>a</a:t>
            </a:r>
            <a:r>
              <a:rPr lang="en-US" altLang="en-US" sz="2800" b="1" dirty="0"/>
              <a:t>: </a:t>
            </a:r>
            <a:r>
              <a:rPr lang="en-US" altLang="en-US" sz="2800" b="1" i="1" dirty="0"/>
              <a:t>p</a:t>
            </a:r>
            <a:r>
              <a:rPr lang="en-US" altLang="en-US" sz="2800" b="1" baseline="-25000" dirty="0"/>
              <a:t>1</a:t>
            </a:r>
            <a:r>
              <a:rPr lang="en-US" altLang="en-US" sz="2800" b="1" i="1" dirty="0"/>
              <a:t> – p</a:t>
            </a:r>
            <a:r>
              <a:rPr lang="en-US" altLang="en-US" sz="2800" b="1" i="1" baseline="-25000" dirty="0"/>
              <a:t>2</a:t>
            </a:r>
            <a:r>
              <a:rPr lang="en-US" altLang="en-US" sz="2800" b="1" baseline="-25000" dirty="0"/>
              <a:t> </a:t>
            </a:r>
            <a:r>
              <a:rPr lang="en-US" altLang="en-US" sz="2800" b="1" i="1" dirty="0"/>
              <a:t>&lt; </a:t>
            </a:r>
            <a:r>
              <a:rPr lang="en-US" altLang="en-US" sz="2800" b="1" dirty="0">
                <a:latin typeface="Symbol" pitchFamily="18" charset="2"/>
              </a:rPr>
              <a:t>0 </a:t>
            </a:r>
          </a:p>
          <a:p>
            <a:pPr>
              <a:defRPr/>
            </a:pPr>
            <a:endParaRPr lang="en-US" altLang="en-US" sz="2800" b="1" dirty="0"/>
          </a:p>
          <a:p>
            <a:pPr>
              <a:defRPr/>
            </a:pPr>
            <a:r>
              <a:rPr lang="en-US" altLang="en-US" sz="2800" b="1" dirty="0"/>
              <a:t>H</a:t>
            </a:r>
            <a:r>
              <a:rPr lang="en-US" altLang="en-US" sz="2800" b="1" baseline="-25000" dirty="0"/>
              <a:t>a</a:t>
            </a:r>
            <a:r>
              <a:rPr lang="en-US" altLang="en-US" sz="2800" b="1" dirty="0"/>
              <a:t>: </a:t>
            </a:r>
            <a:r>
              <a:rPr lang="en-US" altLang="en-US" sz="2800" b="1" i="1" dirty="0"/>
              <a:t>p</a:t>
            </a:r>
            <a:r>
              <a:rPr lang="en-US" altLang="en-US" sz="2800" b="1" baseline="-25000" dirty="0"/>
              <a:t>1</a:t>
            </a:r>
            <a:r>
              <a:rPr lang="en-US" altLang="en-US" sz="2800" b="1" i="1" dirty="0"/>
              <a:t> – p</a:t>
            </a:r>
            <a:r>
              <a:rPr lang="en-US" altLang="en-US" sz="2800" b="1" i="1" baseline="-25000" dirty="0"/>
              <a:t>2</a:t>
            </a:r>
            <a:r>
              <a:rPr lang="en-US" altLang="en-US" sz="2800" b="1" baseline="-25000" dirty="0"/>
              <a:t> </a:t>
            </a:r>
            <a:r>
              <a:rPr lang="en-US" altLang="en-US" sz="2800" b="1" i="1" dirty="0"/>
              <a:t>&gt; </a:t>
            </a:r>
            <a:r>
              <a:rPr lang="en-US" altLang="en-US" sz="2800" b="1" dirty="0">
                <a:latin typeface="Symbol" pitchFamily="18" charset="2"/>
              </a:rPr>
              <a:t>0</a:t>
            </a:r>
            <a:br>
              <a:rPr lang="en-US" altLang="en-US" sz="2800" b="1" dirty="0"/>
            </a:br>
            <a:endParaRPr lang="en-US" altLang="en-US" sz="2800" b="1" dirty="0"/>
          </a:p>
          <a:p>
            <a:pPr>
              <a:defRPr/>
            </a:pPr>
            <a:r>
              <a:rPr lang="en-US" altLang="en-US" sz="2800" b="1" dirty="0"/>
              <a:t>H</a:t>
            </a:r>
            <a:r>
              <a:rPr lang="en-US" altLang="en-US" sz="2800" b="1" baseline="-25000" dirty="0"/>
              <a:t>a</a:t>
            </a:r>
            <a:r>
              <a:rPr lang="en-US" altLang="en-US" sz="2800" b="1" dirty="0"/>
              <a:t>: </a:t>
            </a:r>
            <a:r>
              <a:rPr lang="en-US" altLang="en-US" sz="2800" b="1" i="1" dirty="0"/>
              <a:t>p</a:t>
            </a:r>
            <a:r>
              <a:rPr lang="en-US" altLang="en-US" sz="2800" b="1" baseline="-25000" dirty="0"/>
              <a:t>1</a:t>
            </a:r>
            <a:r>
              <a:rPr lang="en-US" altLang="en-US" sz="2800" b="1" i="1" dirty="0"/>
              <a:t> – p</a:t>
            </a:r>
            <a:r>
              <a:rPr lang="en-US" altLang="en-US" sz="2800" b="1" i="1" baseline="-25000" dirty="0"/>
              <a:t>2</a:t>
            </a:r>
            <a:r>
              <a:rPr lang="en-US" altLang="en-US" sz="2800" b="1" baseline="-25000" dirty="0"/>
              <a:t> </a:t>
            </a:r>
            <a:r>
              <a:rPr lang="en-US" altLang="en-US" sz="2800" b="1" i="1" dirty="0">
                <a:sym typeface="Symbol" pitchFamily="18" charset="2"/>
              </a:rPr>
              <a:t></a:t>
            </a:r>
            <a:r>
              <a:rPr lang="en-US" altLang="en-US" sz="2800" b="1" i="1" dirty="0"/>
              <a:t>  </a:t>
            </a:r>
            <a:r>
              <a:rPr lang="en-US" altLang="en-US" sz="2800" b="1" dirty="0">
                <a:latin typeface="Symbol" pitchFamily="18" charset="2"/>
              </a:rPr>
              <a:t>0</a:t>
            </a:r>
            <a:r>
              <a:rPr lang="en-US" altLang="en-US" sz="2800" b="1" dirty="0"/>
              <a:t> </a:t>
            </a:r>
          </a:p>
          <a:p>
            <a:pPr marL="0" indent="0">
              <a:buNone/>
            </a:pPr>
            <a:endParaRPr lang="en-US" dirty="0"/>
          </a:p>
        </p:txBody>
      </p:sp>
      <p:sp>
        <p:nvSpPr>
          <p:cNvPr id="4" name="Slide Number Placeholder 3">
            <a:extLst>
              <a:ext uri="{FF2B5EF4-FFF2-40B4-BE49-F238E27FC236}">
                <a16:creationId xmlns:a16="http://schemas.microsoft.com/office/drawing/2014/main" id="{9574CC8A-1C45-4147-BE59-ACFBD177ABE7}"/>
              </a:ext>
            </a:extLst>
          </p:cNvPr>
          <p:cNvSpPr>
            <a:spLocks noGrp="1"/>
          </p:cNvSpPr>
          <p:nvPr>
            <p:ph type="sldNum" sz="quarter" idx="12"/>
          </p:nvPr>
        </p:nvSpPr>
        <p:spPr/>
        <p:txBody>
          <a:bodyPr/>
          <a:lstStyle/>
          <a:p>
            <a:fld id="{3833988A-D950-44F7-AD3F-E8557E80514B}" type="slidenum">
              <a:rPr lang="en-US" smtClean="0"/>
              <a:t>81</a:t>
            </a:fld>
            <a:endParaRPr lang="en-US"/>
          </a:p>
        </p:txBody>
      </p:sp>
    </p:spTree>
    <p:extLst>
      <p:ext uri="{BB962C8B-B14F-4D97-AF65-F5344CB8AC3E}">
        <p14:creationId xmlns:p14="http://schemas.microsoft.com/office/powerpoint/2010/main" val="424593836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798040" y="463378"/>
                <a:ext cx="7917592" cy="806129"/>
              </a:xfrm>
            </p:spPr>
            <p:txBody>
              <a:bodyPr>
                <a:normAutofit fontScale="90000"/>
              </a:bodyPr>
              <a:lstStyle/>
              <a:p>
                <a:pPr algn="ctr"/>
                <a:r>
                  <a:rPr lang="en-US" sz="3100" dirty="0">
                    <a:solidFill>
                      <a:srgbClr val="C00000"/>
                    </a:solidFill>
                  </a:rPr>
                  <a:t>Computing the Standard Error </a:t>
                </a:r>
                <a14:m>
                  <m:oMath xmlns:m="http://schemas.openxmlformats.org/officeDocument/2006/math">
                    <m:r>
                      <a:rPr lang="en-US" sz="3100" i="1">
                        <a:solidFill>
                          <a:srgbClr val="C00000"/>
                        </a:solidFill>
                        <a:latin typeface="Cambria Math" panose="02040503050406030204" pitchFamily="18" charset="0"/>
                      </a:rPr>
                      <m:t>𝑆</m:t>
                    </m:r>
                    <m:sSub>
                      <m:sSubPr>
                        <m:ctrlPr>
                          <a:rPr lang="en-US" sz="3100" i="1">
                            <a:solidFill>
                              <a:srgbClr val="C00000"/>
                            </a:solidFill>
                            <a:latin typeface="Cambria Math" panose="02040503050406030204" pitchFamily="18" charset="0"/>
                          </a:rPr>
                        </m:ctrlPr>
                      </m:sSubPr>
                      <m:e>
                        <m:r>
                          <a:rPr lang="en-US" sz="3100" i="1">
                            <a:solidFill>
                              <a:srgbClr val="C00000"/>
                            </a:solidFill>
                            <a:latin typeface="Cambria Math" panose="02040503050406030204" pitchFamily="18" charset="0"/>
                          </a:rPr>
                          <m:t>𝐸</m:t>
                        </m:r>
                      </m:e>
                      <m:sub>
                        <m:sSub>
                          <m:sSubPr>
                            <m:ctrlPr>
                              <a:rPr lang="en-US" sz="3100" i="1">
                                <a:solidFill>
                                  <a:srgbClr val="C00000"/>
                                </a:solidFill>
                                <a:latin typeface="Cambria Math" panose="02040503050406030204" pitchFamily="18" charset="0"/>
                              </a:rPr>
                            </m:ctrlPr>
                          </m:sSubPr>
                          <m:e>
                            <m:acc>
                              <m:accPr>
                                <m:chr m:val="̂"/>
                                <m:ctrlPr>
                                  <a:rPr lang="en-US" sz="3100" i="1">
                                    <a:solidFill>
                                      <a:srgbClr val="C00000"/>
                                    </a:solidFill>
                                    <a:latin typeface="Cambria Math" panose="02040503050406030204" pitchFamily="18" charset="0"/>
                                  </a:rPr>
                                </m:ctrlPr>
                              </m:accPr>
                              <m:e>
                                <m:r>
                                  <a:rPr lang="en-US" sz="3100" i="1">
                                    <a:solidFill>
                                      <a:srgbClr val="C00000"/>
                                    </a:solidFill>
                                    <a:latin typeface="Cambria Math" panose="02040503050406030204" pitchFamily="18" charset="0"/>
                                  </a:rPr>
                                  <m:t>𝑝</m:t>
                                </m:r>
                              </m:e>
                            </m:acc>
                          </m:e>
                          <m:sub>
                            <m:r>
                              <a:rPr lang="en-US" sz="3100" i="1">
                                <a:solidFill>
                                  <a:srgbClr val="C00000"/>
                                </a:solidFill>
                                <a:latin typeface="Cambria Math" panose="02040503050406030204" pitchFamily="18" charset="0"/>
                              </a:rPr>
                              <m:t>1</m:t>
                            </m:r>
                          </m:sub>
                        </m:sSub>
                        <m:r>
                          <a:rPr lang="en-US" sz="3100" i="1">
                            <a:solidFill>
                              <a:srgbClr val="C00000"/>
                            </a:solidFill>
                            <a:latin typeface="Cambria Math" panose="02040503050406030204" pitchFamily="18" charset="0"/>
                          </a:rPr>
                          <m:t>−</m:t>
                        </m:r>
                        <m:sSub>
                          <m:sSubPr>
                            <m:ctrlPr>
                              <a:rPr lang="en-US" sz="3100" i="1">
                                <a:solidFill>
                                  <a:srgbClr val="C00000"/>
                                </a:solidFill>
                                <a:latin typeface="Cambria Math" panose="02040503050406030204" pitchFamily="18" charset="0"/>
                              </a:rPr>
                            </m:ctrlPr>
                          </m:sSubPr>
                          <m:e>
                            <m:acc>
                              <m:accPr>
                                <m:chr m:val="̂"/>
                                <m:ctrlPr>
                                  <a:rPr lang="en-US" sz="3100" i="1">
                                    <a:solidFill>
                                      <a:srgbClr val="C00000"/>
                                    </a:solidFill>
                                    <a:latin typeface="Cambria Math" panose="02040503050406030204" pitchFamily="18" charset="0"/>
                                  </a:rPr>
                                </m:ctrlPr>
                              </m:accPr>
                              <m:e>
                                <m:r>
                                  <a:rPr lang="en-US" sz="3100" i="1">
                                    <a:solidFill>
                                      <a:srgbClr val="C00000"/>
                                    </a:solidFill>
                                    <a:latin typeface="Cambria Math" panose="02040503050406030204" pitchFamily="18" charset="0"/>
                                  </a:rPr>
                                  <m:t>𝑝</m:t>
                                </m:r>
                              </m:e>
                            </m:acc>
                          </m:e>
                          <m:sub>
                            <m:r>
                              <a:rPr lang="en-US" sz="3100" i="1">
                                <a:solidFill>
                                  <a:srgbClr val="C00000"/>
                                </a:solidFill>
                                <a:latin typeface="Cambria Math" panose="02040503050406030204" pitchFamily="18" charset="0"/>
                              </a:rPr>
                              <m:t>2</m:t>
                            </m:r>
                          </m:sub>
                        </m:sSub>
                      </m:sub>
                    </m:sSub>
                    <m:r>
                      <a:rPr lang="en-US" sz="3100" b="1" i="0" smtClean="0">
                        <a:solidFill>
                          <a:srgbClr val="C00000"/>
                        </a:solidFill>
                        <a:latin typeface="Cambria Math" panose="02040503050406030204" pitchFamily="18" charset="0"/>
                      </a:rPr>
                      <m:t>𝐈</m:t>
                    </m:r>
                  </m:oMath>
                </a14:m>
                <a:r>
                  <a:rPr lang="en-US" sz="3100" dirty="0">
                    <a:solidFill>
                      <a:srgbClr val="C00000"/>
                    </a:solidFill>
                  </a:rPr>
                  <a:t>n Hypothesis Tests</a:t>
                </a:r>
                <a:br>
                  <a:rPr lang="en-US" dirty="0"/>
                </a:b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798040" y="463378"/>
                <a:ext cx="7917592" cy="806129"/>
              </a:xfrm>
              <a:blipFill>
                <a:blip r:embed="rId2"/>
                <a:stretch>
                  <a:fillRect t="-12879" b="-31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98040" y="1415562"/>
                <a:ext cx="7917592" cy="4960524"/>
              </a:xfrm>
            </p:spPr>
            <p:txBody>
              <a:bodyPr/>
              <a:lstStyle/>
              <a:p>
                <a:r>
                  <a:rPr lang="en-US" b="1" dirty="0"/>
                  <a:t>General standard error for </a:t>
                </a:r>
                <a14:m>
                  <m:oMath xmlns:m="http://schemas.openxmlformats.org/officeDocument/2006/math">
                    <m:sSub>
                      <m:sSubPr>
                        <m:ctrlPr>
                          <a:rPr lang="en-US" b="1" i="1">
                            <a:latin typeface="Cambria Math" panose="02040503050406030204" pitchFamily="18" charset="0"/>
                          </a:rPr>
                        </m:ctrlPr>
                      </m:sSubPr>
                      <m:e>
                        <m:acc>
                          <m:accPr>
                            <m:chr m:val="̂"/>
                            <m:ctrlPr>
                              <a:rPr lang="en-US" b="1" i="1">
                                <a:latin typeface="Cambria Math" panose="02040503050406030204" pitchFamily="18" charset="0"/>
                              </a:rPr>
                            </m:ctrlPr>
                          </m:accPr>
                          <m:e>
                            <m:r>
                              <a:rPr lang="en-US" b="1" i="1">
                                <a:latin typeface="Cambria Math" panose="02040503050406030204" pitchFamily="18" charset="0"/>
                              </a:rPr>
                              <m:t>𝒑</m:t>
                            </m:r>
                          </m:e>
                        </m:acc>
                      </m:e>
                      <m:sub>
                        <m:r>
                          <a:rPr lang="en-US" b="1" i="1">
                            <a:latin typeface="Cambria Math" panose="02040503050406030204" pitchFamily="18" charset="0"/>
                          </a:rPr>
                          <m:t>𝒕𝒓𝒆𝒂𝒕𝒎𝒆𝒏𝒕</m:t>
                        </m:r>
                      </m:sub>
                    </m:sSub>
                    <m:r>
                      <a:rPr lang="en-US" b="1" i="1">
                        <a:latin typeface="Cambria Math" panose="02040503050406030204" pitchFamily="18" charset="0"/>
                      </a:rPr>
                      <m:t>−</m:t>
                    </m:r>
                    <m:sSub>
                      <m:sSubPr>
                        <m:ctrlPr>
                          <a:rPr lang="en-US" b="1" i="1">
                            <a:latin typeface="Cambria Math" panose="02040503050406030204" pitchFamily="18" charset="0"/>
                          </a:rPr>
                        </m:ctrlPr>
                      </m:sSubPr>
                      <m:e>
                        <m:acc>
                          <m:accPr>
                            <m:chr m:val="̂"/>
                            <m:ctrlPr>
                              <a:rPr lang="en-US" b="1" i="1">
                                <a:latin typeface="Cambria Math" panose="02040503050406030204" pitchFamily="18" charset="0"/>
                              </a:rPr>
                            </m:ctrlPr>
                          </m:accPr>
                          <m:e>
                            <m:r>
                              <a:rPr lang="en-US" b="1" i="1">
                                <a:latin typeface="Cambria Math" panose="02040503050406030204" pitchFamily="18" charset="0"/>
                              </a:rPr>
                              <m:t>𝒑</m:t>
                            </m:r>
                          </m:e>
                        </m:acc>
                      </m:e>
                      <m:sub>
                        <m:r>
                          <a:rPr lang="en-US" b="1" i="1">
                            <a:latin typeface="Cambria Math" panose="02040503050406030204" pitchFamily="18" charset="0"/>
                          </a:rPr>
                          <m:t>𝒄𝒐𝒏𝒕𝒓𝒐𝒍</m:t>
                        </m:r>
                      </m:sub>
                    </m:sSub>
                  </m:oMath>
                </a14:m>
                <a:r>
                  <a:rPr lang="en-US" b="1" dirty="0"/>
                  <a:t> would be</a:t>
                </a:r>
              </a:p>
              <a:p>
                <a:endParaRPr lang="en-US" b="1" i="1" dirty="0"/>
              </a:p>
              <a:p>
                <a:pPr marL="0" indent="0">
                  <a:buNone/>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𝑺</m:t>
                      </m:r>
                      <m:sSub>
                        <m:sSubPr>
                          <m:ctrlPr>
                            <a:rPr lang="en-US" b="1" i="1">
                              <a:latin typeface="Cambria Math" panose="02040503050406030204" pitchFamily="18" charset="0"/>
                            </a:rPr>
                          </m:ctrlPr>
                        </m:sSubPr>
                        <m:e>
                          <m:r>
                            <a:rPr lang="en-US" b="1" i="1">
                              <a:latin typeface="Cambria Math" panose="02040503050406030204" pitchFamily="18" charset="0"/>
                            </a:rPr>
                            <m:t>𝑬</m:t>
                          </m:r>
                        </m:e>
                        <m:sub>
                          <m:sSub>
                            <m:sSubPr>
                              <m:ctrlPr>
                                <a:rPr lang="en-US" b="1" i="1">
                                  <a:latin typeface="Cambria Math" panose="02040503050406030204" pitchFamily="18" charset="0"/>
                                </a:rPr>
                              </m:ctrlPr>
                            </m:sSubPr>
                            <m:e>
                              <m:acc>
                                <m:accPr>
                                  <m:chr m:val="̂"/>
                                  <m:ctrlPr>
                                    <a:rPr lang="en-US" b="1" i="1">
                                      <a:latin typeface="Cambria Math" panose="02040503050406030204" pitchFamily="18" charset="0"/>
                                    </a:rPr>
                                  </m:ctrlPr>
                                </m:accPr>
                                <m:e>
                                  <m:r>
                                    <a:rPr lang="en-US" b="1" i="1">
                                      <a:latin typeface="Cambria Math" panose="02040503050406030204" pitchFamily="18" charset="0"/>
                                    </a:rPr>
                                    <m:t>𝒑</m:t>
                                  </m:r>
                                </m:e>
                              </m:acc>
                            </m:e>
                            <m:sub>
                              <m:r>
                                <a:rPr lang="en-US" b="1" i="1" smtClean="0">
                                  <a:latin typeface="Cambria Math" panose="02040503050406030204" pitchFamily="18" charset="0"/>
                                </a:rPr>
                                <m:t>𝟏</m:t>
                              </m:r>
                            </m:sub>
                          </m:sSub>
                          <m:r>
                            <a:rPr lang="en-US" b="1" i="1">
                              <a:latin typeface="Cambria Math" panose="02040503050406030204" pitchFamily="18" charset="0"/>
                            </a:rPr>
                            <m:t>−</m:t>
                          </m:r>
                          <m:sSub>
                            <m:sSubPr>
                              <m:ctrlPr>
                                <a:rPr lang="en-US" b="1" i="1">
                                  <a:latin typeface="Cambria Math" panose="02040503050406030204" pitchFamily="18" charset="0"/>
                                </a:rPr>
                              </m:ctrlPr>
                            </m:sSubPr>
                            <m:e>
                              <m:acc>
                                <m:accPr>
                                  <m:chr m:val="̂"/>
                                  <m:ctrlPr>
                                    <a:rPr lang="en-US" b="1" i="1">
                                      <a:latin typeface="Cambria Math" panose="02040503050406030204" pitchFamily="18" charset="0"/>
                                    </a:rPr>
                                  </m:ctrlPr>
                                </m:accPr>
                                <m:e>
                                  <m:r>
                                    <a:rPr lang="en-US" b="1" i="1">
                                      <a:latin typeface="Cambria Math" panose="02040503050406030204" pitchFamily="18" charset="0"/>
                                    </a:rPr>
                                    <m:t>𝒑</m:t>
                                  </m:r>
                                </m:e>
                              </m:acc>
                            </m:e>
                            <m:sub>
                              <m:r>
                                <a:rPr lang="en-US" b="1" i="1" smtClean="0">
                                  <a:latin typeface="Cambria Math" panose="02040503050406030204" pitchFamily="18" charset="0"/>
                                </a:rPr>
                                <m:t>𝟐</m:t>
                              </m:r>
                            </m:sub>
                          </m:sSub>
                        </m:sub>
                      </m:sSub>
                      <m:r>
                        <a:rPr lang="en-US" b="1" i="1">
                          <a:latin typeface="Cambria Math" panose="02040503050406030204" pitchFamily="18" charset="0"/>
                        </a:rPr>
                        <m:t>=</m:t>
                      </m:r>
                      <m:rad>
                        <m:radPr>
                          <m:degHide m:val="on"/>
                          <m:ctrlPr>
                            <a:rPr lang="en-US" b="1" i="1">
                              <a:latin typeface="Cambria Math" panose="02040503050406030204" pitchFamily="18" charset="0"/>
                            </a:rPr>
                          </m:ctrlPr>
                        </m:radPr>
                        <m:deg/>
                        <m:e>
                          <m:f>
                            <m:fPr>
                              <m:ctrlPr>
                                <a:rPr lang="en-US" b="1" i="1">
                                  <a:latin typeface="Cambria Math" panose="02040503050406030204" pitchFamily="18" charset="0"/>
                                </a:rPr>
                              </m:ctrlPr>
                            </m:fPr>
                            <m:num>
                              <m:sSub>
                                <m:sSubPr>
                                  <m:ctrlPr>
                                    <a:rPr lang="en-US" b="1" i="1">
                                      <a:latin typeface="Cambria Math" panose="02040503050406030204" pitchFamily="18" charset="0"/>
                                    </a:rPr>
                                  </m:ctrlPr>
                                </m:sSubPr>
                                <m:e>
                                  <m:r>
                                    <a:rPr lang="en-US" b="1" i="1">
                                      <a:latin typeface="Cambria Math" panose="02040503050406030204" pitchFamily="18" charset="0"/>
                                    </a:rPr>
                                    <m:t>𝒑</m:t>
                                  </m:r>
                                </m:e>
                                <m:sub>
                                  <m:r>
                                    <a:rPr lang="en-US" b="1" i="1" smtClean="0">
                                      <a:latin typeface="Cambria Math" panose="02040503050406030204" pitchFamily="18" charset="0"/>
                                    </a:rPr>
                                    <m:t>𝟏</m:t>
                                  </m:r>
                                </m:sub>
                              </m:sSub>
                              <m:d>
                                <m:dPr>
                                  <m:ctrlPr>
                                    <a:rPr lang="en-US" b="1" i="1">
                                      <a:latin typeface="Cambria Math" panose="02040503050406030204" pitchFamily="18" charset="0"/>
                                    </a:rPr>
                                  </m:ctrlPr>
                                </m:dPr>
                                <m:e>
                                  <m:r>
                                    <a:rPr lang="en-US" b="1" i="1">
                                      <a:latin typeface="Cambria Math" panose="02040503050406030204" pitchFamily="18" charset="0"/>
                                    </a:rPr>
                                    <m:t>𝟏</m:t>
                                  </m:r>
                                  <m:r>
                                    <a:rPr lang="en-US" b="1"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𝒑</m:t>
                                      </m:r>
                                    </m:e>
                                    <m:sub>
                                      <m:r>
                                        <a:rPr lang="en-US" b="1" i="1" smtClean="0">
                                          <a:latin typeface="Cambria Math" panose="02040503050406030204" pitchFamily="18" charset="0"/>
                                        </a:rPr>
                                        <m:t>𝟏</m:t>
                                      </m:r>
                                    </m:sub>
                                  </m:sSub>
                                </m:e>
                              </m:d>
                            </m:num>
                            <m:den>
                              <m:sSub>
                                <m:sSubPr>
                                  <m:ctrlPr>
                                    <a:rPr lang="en-US" b="1" i="1">
                                      <a:latin typeface="Cambria Math" panose="02040503050406030204" pitchFamily="18" charset="0"/>
                                    </a:rPr>
                                  </m:ctrlPr>
                                </m:sSubPr>
                                <m:e>
                                  <m:r>
                                    <a:rPr lang="en-US" b="1" i="1">
                                      <a:latin typeface="Cambria Math" panose="02040503050406030204" pitchFamily="18" charset="0"/>
                                    </a:rPr>
                                    <m:t>𝒏</m:t>
                                  </m:r>
                                </m:e>
                                <m:sub>
                                  <m:r>
                                    <a:rPr lang="en-US" b="1" i="1" smtClean="0">
                                      <a:latin typeface="Cambria Math" panose="02040503050406030204" pitchFamily="18" charset="0"/>
                                    </a:rPr>
                                    <m:t>𝟏</m:t>
                                  </m:r>
                                </m:sub>
                              </m:sSub>
                            </m:den>
                          </m:f>
                          <m:r>
                            <a:rPr lang="en-US" b="1" i="1">
                              <a:latin typeface="Cambria Math" panose="02040503050406030204" pitchFamily="18" charset="0"/>
                            </a:rPr>
                            <m:t>+</m:t>
                          </m:r>
                          <m:f>
                            <m:fPr>
                              <m:ctrlPr>
                                <a:rPr lang="en-US" b="1" i="1">
                                  <a:latin typeface="Cambria Math" panose="02040503050406030204" pitchFamily="18" charset="0"/>
                                </a:rPr>
                              </m:ctrlPr>
                            </m:fPr>
                            <m:num>
                              <m:sSub>
                                <m:sSubPr>
                                  <m:ctrlPr>
                                    <a:rPr lang="en-US" b="1" i="1">
                                      <a:latin typeface="Cambria Math" panose="02040503050406030204" pitchFamily="18" charset="0"/>
                                    </a:rPr>
                                  </m:ctrlPr>
                                </m:sSubPr>
                                <m:e>
                                  <m:r>
                                    <a:rPr lang="en-US" b="1" i="1">
                                      <a:latin typeface="Cambria Math" panose="02040503050406030204" pitchFamily="18" charset="0"/>
                                    </a:rPr>
                                    <m:t>𝒑</m:t>
                                  </m:r>
                                </m:e>
                                <m:sub>
                                  <m:r>
                                    <a:rPr lang="en-US" b="1" i="1" smtClean="0">
                                      <a:latin typeface="Cambria Math" panose="02040503050406030204" pitchFamily="18" charset="0"/>
                                    </a:rPr>
                                    <m:t>𝟐</m:t>
                                  </m:r>
                                </m:sub>
                              </m:sSub>
                              <m:d>
                                <m:dPr>
                                  <m:ctrlPr>
                                    <a:rPr lang="en-US" b="1" i="1">
                                      <a:latin typeface="Cambria Math" panose="02040503050406030204" pitchFamily="18" charset="0"/>
                                    </a:rPr>
                                  </m:ctrlPr>
                                </m:dPr>
                                <m:e>
                                  <m:r>
                                    <a:rPr lang="en-US" b="1" i="1">
                                      <a:latin typeface="Cambria Math" panose="02040503050406030204" pitchFamily="18" charset="0"/>
                                    </a:rPr>
                                    <m:t>𝟏</m:t>
                                  </m:r>
                                  <m:r>
                                    <a:rPr lang="en-US" b="1"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𝒑</m:t>
                                      </m:r>
                                    </m:e>
                                    <m:sub>
                                      <m:r>
                                        <a:rPr lang="en-US" b="1" i="1" smtClean="0">
                                          <a:latin typeface="Cambria Math" panose="02040503050406030204" pitchFamily="18" charset="0"/>
                                        </a:rPr>
                                        <m:t>𝟐</m:t>
                                      </m:r>
                                    </m:sub>
                                  </m:sSub>
                                </m:e>
                              </m:d>
                            </m:num>
                            <m:den>
                              <m:sSub>
                                <m:sSubPr>
                                  <m:ctrlPr>
                                    <a:rPr lang="en-US" b="1" i="1">
                                      <a:latin typeface="Cambria Math" panose="02040503050406030204" pitchFamily="18" charset="0"/>
                                    </a:rPr>
                                  </m:ctrlPr>
                                </m:sSubPr>
                                <m:e>
                                  <m:r>
                                    <a:rPr lang="en-US" b="1" i="1">
                                      <a:latin typeface="Cambria Math" panose="02040503050406030204" pitchFamily="18" charset="0"/>
                                    </a:rPr>
                                    <m:t>𝒏</m:t>
                                  </m:r>
                                </m:e>
                                <m:sub>
                                  <m:r>
                                    <a:rPr lang="en-US" b="1" i="1" smtClean="0">
                                      <a:latin typeface="Cambria Math" panose="02040503050406030204" pitchFamily="18" charset="0"/>
                                    </a:rPr>
                                    <m:t>𝟐</m:t>
                                  </m:r>
                                </m:sub>
                              </m:sSub>
                            </m:den>
                          </m:f>
                        </m:e>
                      </m:rad>
                    </m:oMath>
                  </m:oMathPara>
                </a14:m>
                <a:endParaRPr lang="en-US" b="1" dirty="0"/>
              </a:p>
              <a:p>
                <a:pPr marL="0" indent="0">
                  <a:buNone/>
                </a:pPr>
                <a:endParaRPr lang="en-US" b="1" dirty="0"/>
              </a:p>
              <a:p>
                <a:r>
                  <a:rPr lang="en-US" b="1" dirty="0"/>
                  <a:t>But under the null hypothesis,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𝒑</m:t>
                        </m:r>
                      </m:e>
                      <m:sub>
                        <m:r>
                          <a:rPr lang="en-US" b="1" i="1" smtClean="0">
                            <a:latin typeface="Cambria Math" panose="02040503050406030204" pitchFamily="18" charset="0"/>
                          </a:rPr>
                          <m:t>𝟏</m:t>
                        </m:r>
                      </m:sub>
                    </m:sSub>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𝒑</m:t>
                        </m:r>
                      </m:e>
                      <m:sub>
                        <m:r>
                          <a:rPr lang="en-US" b="1" i="1" smtClean="0">
                            <a:latin typeface="Cambria Math" panose="02040503050406030204" pitchFamily="18" charset="0"/>
                          </a:rPr>
                          <m:t>𝟐</m:t>
                        </m:r>
                      </m:sub>
                    </m:sSub>
                  </m:oMath>
                </a14:m>
                <a:r>
                  <a:rPr lang="en-US" b="1" dirty="0"/>
                  <a:t>, so if we call that value p, </a:t>
                </a:r>
              </a:p>
              <a:p>
                <a:pPr marL="0" indent="0">
                  <a:buNone/>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𝑺</m:t>
                      </m:r>
                      <m:sSub>
                        <m:sSubPr>
                          <m:ctrlPr>
                            <a:rPr lang="en-US" b="1" i="1">
                              <a:latin typeface="Cambria Math" panose="02040503050406030204" pitchFamily="18" charset="0"/>
                            </a:rPr>
                          </m:ctrlPr>
                        </m:sSubPr>
                        <m:e>
                          <m:r>
                            <a:rPr lang="en-US" b="1" i="1">
                              <a:latin typeface="Cambria Math" panose="02040503050406030204" pitchFamily="18" charset="0"/>
                            </a:rPr>
                            <m:t>𝑬</m:t>
                          </m:r>
                        </m:e>
                        <m:sub>
                          <m:sSub>
                            <m:sSubPr>
                              <m:ctrlPr>
                                <a:rPr lang="en-US" b="1" i="1">
                                  <a:latin typeface="Cambria Math" panose="02040503050406030204" pitchFamily="18" charset="0"/>
                                </a:rPr>
                              </m:ctrlPr>
                            </m:sSubPr>
                            <m:e>
                              <m:acc>
                                <m:accPr>
                                  <m:chr m:val="̂"/>
                                  <m:ctrlPr>
                                    <a:rPr lang="en-US" b="1" i="1">
                                      <a:latin typeface="Cambria Math" panose="02040503050406030204" pitchFamily="18" charset="0"/>
                                    </a:rPr>
                                  </m:ctrlPr>
                                </m:accPr>
                                <m:e>
                                  <m:r>
                                    <a:rPr lang="en-US" b="1" i="1">
                                      <a:latin typeface="Cambria Math" panose="02040503050406030204" pitchFamily="18" charset="0"/>
                                    </a:rPr>
                                    <m:t>𝒑</m:t>
                                  </m:r>
                                </m:e>
                              </m:acc>
                            </m:e>
                            <m:sub>
                              <m:r>
                                <a:rPr lang="en-US" b="1" i="1" smtClean="0">
                                  <a:latin typeface="Cambria Math" panose="02040503050406030204" pitchFamily="18" charset="0"/>
                                </a:rPr>
                                <m:t>𝟏</m:t>
                              </m:r>
                            </m:sub>
                          </m:sSub>
                          <m:r>
                            <a:rPr lang="en-US" b="1" i="1">
                              <a:latin typeface="Cambria Math" panose="02040503050406030204" pitchFamily="18" charset="0"/>
                            </a:rPr>
                            <m:t>−</m:t>
                          </m:r>
                          <m:sSub>
                            <m:sSubPr>
                              <m:ctrlPr>
                                <a:rPr lang="en-US" b="1" i="1">
                                  <a:latin typeface="Cambria Math" panose="02040503050406030204" pitchFamily="18" charset="0"/>
                                </a:rPr>
                              </m:ctrlPr>
                            </m:sSubPr>
                            <m:e>
                              <m:acc>
                                <m:accPr>
                                  <m:chr m:val="̂"/>
                                  <m:ctrlPr>
                                    <a:rPr lang="en-US" b="1" i="1">
                                      <a:latin typeface="Cambria Math" panose="02040503050406030204" pitchFamily="18" charset="0"/>
                                    </a:rPr>
                                  </m:ctrlPr>
                                </m:accPr>
                                <m:e>
                                  <m:r>
                                    <a:rPr lang="en-US" b="1" i="1">
                                      <a:latin typeface="Cambria Math" panose="02040503050406030204" pitchFamily="18" charset="0"/>
                                    </a:rPr>
                                    <m:t>𝒑</m:t>
                                  </m:r>
                                </m:e>
                              </m:acc>
                            </m:e>
                            <m:sub>
                              <m:r>
                                <a:rPr lang="en-US" b="1" i="1" smtClean="0">
                                  <a:latin typeface="Cambria Math" panose="02040503050406030204" pitchFamily="18" charset="0"/>
                                </a:rPr>
                                <m:t>𝟐</m:t>
                              </m:r>
                            </m:sub>
                          </m:sSub>
                        </m:sub>
                      </m:sSub>
                      <m:r>
                        <a:rPr lang="en-US" b="1" i="1">
                          <a:latin typeface="Cambria Math" panose="02040503050406030204" pitchFamily="18" charset="0"/>
                        </a:rPr>
                        <m:t>=</m:t>
                      </m:r>
                      <m:rad>
                        <m:radPr>
                          <m:degHide m:val="on"/>
                          <m:ctrlPr>
                            <a:rPr lang="en-US" b="1" i="1">
                              <a:latin typeface="Cambria Math" panose="02040503050406030204" pitchFamily="18" charset="0"/>
                            </a:rPr>
                          </m:ctrlPr>
                        </m:radPr>
                        <m:deg/>
                        <m:e>
                          <m:f>
                            <m:fPr>
                              <m:ctrlPr>
                                <a:rPr lang="en-US" b="1" i="1">
                                  <a:latin typeface="Cambria Math" panose="02040503050406030204" pitchFamily="18" charset="0"/>
                                </a:rPr>
                              </m:ctrlPr>
                            </m:fPr>
                            <m:num>
                              <m:r>
                                <a:rPr lang="en-US" b="1" i="1">
                                  <a:latin typeface="Cambria Math" panose="02040503050406030204" pitchFamily="18" charset="0"/>
                                </a:rPr>
                                <m:t>𝒑</m:t>
                              </m:r>
                              <m:d>
                                <m:dPr>
                                  <m:ctrlPr>
                                    <a:rPr lang="en-US" b="1" i="1">
                                      <a:latin typeface="Cambria Math" panose="02040503050406030204" pitchFamily="18" charset="0"/>
                                    </a:rPr>
                                  </m:ctrlPr>
                                </m:dPr>
                                <m:e>
                                  <m:r>
                                    <a:rPr lang="en-US" b="1" i="1">
                                      <a:latin typeface="Cambria Math" panose="02040503050406030204" pitchFamily="18" charset="0"/>
                                    </a:rPr>
                                    <m:t>𝟏</m:t>
                                  </m:r>
                                  <m:r>
                                    <a:rPr lang="en-US" b="1" i="1">
                                      <a:latin typeface="Cambria Math" panose="02040503050406030204" pitchFamily="18" charset="0"/>
                                    </a:rPr>
                                    <m:t>−</m:t>
                                  </m:r>
                                  <m:r>
                                    <a:rPr lang="en-US" b="1" i="1">
                                      <a:latin typeface="Cambria Math" panose="02040503050406030204" pitchFamily="18" charset="0"/>
                                    </a:rPr>
                                    <m:t>𝒑</m:t>
                                  </m:r>
                                </m:e>
                              </m:d>
                            </m:num>
                            <m:den>
                              <m:sSub>
                                <m:sSubPr>
                                  <m:ctrlPr>
                                    <a:rPr lang="en-US" b="1" i="1">
                                      <a:latin typeface="Cambria Math" panose="02040503050406030204" pitchFamily="18" charset="0"/>
                                    </a:rPr>
                                  </m:ctrlPr>
                                </m:sSubPr>
                                <m:e>
                                  <m:r>
                                    <a:rPr lang="en-US" b="1" i="1">
                                      <a:latin typeface="Cambria Math" panose="02040503050406030204" pitchFamily="18" charset="0"/>
                                    </a:rPr>
                                    <m:t>𝒏</m:t>
                                  </m:r>
                                </m:e>
                                <m:sub>
                                  <m:r>
                                    <a:rPr lang="en-US" b="1" i="1" smtClean="0">
                                      <a:latin typeface="Cambria Math" panose="02040503050406030204" pitchFamily="18" charset="0"/>
                                    </a:rPr>
                                    <m:t>𝟏</m:t>
                                  </m:r>
                                </m:sub>
                              </m:sSub>
                            </m:den>
                          </m:f>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𝒑</m:t>
                              </m:r>
                              <m:d>
                                <m:dPr>
                                  <m:ctrlPr>
                                    <a:rPr lang="en-US" b="1" i="1">
                                      <a:latin typeface="Cambria Math" panose="02040503050406030204" pitchFamily="18" charset="0"/>
                                    </a:rPr>
                                  </m:ctrlPr>
                                </m:dPr>
                                <m:e>
                                  <m:r>
                                    <a:rPr lang="en-US" b="1" i="1">
                                      <a:latin typeface="Cambria Math" panose="02040503050406030204" pitchFamily="18" charset="0"/>
                                    </a:rPr>
                                    <m:t>𝟏</m:t>
                                  </m:r>
                                  <m:r>
                                    <a:rPr lang="en-US" b="1" i="1">
                                      <a:latin typeface="Cambria Math" panose="02040503050406030204" pitchFamily="18" charset="0"/>
                                    </a:rPr>
                                    <m:t>−</m:t>
                                  </m:r>
                                  <m:r>
                                    <a:rPr lang="en-US" b="1" i="1">
                                      <a:latin typeface="Cambria Math" panose="02040503050406030204" pitchFamily="18" charset="0"/>
                                    </a:rPr>
                                    <m:t>𝒑</m:t>
                                  </m:r>
                                </m:e>
                              </m:d>
                            </m:num>
                            <m:den>
                              <m:sSub>
                                <m:sSubPr>
                                  <m:ctrlPr>
                                    <a:rPr lang="en-US" b="1" i="1">
                                      <a:latin typeface="Cambria Math" panose="02040503050406030204" pitchFamily="18" charset="0"/>
                                    </a:rPr>
                                  </m:ctrlPr>
                                </m:sSubPr>
                                <m:e>
                                  <m:r>
                                    <a:rPr lang="en-US" b="1" i="1">
                                      <a:latin typeface="Cambria Math" panose="02040503050406030204" pitchFamily="18" charset="0"/>
                                    </a:rPr>
                                    <m:t>𝒏</m:t>
                                  </m:r>
                                </m:e>
                                <m:sub>
                                  <m:r>
                                    <a:rPr lang="en-US" b="1" i="1" smtClean="0">
                                      <a:latin typeface="Cambria Math" panose="02040503050406030204" pitchFamily="18" charset="0"/>
                                    </a:rPr>
                                    <m:t>𝟐</m:t>
                                  </m:r>
                                </m:sub>
                              </m:sSub>
                            </m:den>
                          </m:f>
                        </m:e>
                      </m:rad>
                      <m:r>
                        <a:rPr lang="en-US" b="1" i="1">
                          <a:latin typeface="Cambria Math" panose="02040503050406030204" pitchFamily="18" charset="0"/>
                        </a:rPr>
                        <m:t> =</m:t>
                      </m:r>
                      <m:rad>
                        <m:radPr>
                          <m:degHide m:val="on"/>
                          <m:ctrlPr>
                            <a:rPr lang="en-US" b="1" i="1">
                              <a:latin typeface="Cambria Math" panose="02040503050406030204" pitchFamily="18" charset="0"/>
                            </a:rPr>
                          </m:ctrlPr>
                        </m:radPr>
                        <m:deg/>
                        <m:e>
                          <m:r>
                            <a:rPr lang="en-US" b="1" i="1">
                              <a:latin typeface="Cambria Math" panose="02040503050406030204" pitchFamily="18" charset="0"/>
                            </a:rPr>
                            <m:t>𝒑</m:t>
                          </m:r>
                          <m:r>
                            <a:rPr lang="en-US" b="1" i="1">
                              <a:latin typeface="Cambria Math" panose="02040503050406030204" pitchFamily="18" charset="0"/>
                            </a:rPr>
                            <m:t>(</m:t>
                          </m:r>
                          <m:r>
                            <a:rPr lang="en-US" b="1" i="1">
                              <a:latin typeface="Cambria Math" panose="02040503050406030204" pitchFamily="18" charset="0"/>
                            </a:rPr>
                            <m:t>𝟏</m:t>
                          </m:r>
                          <m:r>
                            <a:rPr lang="en-US" b="1" i="1">
                              <a:latin typeface="Cambria Math" panose="02040503050406030204" pitchFamily="18" charset="0"/>
                            </a:rPr>
                            <m:t>−</m:t>
                          </m:r>
                          <m:r>
                            <a:rPr lang="en-US" b="1" i="1">
                              <a:latin typeface="Cambria Math" panose="02040503050406030204" pitchFamily="18" charset="0"/>
                            </a:rPr>
                            <m:t>𝒑</m:t>
                          </m:r>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𝟏</m:t>
                              </m:r>
                            </m:num>
                            <m:den>
                              <m:sSub>
                                <m:sSubPr>
                                  <m:ctrlPr>
                                    <a:rPr lang="en-US" b="1" i="1">
                                      <a:latin typeface="Cambria Math" panose="02040503050406030204" pitchFamily="18" charset="0"/>
                                    </a:rPr>
                                  </m:ctrlPr>
                                </m:sSubPr>
                                <m:e>
                                  <m:r>
                                    <a:rPr lang="en-US" b="1" i="1">
                                      <a:latin typeface="Cambria Math" panose="02040503050406030204" pitchFamily="18" charset="0"/>
                                    </a:rPr>
                                    <m:t>𝒏</m:t>
                                  </m:r>
                                </m:e>
                                <m:sub>
                                  <m:r>
                                    <a:rPr lang="en-US" b="1" i="1" smtClean="0">
                                      <a:latin typeface="Cambria Math" panose="02040503050406030204" pitchFamily="18" charset="0"/>
                                    </a:rPr>
                                    <m:t>𝟏</m:t>
                                  </m:r>
                                </m:sub>
                              </m:sSub>
                            </m:den>
                          </m:f>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𝟏</m:t>
                              </m:r>
                            </m:num>
                            <m:den>
                              <m:sSub>
                                <m:sSubPr>
                                  <m:ctrlPr>
                                    <a:rPr lang="en-US" b="1" i="1">
                                      <a:latin typeface="Cambria Math" panose="02040503050406030204" pitchFamily="18" charset="0"/>
                                    </a:rPr>
                                  </m:ctrlPr>
                                </m:sSubPr>
                                <m:e>
                                  <m:r>
                                    <a:rPr lang="en-US" b="1" i="1">
                                      <a:latin typeface="Cambria Math" panose="02040503050406030204" pitchFamily="18" charset="0"/>
                                    </a:rPr>
                                    <m:t>𝒏</m:t>
                                  </m:r>
                                </m:e>
                                <m:sub>
                                  <m:r>
                                    <a:rPr lang="en-US" b="1" i="1" smtClean="0">
                                      <a:latin typeface="Cambria Math" panose="02040503050406030204" pitchFamily="18" charset="0"/>
                                    </a:rPr>
                                    <m:t>𝟐</m:t>
                                  </m:r>
                                </m:sub>
                              </m:sSub>
                            </m:den>
                          </m:f>
                          <m:r>
                            <a:rPr lang="en-US" b="1" i="1">
                              <a:latin typeface="Cambria Math" panose="02040503050406030204" pitchFamily="18" charset="0"/>
                            </a:rPr>
                            <m:t>)</m:t>
                          </m:r>
                        </m:e>
                      </m:rad>
                    </m:oMath>
                  </m:oMathPara>
                </a14:m>
                <a:endParaRPr lang="en-US" b="1"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98040" y="1415562"/>
                <a:ext cx="7917592" cy="4960524"/>
              </a:xfrm>
              <a:blipFill>
                <a:blip r:embed="rId3"/>
                <a:stretch>
                  <a:fillRect l="-1078" t="-1351" r="-46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C2B616F3-2956-4547-851E-317DD9EE689B}"/>
              </a:ext>
            </a:extLst>
          </p:cNvPr>
          <p:cNvSpPr>
            <a:spLocks noGrp="1"/>
          </p:cNvSpPr>
          <p:nvPr>
            <p:ph type="sldNum" sz="quarter" idx="12"/>
          </p:nvPr>
        </p:nvSpPr>
        <p:spPr/>
        <p:txBody>
          <a:bodyPr/>
          <a:lstStyle/>
          <a:p>
            <a:fld id="{3833988A-D950-44F7-AD3F-E8557E80514B}" type="slidenum">
              <a:rPr lang="en-US" smtClean="0"/>
              <a:t>82</a:t>
            </a:fld>
            <a:endParaRPr lang="en-US"/>
          </a:p>
        </p:txBody>
      </p:sp>
    </p:spTree>
    <p:extLst>
      <p:ext uri="{BB962C8B-B14F-4D97-AF65-F5344CB8AC3E}">
        <p14:creationId xmlns:p14="http://schemas.microsoft.com/office/powerpoint/2010/main" val="2049665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u="sng" dirty="0">
                <a:solidFill>
                  <a:srgbClr val="C00000"/>
                </a:solidFill>
              </a:rPr>
              <a:t>Pooled Estimate </a:t>
            </a:r>
            <a:r>
              <a:rPr lang="en-US" sz="2800" dirty="0">
                <a:solidFill>
                  <a:srgbClr val="C00000"/>
                </a:solidFill>
              </a:rPr>
              <a:t>of p</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b="1" u="sng" dirty="0"/>
                  <a:t>Problematically</a:t>
                </a:r>
                <a:r>
                  <a:rPr lang="en-US" b="1" dirty="0"/>
                  <a:t>, we don’t know the common rate of stomach pains, </a:t>
                </a:r>
                <a14:m>
                  <m:oMath xmlns:m="http://schemas.openxmlformats.org/officeDocument/2006/math">
                    <m:r>
                      <a:rPr lang="en-US" b="1" i="1">
                        <a:latin typeface="Cambria Math" panose="02040503050406030204" pitchFamily="18" charset="0"/>
                      </a:rPr>
                      <m:t>𝒑</m:t>
                    </m:r>
                  </m:oMath>
                </a14:m>
                <a:r>
                  <a:rPr lang="en-US" b="1" dirty="0"/>
                  <a:t>, but we can obtain a good estimate of it by pooling the results of both samples.</a:t>
                </a:r>
              </a:p>
              <a:p>
                <a:endParaRPr lang="en-US" b="1" dirty="0"/>
              </a:p>
              <a:p>
                <a:pPr marL="0" indent="0">
                  <a:buNone/>
                </a:pPr>
                <a14:m>
                  <m:oMathPara xmlns:m="http://schemas.openxmlformats.org/officeDocument/2006/math">
                    <m:oMathParaPr>
                      <m:jc m:val="centerGroup"/>
                    </m:oMathParaPr>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𝒑</m:t>
                          </m:r>
                        </m:e>
                      </m:acc>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 </m:t>
                          </m:r>
                          <m:r>
                            <a:rPr lang="en-US" b="1" i="1">
                              <a:latin typeface="Cambria Math" panose="02040503050406030204" pitchFamily="18" charset="0"/>
                            </a:rPr>
                            <m:t>𝒐𝒇</m:t>
                          </m:r>
                          <m:r>
                            <a:rPr lang="en-US" b="1" i="1">
                              <a:latin typeface="Cambria Math" panose="02040503050406030204" pitchFamily="18" charset="0"/>
                            </a:rPr>
                            <m:t> ′</m:t>
                          </m:r>
                          <m:r>
                            <a:rPr lang="en-US" b="1" i="1">
                              <a:latin typeface="Cambria Math" panose="02040503050406030204" pitchFamily="18" charset="0"/>
                            </a:rPr>
                            <m:t>𝒔𝒖𝒄𝒄𝒆𝒔𝒔𝒆</m:t>
                          </m:r>
                          <m:sSup>
                            <m:sSupPr>
                              <m:ctrlPr>
                                <a:rPr lang="en-US" b="1" i="1">
                                  <a:latin typeface="Cambria Math" panose="02040503050406030204" pitchFamily="18" charset="0"/>
                                </a:rPr>
                              </m:ctrlPr>
                            </m:sSupPr>
                            <m:e>
                              <m:r>
                                <a:rPr lang="en-US" b="1" i="1">
                                  <a:latin typeface="Cambria Math" panose="02040503050406030204" pitchFamily="18" charset="0"/>
                                </a:rPr>
                                <m:t>𝒔</m:t>
                              </m:r>
                            </m:e>
                            <m:sup>
                              <m:r>
                                <a:rPr lang="en-US" b="1" i="1">
                                  <a:latin typeface="Cambria Math" panose="02040503050406030204" pitchFamily="18" charset="0"/>
                                </a:rPr>
                                <m:t>′</m:t>
                              </m:r>
                            </m:sup>
                          </m:sSup>
                        </m:num>
                        <m:den>
                          <m:r>
                            <a:rPr lang="en-US" b="1" i="1">
                              <a:latin typeface="Cambria Math" panose="02040503050406030204" pitchFamily="18" charset="0"/>
                            </a:rPr>
                            <m:t># </m:t>
                          </m:r>
                          <m:r>
                            <a:rPr lang="en-US" b="1" i="1">
                              <a:latin typeface="Cambria Math" panose="02040503050406030204" pitchFamily="18" charset="0"/>
                            </a:rPr>
                            <m:t>𝒐𝒇</m:t>
                          </m:r>
                          <m:r>
                            <a:rPr lang="en-US" b="1" i="1">
                              <a:latin typeface="Cambria Math" panose="02040503050406030204" pitchFamily="18" charset="0"/>
                            </a:rPr>
                            <m:t> </m:t>
                          </m:r>
                          <m:r>
                            <a:rPr lang="en-US" b="1" i="1">
                              <a:latin typeface="Cambria Math" panose="02040503050406030204" pitchFamily="18" charset="0"/>
                            </a:rPr>
                            <m:t>𝒄𝒂𝒔𝒆𝒔</m:t>
                          </m:r>
                        </m:den>
                      </m:f>
                      <m:r>
                        <a:rPr lang="en-US" b="1" i="1" smtClean="0">
                          <a:latin typeface="Cambria Math" panose="02040503050406030204" pitchFamily="18" charset="0"/>
                        </a:rPr>
                        <m:t>=</m:t>
                      </m:r>
                      <m:f>
                        <m:fPr>
                          <m:ctrlPr>
                            <a:rPr lang="en-US" b="1" i="1" smtClean="0">
                              <a:latin typeface="Cambria Math" panose="02040503050406030204" pitchFamily="18" charset="0"/>
                            </a:rPr>
                          </m:ctrlPr>
                        </m:fPr>
                        <m:num>
                          <m:sSub>
                            <m:sSubPr>
                              <m:ctrlPr>
                                <a:rPr lang="en-US"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𝟏</m:t>
                              </m:r>
                            </m:sub>
                          </m:sSub>
                          <m:r>
                            <a:rPr lang="en-US" b="1" i="1" smtClean="0">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b="1" i="1" smtClean="0">
                                  <a:latin typeface="Cambria Math" panose="02040503050406030204" pitchFamily="18" charset="0"/>
                                </a:rPr>
                                <m:t>𝟐</m:t>
                              </m:r>
                            </m:sub>
                          </m:sSub>
                        </m:num>
                        <m:den>
                          <m:sSub>
                            <m:sSubPr>
                              <m:ctrlPr>
                                <a:rPr lang="en-US" b="1" i="1" smtClean="0">
                                  <a:latin typeface="Cambria Math" panose="02040503050406030204" pitchFamily="18" charset="0"/>
                                </a:rPr>
                              </m:ctrlPr>
                            </m:sSubPr>
                            <m:e>
                              <m:r>
                                <a:rPr lang="en-US" b="1" i="1" smtClean="0">
                                  <a:latin typeface="Cambria Math" panose="02040503050406030204" pitchFamily="18" charset="0"/>
                                </a:rPr>
                                <m:t>𝒏</m:t>
                              </m:r>
                            </m:e>
                            <m:sub>
                              <m:r>
                                <a:rPr lang="en-US" b="1" i="1">
                                  <a:latin typeface="Cambria Math" panose="02040503050406030204" pitchFamily="18" charset="0"/>
                                </a:rPr>
                                <m:t>𝟏</m:t>
                              </m:r>
                            </m:sub>
                          </m:sSub>
                          <m:r>
                            <a:rPr lang="en-US" b="1" i="1">
                              <a:latin typeface="Cambria Math" panose="02040503050406030204" pitchFamily="18" charset="0"/>
                            </a:rPr>
                            <m:t>+</m:t>
                          </m:r>
                          <m:sSub>
                            <m:sSubPr>
                              <m:ctrlPr>
                                <a:rPr lang="en-US" b="1" i="1">
                                  <a:latin typeface="Cambria Math" panose="02040503050406030204" pitchFamily="18" charset="0"/>
                                </a:rPr>
                              </m:ctrlPr>
                            </m:sSubPr>
                            <m:e>
                              <m:r>
                                <a:rPr lang="en-US" b="1" i="1" smtClean="0">
                                  <a:latin typeface="Cambria Math" panose="02040503050406030204" pitchFamily="18" charset="0"/>
                                </a:rPr>
                                <m:t>𝒏</m:t>
                              </m:r>
                            </m:e>
                            <m:sub>
                              <m:r>
                                <a:rPr lang="en-US" b="1" i="1">
                                  <a:latin typeface="Cambria Math" panose="02040503050406030204" pitchFamily="18" charset="0"/>
                                </a:rPr>
                                <m:t>𝟐</m:t>
                              </m:r>
                            </m:sub>
                          </m:sSub>
                        </m:den>
                      </m:f>
                    </m:oMath>
                  </m:oMathPara>
                </a14:m>
                <a:endParaRPr lang="en-US" b="1" dirty="0"/>
              </a:p>
              <a:p>
                <a:endParaRPr lang="en-US" b="1" dirty="0"/>
              </a:p>
              <a:p>
                <a:r>
                  <a:rPr lang="en-US" b="1" dirty="0"/>
                  <a:t>This is called the </a:t>
                </a:r>
                <a:r>
                  <a:rPr lang="en-US" b="1" i="1" u="sng" dirty="0">
                    <a:solidFill>
                      <a:srgbClr val="C00000"/>
                    </a:solidFill>
                  </a:rPr>
                  <a:t>pooled estimate</a:t>
                </a:r>
                <a:r>
                  <a:rPr lang="en-US" b="1" dirty="0">
                    <a:solidFill>
                      <a:srgbClr val="C00000"/>
                    </a:solidFill>
                  </a:rPr>
                  <a:t> </a:t>
                </a:r>
                <a:r>
                  <a:rPr lang="en-US" b="1" dirty="0"/>
                  <a:t>of the sample proportion under the assumption the null is true. </a:t>
                </a:r>
              </a:p>
              <a:p>
                <a:r>
                  <a:rPr lang="en-US" b="1" dirty="0"/>
                  <a:t>We use it to compute the </a:t>
                </a:r>
                <a:r>
                  <a:rPr lang="en-US" b="1" i="1" u="sng" dirty="0">
                    <a:solidFill>
                      <a:srgbClr val="C00000"/>
                    </a:solidFill>
                  </a:rPr>
                  <a:t>null standard error</a:t>
                </a:r>
                <a:r>
                  <a:rPr lang="en-US" b="1" dirty="0">
                    <a:solidFill>
                      <a:srgbClr val="C00000"/>
                    </a:solidFill>
                  </a:rPr>
                  <a:t> </a:t>
                </a:r>
                <a:r>
                  <a:rPr lang="en-US" b="1" dirty="0"/>
                  <a:t>and to verify the </a:t>
                </a:r>
                <a:r>
                  <a:rPr lang="en-US" b="1" i="1" u="sng" dirty="0">
                    <a:solidFill>
                      <a:srgbClr val="C00000"/>
                    </a:solidFill>
                  </a:rPr>
                  <a:t>success/failure</a:t>
                </a:r>
                <a:r>
                  <a:rPr lang="en-US" b="1" dirty="0">
                    <a:solidFill>
                      <a:srgbClr val="C00000"/>
                    </a:solidFill>
                  </a:rPr>
                  <a:t> </a:t>
                </a:r>
                <a:r>
                  <a:rPr lang="en-US" b="1" dirty="0"/>
                  <a:t>assumption.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78" t="-1311" r="-177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CA48EDEE-438A-49D2-803D-C8A5DD5C2E71}"/>
              </a:ext>
            </a:extLst>
          </p:cNvPr>
          <p:cNvSpPr>
            <a:spLocks noGrp="1"/>
          </p:cNvSpPr>
          <p:nvPr>
            <p:ph type="sldNum" sz="quarter" idx="12"/>
          </p:nvPr>
        </p:nvSpPr>
        <p:spPr/>
        <p:txBody>
          <a:bodyPr/>
          <a:lstStyle/>
          <a:p>
            <a:fld id="{3833988A-D950-44F7-AD3F-E8557E80514B}" type="slidenum">
              <a:rPr lang="en-US" smtClean="0"/>
              <a:t>83</a:t>
            </a:fld>
            <a:endParaRPr lang="en-US"/>
          </a:p>
        </p:txBody>
      </p:sp>
    </p:spTree>
    <p:extLst>
      <p:ext uri="{BB962C8B-B14F-4D97-AF65-F5344CB8AC3E}">
        <p14:creationId xmlns:p14="http://schemas.microsoft.com/office/powerpoint/2010/main" val="270286958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50F9F-8FD7-4014-B121-4C454D8639DF}"/>
              </a:ext>
            </a:extLst>
          </p:cNvPr>
          <p:cNvSpPr>
            <a:spLocks noGrp="1"/>
          </p:cNvSpPr>
          <p:nvPr>
            <p:ph type="title"/>
          </p:nvPr>
        </p:nvSpPr>
        <p:spPr/>
        <p:txBody>
          <a:bodyPr>
            <a:normAutofit/>
          </a:bodyPr>
          <a:lstStyle/>
          <a:p>
            <a:pPr algn="ctr"/>
            <a:r>
              <a:rPr lang="en-US" sz="2800" u="sng" dirty="0">
                <a:solidFill>
                  <a:srgbClr val="C00000"/>
                </a:solidFill>
              </a:rPr>
              <a:t>Test Statistic</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A7650A8-4693-4AD3-8FFF-4D0B6042065C}"/>
                  </a:ext>
                </a:extLst>
              </p:cNvPr>
              <p:cNvSpPr>
                <a:spLocks noGrp="1"/>
              </p:cNvSpPr>
              <p:nvPr>
                <p:ph idx="1"/>
              </p:nvPr>
            </p:nvSpPr>
            <p:spPr/>
            <p:txBody>
              <a:bodyPr/>
              <a:lstStyle/>
              <a:p>
                <a:pPr marL="0" indent="0">
                  <a:buNone/>
                </a:pPr>
                <a:endParaRPr lang="en-US" b="1" dirty="0"/>
              </a:p>
              <a:p>
                <a:pPr marL="0" indent="0" algn="ctr">
                  <a:buNone/>
                </a:pPr>
                <a14:m>
                  <m:oMath xmlns:m="http://schemas.openxmlformats.org/officeDocument/2006/math">
                    <m:r>
                      <a:rPr lang="en-US" sz="2800" b="1" i="1">
                        <a:latin typeface="Cambria Math" panose="02040503050406030204" pitchFamily="18" charset="0"/>
                      </a:rPr>
                      <m:t>𝒛</m:t>
                    </m:r>
                    <m:r>
                      <a:rPr lang="en-US" sz="2800" b="1" i="1">
                        <a:latin typeface="Cambria Math" panose="02040503050406030204" pitchFamily="18" charset="0"/>
                      </a:rPr>
                      <m:t>=</m:t>
                    </m:r>
                    <m:f>
                      <m:fPr>
                        <m:ctrlPr>
                          <a:rPr lang="en-US" sz="2800" b="1" i="1">
                            <a:latin typeface="Cambria Math" panose="02040503050406030204" pitchFamily="18" charset="0"/>
                          </a:rPr>
                        </m:ctrlPr>
                      </m:fPr>
                      <m:num>
                        <m:sSub>
                          <m:sSubPr>
                            <m:ctrlPr>
                              <a:rPr lang="en-US" sz="2800" b="1" i="1">
                                <a:latin typeface="Cambria Math" panose="02040503050406030204" pitchFamily="18" charset="0"/>
                              </a:rPr>
                            </m:ctrlPr>
                          </m:sSubPr>
                          <m:e>
                            <m:acc>
                              <m:accPr>
                                <m:chr m:val="̂"/>
                                <m:ctrlPr>
                                  <a:rPr lang="en-US" sz="2800" b="1" i="1">
                                    <a:latin typeface="Cambria Math" panose="02040503050406030204" pitchFamily="18" charset="0"/>
                                  </a:rPr>
                                </m:ctrlPr>
                              </m:accPr>
                              <m:e>
                                <m:r>
                                  <a:rPr lang="en-US" sz="2800" b="1" i="1">
                                    <a:latin typeface="Cambria Math" panose="02040503050406030204" pitchFamily="18" charset="0"/>
                                  </a:rPr>
                                  <m:t>𝒑</m:t>
                                </m:r>
                              </m:e>
                            </m:acc>
                          </m:e>
                          <m:sub>
                            <m:r>
                              <a:rPr lang="en-US" sz="2800" b="1" i="1">
                                <a:latin typeface="Cambria Math" panose="02040503050406030204" pitchFamily="18" charset="0"/>
                              </a:rPr>
                              <m:t>𝟏</m:t>
                            </m:r>
                          </m:sub>
                        </m:sSub>
                        <m:r>
                          <a:rPr lang="en-US" sz="2800" b="1" i="1">
                            <a:latin typeface="Cambria Math" panose="02040503050406030204" pitchFamily="18" charset="0"/>
                          </a:rPr>
                          <m:t>−</m:t>
                        </m:r>
                        <m:sSub>
                          <m:sSubPr>
                            <m:ctrlPr>
                              <a:rPr lang="en-US" sz="2800" b="1" i="1">
                                <a:latin typeface="Cambria Math" panose="02040503050406030204" pitchFamily="18" charset="0"/>
                              </a:rPr>
                            </m:ctrlPr>
                          </m:sSubPr>
                          <m:e>
                            <m:acc>
                              <m:accPr>
                                <m:chr m:val="̂"/>
                                <m:ctrlPr>
                                  <a:rPr lang="en-US" sz="2800" b="1" i="1">
                                    <a:latin typeface="Cambria Math" panose="02040503050406030204" pitchFamily="18" charset="0"/>
                                  </a:rPr>
                                </m:ctrlPr>
                              </m:accPr>
                              <m:e>
                                <m:r>
                                  <a:rPr lang="en-US" sz="2800" b="1" i="1">
                                    <a:latin typeface="Cambria Math" panose="02040503050406030204" pitchFamily="18" charset="0"/>
                                  </a:rPr>
                                  <m:t>𝒑</m:t>
                                </m:r>
                              </m:e>
                            </m:acc>
                          </m:e>
                          <m:sub>
                            <m:r>
                              <a:rPr lang="en-US" sz="2800" b="1" i="1">
                                <a:latin typeface="Cambria Math" panose="02040503050406030204" pitchFamily="18" charset="0"/>
                              </a:rPr>
                              <m:t>𝟐</m:t>
                            </m:r>
                          </m:sub>
                        </m:sSub>
                      </m:num>
                      <m:den>
                        <m:r>
                          <a:rPr lang="en-US" sz="2800" b="1" i="1">
                            <a:latin typeface="Cambria Math" panose="02040503050406030204" pitchFamily="18" charset="0"/>
                          </a:rPr>
                          <m:t>𝑺</m:t>
                        </m:r>
                        <m:sSub>
                          <m:sSubPr>
                            <m:ctrlPr>
                              <a:rPr lang="en-US" sz="2800" b="1" i="1">
                                <a:latin typeface="Cambria Math" panose="02040503050406030204" pitchFamily="18" charset="0"/>
                              </a:rPr>
                            </m:ctrlPr>
                          </m:sSubPr>
                          <m:e>
                            <m:r>
                              <a:rPr lang="en-US" sz="2800" b="1" i="1">
                                <a:latin typeface="Cambria Math" panose="02040503050406030204" pitchFamily="18" charset="0"/>
                              </a:rPr>
                              <m:t>𝑬</m:t>
                            </m:r>
                          </m:e>
                          <m:sub>
                            <m:sSub>
                              <m:sSubPr>
                                <m:ctrlPr>
                                  <a:rPr lang="en-US" sz="2800" b="1" i="1">
                                    <a:latin typeface="Cambria Math" panose="02040503050406030204" pitchFamily="18" charset="0"/>
                                  </a:rPr>
                                </m:ctrlPr>
                              </m:sSubPr>
                              <m:e>
                                <m:acc>
                                  <m:accPr>
                                    <m:chr m:val="̂"/>
                                    <m:ctrlPr>
                                      <a:rPr lang="en-US" sz="2800" b="1" i="1">
                                        <a:latin typeface="Cambria Math" panose="02040503050406030204" pitchFamily="18" charset="0"/>
                                      </a:rPr>
                                    </m:ctrlPr>
                                  </m:accPr>
                                  <m:e>
                                    <m:r>
                                      <a:rPr lang="en-US" sz="2800" b="1" i="1">
                                        <a:latin typeface="Cambria Math" panose="02040503050406030204" pitchFamily="18" charset="0"/>
                                      </a:rPr>
                                      <m:t>𝒑</m:t>
                                    </m:r>
                                  </m:e>
                                </m:acc>
                              </m:e>
                              <m:sub>
                                <m:r>
                                  <a:rPr lang="en-US" sz="2800" b="1" i="1">
                                    <a:latin typeface="Cambria Math" panose="02040503050406030204" pitchFamily="18" charset="0"/>
                                  </a:rPr>
                                  <m:t>𝟏</m:t>
                                </m:r>
                              </m:sub>
                            </m:sSub>
                            <m:r>
                              <a:rPr lang="en-US" sz="2800" b="1" i="1">
                                <a:latin typeface="Cambria Math" panose="02040503050406030204" pitchFamily="18" charset="0"/>
                              </a:rPr>
                              <m:t>−</m:t>
                            </m:r>
                            <m:sSub>
                              <m:sSubPr>
                                <m:ctrlPr>
                                  <a:rPr lang="en-US" sz="2800" b="1" i="1">
                                    <a:latin typeface="Cambria Math" panose="02040503050406030204" pitchFamily="18" charset="0"/>
                                  </a:rPr>
                                </m:ctrlPr>
                              </m:sSubPr>
                              <m:e>
                                <m:acc>
                                  <m:accPr>
                                    <m:chr m:val="̂"/>
                                    <m:ctrlPr>
                                      <a:rPr lang="en-US" sz="2800" b="1" i="1">
                                        <a:latin typeface="Cambria Math" panose="02040503050406030204" pitchFamily="18" charset="0"/>
                                      </a:rPr>
                                    </m:ctrlPr>
                                  </m:accPr>
                                  <m:e>
                                    <m:r>
                                      <a:rPr lang="en-US" sz="2800" b="1" i="1">
                                        <a:latin typeface="Cambria Math" panose="02040503050406030204" pitchFamily="18" charset="0"/>
                                      </a:rPr>
                                      <m:t>𝒑</m:t>
                                    </m:r>
                                  </m:e>
                                </m:acc>
                              </m:e>
                              <m:sub>
                                <m:r>
                                  <a:rPr lang="en-US" sz="2800" b="1" i="1">
                                    <a:latin typeface="Cambria Math" panose="02040503050406030204" pitchFamily="18" charset="0"/>
                                  </a:rPr>
                                  <m:t>𝟐</m:t>
                                </m:r>
                              </m:sub>
                            </m:sSub>
                          </m:sub>
                        </m:sSub>
                      </m:den>
                    </m:f>
                  </m:oMath>
                </a14:m>
                <a:r>
                  <a:rPr lang="en-US" sz="2800" b="1" dirty="0"/>
                  <a:t> </a:t>
                </a:r>
              </a:p>
              <a:p>
                <a:pPr marL="0" indent="0" algn="ctr">
                  <a:buNone/>
                </a:pPr>
                <a:endParaRPr lang="en-US" sz="2800" b="1" dirty="0"/>
              </a:p>
              <a:p>
                <a:pPr marL="0" indent="0" algn="ctr">
                  <a:buNone/>
                </a:pPr>
                <a:endParaRPr lang="en-US" sz="2800" b="1" dirty="0"/>
              </a:p>
              <a:p>
                <a:pPr marL="0" indent="0" algn="ctr">
                  <a:buNone/>
                </a:pPr>
                <a:r>
                  <a:rPr lang="en-US" sz="2800" b="1" dirty="0"/>
                  <a:t>where </a:t>
                </a:r>
                <a14:m>
                  <m:oMath xmlns:m="http://schemas.openxmlformats.org/officeDocument/2006/math">
                    <m:r>
                      <a:rPr lang="en-US" sz="2800" b="1" i="1">
                        <a:latin typeface="Cambria Math" panose="02040503050406030204" pitchFamily="18" charset="0"/>
                      </a:rPr>
                      <m:t>𝑺</m:t>
                    </m:r>
                    <m:sSub>
                      <m:sSubPr>
                        <m:ctrlPr>
                          <a:rPr lang="en-US" sz="2800" b="1" i="1">
                            <a:latin typeface="Cambria Math" panose="02040503050406030204" pitchFamily="18" charset="0"/>
                          </a:rPr>
                        </m:ctrlPr>
                      </m:sSubPr>
                      <m:e>
                        <m:r>
                          <a:rPr lang="en-US" sz="2800" b="1" i="1">
                            <a:latin typeface="Cambria Math" panose="02040503050406030204" pitchFamily="18" charset="0"/>
                          </a:rPr>
                          <m:t>𝑬</m:t>
                        </m:r>
                      </m:e>
                      <m:sub>
                        <m:sSub>
                          <m:sSubPr>
                            <m:ctrlPr>
                              <a:rPr lang="en-US" sz="2800" b="1" i="1">
                                <a:latin typeface="Cambria Math" panose="02040503050406030204" pitchFamily="18" charset="0"/>
                              </a:rPr>
                            </m:ctrlPr>
                          </m:sSubPr>
                          <m:e>
                            <m:acc>
                              <m:accPr>
                                <m:chr m:val="̂"/>
                                <m:ctrlPr>
                                  <a:rPr lang="en-US" sz="2800" b="1" i="1">
                                    <a:latin typeface="Cambria Math" panose="02040503050406030204" pitchFamily="18" charset="0"/>
                                  </a:rPr>
                                </m:ctrlPr>
                              </m:accPr>
                              <m:e>
                                <m:r>
                                  <a:rPr lang="en-US" sz="2800" b="1" i="1">
                                    <a:latin typeface="Cambria Math" panose="02040503050406030204" pitchFamily="18" charset="0"/>
                                  </a:rPr>
                                  <m:t>𝒑</m:t>
                                </m:r>
                              </m:e>
                            </m:acc>
                          </m:e>
                          <m:sub>
                            <m:r>
                              <a:rPr lang="en-US" sz="2800" b="1" i="1">
                                <a:latin typeface="Cambria Math" panose="02040503050406030204" pitchFamily="18" charset="0"/>
                              </a:rPr>
                              <m:t>𝟏</m:t>
                            </m:r>
                          </m:sub>
                        </m:sSub>
                        <m:r>
                          <a:rPr lang="en-US" sz="2800" b="1" i="1">
                            <a:latin typeface="Cambria Math" panose="02040503050406030204" pitchFamily="18" charset="0"/>
                          </a:rPr>
                          <m:t>−</m:t>
                        </m:r>
                        <m:sSub>
                          <m:sSubPr>
                            <m:ctrlPr>
                              <a:rPr lang="en-US" sz="2800" b="1" i="1">
                                <a:latin typeface="Cambria Math" panose="02040503050406030204" pitchFamily="18" charset="0"/>
                              </a:rPr>
                            </m:ctrlPr>
                          </m:sSubPr>
                          <m:e>
                            <m:acc>
                              <m:accPr>
                                <m:chr m:val="̂"/>
                                <m:ctrlPr>
                                  <a:rPr lang="en-US" sz="2800" b="1" i="1">
                                    <a:latin typeface="Cambria Math" panose="02040503050406030204" pitchFamily="18" charset="0"/>
                                  </a:rPr>
                                </m:ctrlPr>
                              </m:accPr>
                              <m:e>
                                <m:r>
                                  <a:rPr lang="en-US" sz="2800" b="1" i="1">
                                    <a:latin typeface="Cambria Math" panose="02040503050406030204" pitchFamily="18" charset="0"/>
                                  </a:rPr>
                                  <m:t>𝒑</m:t>
                                </m:r>
                              </m:e>
                            </m:acc>
                          </m:e>
                          <m:sub>
                            <m:r>
                              <a:rPr lang="en-US" sz="2800" b="1" i="1">
                                <a:latin typeface="Cambria Math" panose="02040503050406030204" pitchFamily="18" charset="0"/>
                              </a:rPr>
                              <m:t>𝟐</m:t>
                            </m:r>
                          </m:sub>
                        </m:sSub>
                      </m:sub>
                    </m:sSub>
                    <m:r>
                      <a:rPr lang="en-US" sz="2800" b="1" i="1">
                        <a:latin typeface="Cambria Math" panose="02040503050406030204" pitchFamily="18" charset="0"/>
                      </a:rPr>
                      <m:t>=</m:t>
                    </m:r>
                    <m:rad>
                      <m:radPr>
                        <m:degHide m:val="on"/>
                        <m:ctrlPr>
                          <a:rPr lang="en-US" sz="2800" b="1" i="1">
                            <a:latin typeface="Cambria Math" panose="02040503050406030204" pitchFamily="18" charset="0"/>
                          </a:rPr>
                        </m:ctrlPr>
                      </m:radPr>
                      <m:deg/>
                      <m:e>
                        <m:r>
                          <a:rPr lang="en-US" sz="2800" b="1" i="1">
                            <a:latin typeface="Cambria Math" panose="02040503050406030204" pitchFamily="18" charset="0"/>
                          </a:rPr>
                          <m:t>𝒑</m:t>
                        </m:r>
                        <m:r>
                          <a:rPr lang="en-US" sz="2800" b="1" i="1">
                            <a:latin typeface="Cambria Math" panose="02040503050406030204" pitchFamily="18" charset="0"/>
                          </a:rPr>
                          <m:t>(</m:t>
                        </m:r>
                        <m:r>
                          <a:rPr lang="en-US" sz="2800" b="1" i="1">
                            <a:latin typeface="Cambria Math" panose="02040503050406030204" pitchFamily="18" charset="0"/>
                          </a:rPr>
                          <m:t>𝟏</m:t>
                        </m:r>
                        <m:r>
                          <a:rPr lang="en-US" sz="2800" b="1" i="1">
                            <a:latin typeface="Cambria Math" panose="02040503050406030204" pitchFamily="18" charset="0"/>
                          </a:rPr>
                          <m:t>−</m:t>
                        </m:r>
                        <m:r>
                          <a:rPr lang="en-US" sz="2800" b="1" i="1">
                            <a:latin typeface="Cambria Math" panose="02040503050406030204" pitchFamily="18" charset="0"/>
                          </a:rPr>
                          <m:t>𝒑</m:t>
                        </m:r>
                        <m:r>
                          <a:rPr lang="en-US" sz="2800" b="1" i="1">
                            <a:latin typeface="Cambria Math" panose="02040503050406030204" pitchFamily="18" charset="0"/>
                          </a:rPr>
                          <m:t>)(</m:t>
                        </m:r>
                        <m:f>
                          <m:fPr>
                            <m:ctrlPr>
                              <a:rPr lang="en-US" sz="2800" b="1" i="1">
                                <a:latin typeface="Cambria Math" panose="02040503050406030204" pitchFamily="18" charset="0"/>
                              </a:rPr>
                            </m:ctrlPr>
                          </m:fPr>
                          <m:num>
                            <m:r>
                              <a:rPr lang="en-US" sz="2800" b="1" i="1">
                                <a:latin typeface="Cambria Math" panose="02040503050406030204" pitchFamily="18" charset="0"/>
                              </a:rPr>
                              <m:t>𝟏</m:t>
                            </m:r>
                          </m:num>
                          <m:den>
                            <m:sSub>
                              <m:sSubPr>
                                <m:ctrlPr>
                                  <a:rPr lang="en-US" sz="2800" b="1" i="1">
                                    <a:latin typeface="Cambria Math" panose="02040503050406030204" pitchFamily="18" charset="0"/>
                                  </a:rPr>
                                </m:ctrlPr>
                              </m:sSubPr>
                              <m:e>
                                <m:r>
                                  <a:rPr lang="en-US" sz="2800" b="1" i="1">
                                    <a:latin typeface="Cambria Math" panose="02040503050406030204" pitchFamily="18" charset="0"/>
                                  </a:rPr>
                                  <m:t>𝒏</m:t>
                                </m:r>
                              </m:e>
                              <m:sub>
                                <m:r>
                                  <a:rPr lang="en-US" sz="2800" b="1" i="1">
                                    <a:latin typeface="Cambria Math" panose="02040503050406030204" pitchFamily="18" charset="0"/>
                                  </a:rPr>
                                  <m:t>𝟏</m:t>
                                </m:r>
                              </m:sub>
                            </m:sSub>
                          </m:den>
                        </m:f>
                        <m:r>
                          <a:rPr lang="en-US" sz="2800" b="1" i="1">
                            <a:latin typeface="Cambria Math" panose="02040503050406030204" pitchFamily="18" charset="0"/>
                          </a:rPr>
                          <m:t>+</m:t>
                        </m:r>
                        <m:f>
                          <m:fPr>
                            <m:ctrlPr>
                              <a:rPr lang="en-US" sz="2800" b="1" i="1">
                                <a:latin typeface="Cambria Math" panose="02040503050406030204" pitchFamily="18" charset="0"/>
                              </a:rPr>
                            </m:ctrlPr>
                          </m:fPr>
                          <m:num>
                            <m:r>
                              <a:rPr lang="en-US" sz="2800" b="1" i="1">
                                <a:latin typeface="Cambria Math" panose="02040503050406030204" pitchFamily="18" charset="0"/>
                              </a:rPr>
                              <m:t>𝟏</m:t>
                            </m:r>
                          </m:num>
                          <m:den>
                            <m:sSub>
                              <m:sSubPr>
                                <m:ctrlPr>
                                  <a:rPr lang="en-US" sz="2800" b="1" i="1">
                                    <a:latin typeface="Cambria Math" panose="02040503050406030204" pitchFamily="18" charset="0"/>
                                  </a:rPr>
                                </m:ctrlPr>
                              </m:sSubPr>
                              <m:e>
                                <m:r>
                                  <a:rPr lang="en-US" sz="2800" b="1" i="1">
                                    <a:latin typeface="Cambria Math" panose="02040503050406030204" pitchFamily="18" charset="0"/>
                                  </a:rPr>
                                  <m:t>𝒏</m:t>
                                </m:r>
                              </m:e>
                              <m:sub>
                                <m:r>
                                  <a:rPr lang="en-US" sz="2800" b="1" i="1">
                                    <a:latin typeface="Cambria Math" panose="02040503050406030204" pitchFamily="18" charset="0"/>
                                  </a:rPr>
                                  <m:t>𝟐</m:t>
                                </m:r>
                              </m:sub>
                            </m:sSub>
                          </m:den>
                        </m:f>
                        <m:r>
                          <a:rPr lang="en-US" sz="2800" b="1" i="1">
                            <a:latin typeface="Cambria Math" panose="02040503050406030204" pitchFamily="18" charset="0"/>
                          </a:rPr>
                          <m:t>)</m:t>
                        </m:r>
                      </m:e>
                    </m:rad>
                  </m:oMath>
                </a14:m>
                <a:endParaRPr lang="en-US" sz="2800" b="1" dirty="0"/>
              </a:p>
              <a:p>
                <a:pPr marL="0" indent="0" algn="ctr">
                  <a:buNone/>
                </a:pPr>
                <a:endParaRPr lang="en-US" sz="2800" b="1" i="1" dirty="0"/>
              </a:p>
              <a:p>
                <a:endParaRPr lang="en-US" dirty="0"/>
              </a:p>
            </p:txBody>
          </p:sp>
        </mc:Choice>
        <mc:Fallback xmlns="">
          <p:sp>
            <p:nvSpPr>
              <p:cNvPr id="3" name="Content Placeholder 2">
                <a:extLst>
                  <a:ext uri="{FF2B5EF4-FFF2-40B4-BE49-F238E27FC236}">
                    <a16:creationId xmlns:a16="http://schemas.microsoft.com/office/drawing/2014/main" id="{BA7650A8-4693-4AD3-8FFF-4D0B6042065C}"/>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8A6B9B97-FCAE-48CF-A6C8-633818DF3915}"/>
              </a:ext>
            </a:extLst>
          </p:cNvPr>
          <p:cNvSpPr>
            <a:spLocks noGrp="1"/>
          </p:cNvSpPr>
          <p:nvPr>
            <p:ph type="sldNum" sz="quarter" idx="12"/>
          </p:nvPr>
        </p:nvSpPr>
        <p:spPr/>
        <p:txBody>
          <a:bodyPr/>
          <a:lstStyle/>
          <a:p>
            <a:fld id="{3833988A-D950-44F7-AD3F-E8557E80514B}" type="slidenum">
              <a:rPr lang="en-US" smtClean="0"/>
              <a:t>84</a:t>
            </a:fld>
            <a:endParaRPr lang="en-US"/>
          </a:p>
        </p:txBody>
      </p:sp>
    </p:spTree>
    <p:extLst>
      <p:ext uri="{BB962C8B-B14F-4D97-AF65-F5344CB8AC3E}">
        <p14:creationId xmlns:p14="http://schemas.microsoft.com/office/powerpoint/2010/main" val="187499218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85E1E-8E72-40A3-9605-822116E167FF}"/>
              </a:ext>
            </a:extLst>
          </p:cNvPr>
          <p:cNvSpPr>
            <a:spLocks noGrp="1"/>
          </p:cNvSpPr>
          <p:nvPr>
            <p:ph type="title"/>
          </p:nvPr>
        </p:nvSpPr>
        <p:spPr/>
        <p:txBody>
          <a:bodyPr>
            <a:normAutofit/>
          </a:bodyPr>
          <a:lstStyle/>
          <a:p>
            <a:pPr algn="ctr"/>
            <a:r>
              <a:rPr lang="en-US" sz="3200" u="sng" dirty="0">
                <a:solidFill>
                  <a:srgbClr val="C00000"/>
                </a:solidFill>
              </a:rPr>
              <a:t>P - value</a:t>
            </a:r>
          </a:p>
        </p:txBody>
      </p:sp>
      <p:pic>
        <p:nvPicPr>
          <p:cNvPr id="4" name="Picture 7">
            <a:extLst>
              <a:ext uri="{FF2B5EF4-FFF2-40B4-BE49-F238E27FC236}">
                <a16:creationId xmlns:a16="http://schemas.microsoft.com/office/drawing/2014/main" id="{1E2CB228-8BA6-4ABC-ACA4-4C3D8CCFB5E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98513" y="1915171"/>
            <a:ext cx="7916862" cy="4201543"/>
          </a:xfrm>
          <a:noFill/>
          <a:ln>
            <a:solidFill>
              <a:srgbClr val="0070C0"/>
            </a:solidFill>
            <a:miter lim="800000"/>
            <a:headEnd/>
            <a:tailEnd/>
          </a:ln>
        </p:spPr>
      </p:pic>
      <p:sp>
        <p:nvSpPr>
          <p:cNvPr id="3" name="Slide Number Placeholder 2">
            <a:extLst>
              <a:ext uri="{FF2B5EF4-FFF2-40B4-BE49-F238E27FC236}">
                <a16:creationId xmlns:a16="http://schemas.microsoft.com/office/drawing/2014/main" id="{2138E797-F6B8-4A65-A9D8-6BE18D6BA6E5}"/>
              </a:ext>
            </a:extLst>
          </p:cNvPr>
          <p:cNvSpPr>
            <a:spLocks noGrp="1"/>
          </p:cNvSpPr>
          <p:nvPr>
            <p:ph type="sldNum" sz="quarter" idx="12"/>
          </p:nvPr>
        </p:nvSpPr>
        <p:spPr/>
        <p:txBody>
          <a:bodyPr/>
          <a:lstStyle/>
          <a:p>
            <a:fld id="{3833988A-D950-44F7-AD3F-E8557E80514B}" type="slidenum">
              <a:rPr lang="en-US" smtClean="0"/>
              <a:t>85</a:t>
            </a:fld>
            <a:endParaRPr lang="en-US"/>
          </a:p>
        </p:txBody>
      </p:sp>
    </p:spTree>
    <p:extLst>
      <p:ext uri="{BB962C8B-B14F-4D97-AF65-F5344CB8AC3E}">
        <p14:creationId xmlns:p14="http://schemas.microsoft.com/office/powerpoint/2010/main" val="352453865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8C46E-0B01-4734-A724-7211E4E78950}"/>
              </a:ext>
            </a:extLst>
          </p:cNvPr>
          <p:cNvSpPr>
            <a:spLocks noGrp="1"/>
          </p:cNvSpPr>
          <p:nvPr>
            <p:ph type="title"/>
          </p:nvPr>
        </p:nvSpPr>
        <p:spPr/>
        <p:txBody>
          <a:bodyPr>
            <a:normAutofit/>
          </a:bodyPr>
          <a:lstStyle/>
          <a:p>
            <a:r>
              <a:rPr lang="en-US" sz="3200" u="sng" dirty="0"/>
              <a:t>Example 1</a:t>
            </a:r>
            <a:r>
              <a:rPr lang="en-US" sz="2800" dirty="0"/>
              <a:t>: </a:t>
            </a:r>
            <a:r>
              <a:rPr lang="en-US" sz="1600" dirty="0"/>
              <a:t>SIMILAR HW7 </a:t>
            </a:r>
          </a:p>
        </p:txBody>
      </p:sp>
      <p:sp>
        <p:nvSpPr>
          <p:cNvPr id="3" name="Content Placeholder 2">
            <a:extLst>
              <a:ext uri="{FF2B5EF4-FFF2-40B4-BE49-F238E27FC236}">
                <a16:creationId xmlns:a16="http://schemas.microsoft.com/office/drawing/2014/main" id="{2843B09F-2C95-4B5C-804A-6B8DCF5FA705}"/>
              </a:ext>
            </a:extLst>
          </p:cNvPr>
          <p:cNvSpPr>
            <a:spLocks noGrp="1"/>
          </p:cNvSpPr>
          <p:nvPr>
            <p:ph idx="1"/>
          </p:nvPr>
        </p:nvSpPr>
        <p:spPr/>
        <p:txBody>
          <a:bodyPr/>
          <a:lstStyle/>
          <a:p>
            <a:pPr>
              <a:defRPr/>
            </a:pPr>
            <a:r>
              <a:rPr lang="en-US" altLang="en-US" b="1" dirty="0"/>
              <a:t>According to a report on sleep deprivation by the Centers for Disease Control and Prevention, the proportion of California residents who reported insufficient rest or sleep during each of the preceding 30 days is </a:t>
            </a:r>
            <a:r>
              <a:rPr lang="en-US" altLang="en-US" b="1" dirty="0">
                <a:solidFill>
                  <a:srgbClr val="FF0000"/>
                </a:solidFill>
              </a:rPr>
              <a:t>8%, </a:t>
            </a:r>
            <a:r>
              <a:rPr lang="en-US" altLang="en-US" b="1" dirty="0"/>
              <a:t>while this proportion is </a:t>
            </a:r>
            <a:r>
              <a:rPr lang="en-US" altLang="en-US" b="1" dirty="0">
                <a:solidFill>
                  <a:srgbClr val="FF0000"/>
                </a:solidFill>
              </a:rPr>
              <a:t>8.8% </a:t>
            </a:r>
            <a:r>
              <a:rPr lang="en-US" altLang="en-US" b="1" dirty="0"/>
              <a:t>for Oregon residents. These data are based on simple random samples of </a:t>
            </a:r>
            <a:r>
              <a:rPr lang="en-US" altLang="en-US" b="1" dirty="0">
                <a:solidFill>
                  <a:srgbClr val="FF0000"/>
                </a:solidFill>
              </a:rPr>
              <a:t>11,545</a:t>
            </a:r>
            <a:r>
              <a:rPr lang="en-US" altLang="en-US" b="1" dirty="0"/>
              <a:t> California and </a:t>
            </a:r>
            <a:r>
              <a:rPr lang="en-US" altLang="en-US" b="1" dirty="0">
                <a:solidFill>
                  <a:srgbClr val="FF0000"/>
                </a:solidFill>
              </a:rPr>
              <a:t>4,691</a:t>
            </a:r>
            <a:r>
              <a:rPr lang="en-US" altLang="en-US" b="1" dirty="0"/>
              <a:t> Oregon residents. </a:t>
            </a:r>
          </a:p>
          <a:p>
            <a:pPr>
              <a:defRPr/>
            </a:pPr>
            <a:endParaRPr lang="en-US" altLang="en-US" b="1" dirty="0"/>
          </a:p>
          <a:p>
            <a:pPr>
              <a:defRPr/>
            </a:pPr>
            <a:r>
              <a:rPr lang="en-US" altLang="en-US" b="1" dirty="0"/>
              <a:t>Conduct a hypothesis test to determine if these data provide strong evidence the rate of sleep deprivation is different for the two states.</a:t>
            </a:r>
          </a:p>
          <a:p>
            <a:pPr marL="0" indent="0">
              <a:buNone/>
            </a:pPr>
            <a:endParaRPr lang="en-US" dirty="0"/>
          </a:p>
        </p:txBody>
      </p:sp>
      <p:sp>
        <p:nvSpPr>
          <p:cNvPr id="4" name="Slide Number Placeholder 3">
            <a:extLst>
              <a:ext uri="{FF2B5EF4-FFF2-40B4-BE49-F238E27FC236}">
                <a16:creationId xmlns:a16="http://schemas.microsoft.com/office/drawing/2014/main" id="{F111A810-ADBF-4876-88B0-B84225668E5E}"/>
              </a:ext>
            </a:extLst>
          </p:cNvPr>
          <p:cNvSpPr>
            <a:spLocks noGrp="1"/>
          </p:cNvSpPr>
          <p:nvPr>
            <p:ph type="sldNum" sz="quarter" idx="12"/>
          </p:nvPr>
        </p:nvSpPr>
        <p:spPr/>
        <p:txBody>
          <a:bodyPr/>
          <a:lstStyle/>
          <a:p>
            <a:fld id="{3833988A-D950-44F7-AD3F-E8557E80514B}" type="slidenum">
              <a:rPr lang="en-US" smtClean="0"/>
              <a:t>86</a:t>
            </a:fld>
            <a:endParaRPr lang="en-US"/>
          </a:p>
        </p:txBody>
      </p:sp>
    </p:spTree>
    <p:extLst>
      <p:ext uri="{BB962C8B-B14F-4D97-AF65-F5344CB8AC3E}">
        <p14:creationId xmlns:p14="http://schemas.microsoft.com/office/powerpoint/2010/main" val="237480110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F84E0-D23D-4F14-B5BC-8D4CFEEBAD9A}"/>
              </a:ext>
            </a:extLst>
          </p:cNvPr>
          <p:cNvSpPr>
            <a:spLocks noGrp="1"/>
          </p:cNvSpPr>
          <p:nvPr>
            <p:ph type="title"/>
          </p:nvPr>
        </p:nvSpPr>
        <p:spPr/>
        <p:txBody>
          <a:bodyPr>
            <a:normAutofit/>
          </a:bodyPr>
          <a:lstStyle/>
          <a:p>
            <a:r>
              <a:rPr lang="en-US" sz="3200" u="sng" dirty="0"/>
              <a:t>Example 1</a:t>
            </a:r>
            <a:r>
              <a:rPr lang="en-US" sz="3200" dirty="0"/>
              <a:t>: </a:t>
            </a:r>
            <a:r>
              <a:rPr lang="en-US" sz="1600" dirty="0"/>
              <a:t>SIMILAR HW7 </a:t>
            </a:r>
          </a:p>
        </p:txBody>
      </p:sp>
      <p:sp>
        <p:nvSpPr>
          <p:cNvPr id="3" name="Content Placeholder 2">
            <a:extLst>
              <a:ext uri="{FF2B5EF4-FFF2-40B4-BE49-F238E27FC236}">
                <a16:creationId xmlns:a16="http://schemas.microsoft.com/office/drawing/2014/main" id="{DB5064BF-616D-448C-8AFC-EFDADFD52799}"/>
              </a:ext>
            </a:extLst>
          </p:cNvPr>
          <p:cNvSpPr>
            <a:spLocks noGrp="1"/>
          </p:cNvSpPr>
          <p:nvPr>
            <p:ph idx="1"/>
          </p:nvPr>
        </p:nvSpPr>
        <p:spPr/>
        <p:txBody>
          <a:bodyPr>
            <a:normAutofit/>
          </a:bodyPr>
          <a:lstStyle/>
          <a:p>
            <a:r>
              <a:rPr lang="en-US" sz="2800" b="1" u="sng" dirty="0"/>
              <a:t>SOLUTION</a:t>
            </a:r>
          </a:p>
        </p:txBody>
      </p:sp>
      <p:sp>
        <p:nvSpPr>
          <p:cNvPr id="4" name="Slide Number Placeholder 3">
            <a:extLst>
              <a:ext uri="{FF2B5EF4-FFF2-40B4-BE49-F238E27FC236}">
                <a16:creationId xmlns:a16="http://schemas.microsoft.com/office/drawing/2014/main" id="{33704D9F-A6E9-4913-94D4-B46CA780CF99}"/>
              </a:ext>
            </a:extLst>
          </p:cNvPr>
          <p:cNvSpPr>
            <a:spLocks noGrp="1"/>
          </p:cNvSpPr>
          <p:nvPr>
            <p:ph type="sldNum" sz="quarter" idx="12"/>
          </p:nvPr>
        </p:nvSpPr>
        <p:spPr/>
        <p:txBody>
          <a:bodyPr/>
          <a:lstStyle/>
          <a:p>
            <a:fld id="{3833988A-D950-44F7-AD3F-E8557E80514B}" type="slidenum">
              <a:rPr lang="en-US" smtClean="0"/>
              <a:t>87</a:t>
            </a:fld>
            <a:endParaRPr lang="en-US"/>
          </a:p>
        </p:txBody>
      </p:sp>
    </p:spTree>
    <p:extLst>
      <p:ext uri="{BB962C8B-B14F-4D97-AF65-F5344CB8AC3E}">
        <p14:creationId xmlns:p14="http://schemas.microsoft.com/office/powerpoint/2010/main" val="349797860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2AF80-177D-45D9-ADCD-304617819550}"/>
              </a:ext>
            </a:extLst>
          </p:cNvPr>
          <p:cNvSpPr>
            <a:spLocks noGrp="1"/>
          </p:cNvSpPr>
          <p:nvPr>
            <p:ph type="title"/>
          </p:nvPr>
        </p:nvSpPr>
        <p:spPr/>
        <p:txBody>
          <a:bodyPr>
            <a:normAutofit/>
          </a:bodyPr>
          <a:lstStyle/>
          <a:p>
            <a:r>
              <a:rPr lang="en-US" sz="3200" u="sng" dirty="0"/>
              <a:t>Example 2</a:t>
            </a:r>
            <a:r>
              <a:rPr lang="en-US" sz="3200" dirty="0"/>
              <a:t>: </a:t>
            </a:r>
            <a:r>
              <a:rPr lang="en-US" sz="1600" dirty="0"/>
              <a:t>SIMILAR HW7</a:t>
            </a:r>
          </a:p>
        </p:txBody>
      </p:sp>
      <p:sp>
        <p:nvSpPr>
          <p:cNvPr id="3" name="Content Placeholder 2">
            <a:extLst>
              <a:ext uri="{FF2B5EF4-FFF2-40B4-BE49-F238E27FC236}">
                <a16:creationId xmlns:a16="http://schemas.microsoft.com/office/drawing/2014/main" id="{5037FA35-CE46-4DF6-81DD-260132D868CB}"/>
              </a:ext>
            </a:extLst>
          </p:cNvPr>
          <p:cNvSpPr>
            <a:spLocks noGrp="1"/>
          </p:cNvSpPr>
          <p:nvPr>
            <p:ph idx="1"/>
          </p:nvPr>
        </p:nvSpPr>
        <p:spPr/>
        <p:txBody>
          <a:bodyPr/>
          <a:lstStyle/>
          <a:p>
            <a:pPr>
              <a:defRPr/>
            </a:pPr>
            <a:r>
              <a:rPr lang="en-US" altLang="en-US" b="1" dirty="0"/>
              <a:t>A news article reports that “Americans have differing views on two potentially inconvenient and invasive practices that airports could implement to uncover potential terrorist attacks.”</a:t>
            </a:r>
          </a:p>
          <a:p>
            <a:pPr>
              <a:defRPr/>
            </a:pPr>
            <a:r>
              <a:rPr lang="en-US" altLang="en-US" b="1" dirty="0"/>
              <a:t>This news piece was based on a survey conducted among a random sample of 1,137 adults nationwide, interviewed by telephone November 7 – 10, 2010, where one of the questions on the survey was “Some airports are now using ‘full-body’ digital x-ray machines to electronically screen passengers in airport security lines. Do you think these new x-ray machines should or should not be used at airports?” Below is  summary of responses based on party affiliation.</a:t>
            </a:r>
          </a:p>
          <a:p>
            <a:pPr marL="0" indent="0">
              <a:buNone/>
            </a:pPr>
            <a:endParaRPr lang="en-US" dirty="0"/>
          </a:p>
        </p:txBody>
      </p:sp>
      <p:sp>
        <p:nvSpPr>
          <p:cNvPr id="4" name="Slide Number Placeholder 3">
            <a:extLst>
              <a:ext uri="{FF2B5EF4-FFF2-40B4-BE49-F238E27FC236}">
                <a16:creationId xmlns:a16="http://schemas.microsoft.com/office/drawing/2014/main" id="{EFAB5273-B83C-416A-9AFD-8CD314BCF1F0}"/>
              </a:ext>
            </a:extLst>
          </p:cNvPr>
          <p:cNvSpPr>
            <a:spLocks noGrp="1"/>
          </p:cNvSpPr>
          <p:nvPr>
            <p:ph type="sldNum" sz="quarter" idx="12"/>
          </p:nvPr>
        </p:nvSpPr>
        <p:spPr/>
        <p:txBody>
          <a:bodyPr/>
          <a:lstStyle/>
          <a:p>
            <a:fld id="{3833988A-D950-44F7-AD3F-E8557E80514B}" type="slidenum">
              <a:rPr lang="en-US" smtClean="0"/>
              <a:t>88</a:t>
            </a:fld>
            <a:endParaRPr lang="en-US"/>
          </a:p>
        </p:txBody>
      </p:sp>
    </p:spTree>
    <p:extLst>
      <p:ext uri="{BB962C8B-B14F-4D97-AF65-F5344CB8AC3E}">
        <p14:creationId xmlns:p14="http://schemas.microsoft.com/office/powerpoint/2010/main" val="55398970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0D3B3-F5C0-49C8-AEBE-AC2F27AF6A09}"/>
              </a:ext>
            </a:extLst>
          </p:cNvPr>
          <p:cNvSpPr>
            <a:spLocks noGrp="1"/>
          </p:cNvSpPr>
          <p:nvPr>
            <p:ph type="title"/>
          </p:nvPr>
        </p:nvSpPr>
        <p:spPr/>
        <p:txBody>
          <a:bodyPr>
            <a:normAutofit/>
          </a:bodyPr>
          <a:lstStyle/>
          <a:p>
            <a:r>
              <a:rPr lang="en-US" sz="3200" u="sng" dirty="0"/>
              <a:t>Example 2</a:t>
            </a:r>
            <a:r>
              <a:rPr lang="en-US" sz="3200" dirty="0"/>
              <a:t>: </a:t>
            </a:r>
            <a:r>
              <a:rPr lang="en-US" sz="1600" dirty="0"/>
              <a:t>SIMILAR HW7</a:t>
            </a:r>
            <a:endParaRPr lang="en-US" sz="3200" dirty="0"/>
          </a:p>
        </p:txBody>
      </p:sp>
      <p:pic>
        <p:nvPicPr>
          <p:cNvPr id="4" name="Picture 2">
            <a:extLst>
              <a:ext uri="{FF2B5EF4-FFF2-40B4-BE49-F238E27FC236}">
                <a16:creationId xmlns:a16="http://schemas.microsoft.com/office/drawing/2014/main" id="{D4B52F54-FE39-4B59-893C-C7DEF3D383D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80318" y="1455938"/>
            <a:ext cx="7277755" cy="493868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a:extLst>
              <a:ext uri="{FF2B5EF4-FFF2-40B4-BE49-F238E27FC236}">
                <a16:creationId xmlns:a16="http://schemas.microsoft.com/office/drawing/2014/main" id="{93AFD36E-0E47-4FA7-AE14-26F4027565F0}"/>
              </a:ext>
            </a:extLst>
          </p:cNvPr>
          <p:cNvSpPr>
            <a:spLocks noGrp="1"/>
          </p:cNvSpPr>
          <p:nvPr>
            <p:ph type="sldNum" sz="quarter" idx="12"/>
          </p:nvPr>
        </p:nvSpPr>
        <p:spPr/>
        <p:txBody>
          <a:bodyPr/>
          <a:lstStyle/>
          <a:p>
            <a:fld id="{3833988A-D950-44F7-AD3F-E8557E80514B}" type="slidenum">
              <a:rPr lang="en-US" smtClean="0"/>
              <a:t>89</a:t>
            </a:fld>
            <a:endParaRPr lang="en-US"/>
          </a:p>
        </p:txBody>
      </p:sp>
    </p:spTree>
    <p:extLst>
      <p:ext uri="{BB962C8B-B14F-4D97-AF65-F5344CB8AC3E}">
        <p14:creationId xmlns:p14="http://schemas.microsoft.com/office/powerpoint/2010/main" val="2159983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328E2-EED3-41BB-BFFD-86070622DE39}"/>
              </a:ext>
            </a:extLst>
          </p:cNvPr>
          <p:cNvSpPr>
            <a:spLocks noGrp="1"/>
          </p:cNvSpPr>
          <p:nvPr>
            <p:ph type="title"/>
          </p:nvPr>
        </p:nvSpPr>
        <p:spPr/>
        <p:txBody>
          <a:bodyPr>
            <a:normAutofit/>
          </a:bodyPr>
          <a:lstStyle/>
          <a:p>
            <a:r>
              <a:rPr lang="en-US" sz="2800" dirty="0"/>
              <a:t>Example: B+ Blood (2)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93B8006-329B-45C7-9571-5ACF786C3134}"/>
                  </a:ext>
                </a:extLst>
              </p:cNvPr>
              <p:cNvSpPr>
                <a:spLocks noGrp="1"/>
              </p:cNvSpPr>
              <p:nvPr>
                <p:ph idx="1"/>
              </p:nvPr>
            </p:nvSpPr>
            <p:spPr/>
            <p:txBody>
              <a:bodyPr>
                <a:normAutofit/>
              </a:bodyPr>
              <a:lstStyle/>
              <a:p>
                <a:pPr marL="0" indent="0">
                  <a:buNone/>
                </a:pPr>
                <a:r>
                  <a:rPr lang="en-US" b="1" dirty="0"/>
                  <a:t>b. How likely would it be for the sample proportion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𝒑</m:t>
                        </m:r>
                      </m:e>
                    </m:acc>
                  </m:oMath>
                </a14:m>
                <a:r>
                  <a:rPr lang="en-US" b="1" dirty="0"/>
                  <a:t> to fall further than 4% from the true population proportion </a:t>
                </a:r>
                <a14:m>
                  <m:oMath xmlns:m="http://schemas.openxmlformats.org/officeDocument/2006/math">
                    <m:r>
                      <a:rPr lang="en-US" b="1" i="1">
                        <a:latin typeface="Cambria Math" panose="02040503050406030204" pitchFamily="18" charset="0"/>
                      </a:rPr>
                      <m:t>𝒑</m:t>
                    </m:r>
                    <m:r>
                      <a:rPr lang="en-US" b="1" i="1">
                        <a:latin typeface="Cambria Math" panose="02040503050406030204" pitchFamily="18" charset="0"/>
                      </a:rPr>
                      <m:t>=</m:t>
                    </m:r>
                    <m:r>
                      <a:rPr lang="en-US" b="1" i="1">
                        <a:latin typeface="Cambria Math" panose="02040503050406030204" pitchFamily="18" charset="0"/>
                      </a:rPr>
                      <m:t>𝟎</m:t>
                    </m:r>
                    <m:r>
                      <a:rPr lang="en-US" b="1" i="1">
                        <a:latin typeface="Cambria Math" panose="02040503050406030204" pitchFamily="18" charset="0"/>
                      </a:rPr>
                      <m:t>.</m:t>
                    </m:r>
                    <m:r>
                      <a:rPr lang="en-US" b="1" i="1">
                        <a:latin typeface="Cambria Math" panose="02040503050406030204" pitchFamily="18" charset="0"/>
                      </a:rPr>
                      <m:t>𝟏𝟎</m:t>
                    </m:r>
                  </m:oMath>
                </a14:m>
                <a:r>
                  <a:rPr lang="en-US" b="1" dirty="0"/>
                  <a:t>?</a:t>
                </a:r>
              </a:p>
              <a:p>
                <a:pPr marL="0" lvl="0" indent="0">
                  <a:buNone/>
                </a:pPr>
                <a:endParaRPr lang="en-US" dirty="0"/>
              </a:p>
            </p:txBody>
          </p:sp>
        </mc:Choice>
        <mc:Fallback xmlns="">
          <p:sp>
            <p:nvSpPr>
              <p:cNvPr id="3" name="Content Placeholder 2">
                <a:extLst>
                  <a:ext uri="{FF2B5EF4-FFF2-40B4-BE49-F238E27FC236}">
                    <a16:creationId xmlns:a16="http://schemas.microsoft.com/office/drawing/2014/main" id="{E93B8006-329B-45C7-9571-5ACF786C3134}"/>
                  </a:ext>
                </a:extLst>
              </p:cNvPr>
              <p:cNvSpPr>
                <a:spLocks noGrp="1" noRot="1" noChangeAspect="1" noMove="1" noResize="1" noEditPoints="1" noAdjustHandles="1" noChangeArrowheads="1" noChangeShapeType="1" noTextEdit="1"/>
              </p:cNvSpPr>
              <p:nvPr>
                <p:ph idx="1"/>
              </p:nvPr>
            </p:nvSpPr>
            <p:spPr>
              <a:blipFill>
                <a:blip r:embed="rId2"/>
                <a:stretch>
                  <a:fillRect l="-1232" t="-1311"/>
                </a:stretch>
              </a:blipFill>
            </p:spPr>
            <p:txBody>
              <a:bodyPr/>
              <a:lstStyle/>
              <a:p>
                <a:r>
                  <a:rPr lang="en-US">
                    <a:noFill/>
                  </a:rPr>
                  <a:t> </a:t>
                </a:r>
              </a:p>
            </p:txBody>
          </p:sp>
        </mc:Fallback>
      </mc:AlternateContent>
      <p:pic>
        <p:nvPicPr>
          <p:cNvPr id="4" name="Picture 3" descr="graphic of blank normal curve">
            <a:extLst>
              <a:ext uri="{FF2B5EF4-FFF2-40B4-BE49-F238E27FC236}">
                <a16:creationId xmlns:a16="http://schemas.microsoft.com/office/drawing/2014/main" id="{22D4CFBE-7682-4432-BAD8-490EE704E477}"/>
              </a:ext>
            </a:extLst>
          </p:cNvPr>
          <p:cNvPicPr/>
          <p:nvPr/>
        </p:nvPicPr>
        <p:blipFill>
          <a:blip r:embed="rId3" cstate="print"/>
          <a:srcRect b="14285"/>
          <a:stretch>
            <a:fillRect/>
          </a:stretch>
        </p:blipFill>
        <p:spPr bwMode="auto">
          <a:xfrm>
            <a:off x="921132" y="2400511"/>
            <a:ext cx="4407301" cy="2051011"/>
          </a:xfrm>
          <a:prstGeom prst="rect">
            <a:avLst/>
          </a:prstGeom>
          <a:noFill/>
          <a:ln w="9525">
            <a:noFill/>
            <a:miter lim="800000"/>
            <a:headEnd/>
            <a:tailEnd/>
          </a:ln>
        </p:spPr>
      </p:pic>
      <p:sp>
        <p:nvSpPr>
          <p:cNvPr id="5" name="Slide Number Placeholder 4">
            <a:extLst>
              <a:ext uri="{FF2B5EF4-FFF2-40B4-BE49-F238E27FC236}">
                <a16:creationId xmlns:a16="http://schemas.microsoft.com/office/drawing/2014/main" id="{4120437C-9E36-49D7-A815-0FE2CAF05EF9}"/>
              </a:ext>
            </a:extLst>
          </p:cNvPr>
          <p:cNvSpPr>
            <a:spLocks noGrp="1"/>
          </p:cNvSpPr>
          <p:nvPr>
            <p:ph type="sldNum" sz="quarter" idx="12"/>
          </p:nvPr>
        </p:nvSpPr>
        <p:spPr/>
        <p:txBody>
          <a:bodyPr/>
          <a:lstStyle/>
          <a:p>
            <a:fld id="{3833988A-D950-44F7-AD3F-E8557E80514B}" type="slidenum">
              <a:rPr lang="en-US" smtClean="0"/>
              <a:t>9</a:t>
            </a:fld>
            <a:endParaRPr lang="en-US"/>
          </a:p>
        </p:txBody>
      </p:sp>
    </p:spTree>
    <p:extLst>
      <p:ext uri="{BB962C8B-B14F-4D97-AF65-F5344CB8AC3E}">
        <p14:creationId xmlns:p14="http://schemas.microsoft.com/office/powerpoint/2010/main" val="105665146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4C5D4-D3B8-4D1D-A398-B1FC3A0AEBC3}"/>
              </a:ext>
            </a:extLst>
          </p:cNvPr>
          <p:cNvSpPr>
            <a:spLocks noGrp="1"/>
          </p:cNvSpPr>
          <p:nvPr>
            <p:ph type="title"/>
          </p:nvPr>
        </p:nvSpPr>
        <p:spPr/>
        <p:txBody>
          <a:bodyPr>
            <a:normAutofit/>
          </a:bodyPr>
          <a:lstStyle/>
          <a:p>
            <a:r>
              <a:rPr lang="en-US" sz="3200" u="sng" dirty="0"/>
              <a:t>Example 2</a:t>
            </a:r>
            <a:r>
              <a:rPr lang="en-US" sz="3200" dirty="0"/>
              <a:t>: </a:t>
            </a:r>
            <a:r>
              <a:rPr lang="en-US" sz="1600" dirty="0"/>
              <a:t>SIMILAR HW7</a:t>
            </a:r>
            <a:endParaRPr lang="en-US" sz="3200" dirty="0"/>
          </a:p>
        </p:txBody>
      </p:sp>
      <p:sp>
        <p:nvSpPr>
          <p:cNvPr id="3" name="Content Placeholder 2">
            <a:extLst>
              <a:ext uri="{FF2B5EF4-FFF2-40B4-BE49-F238E27FC236}">
                <a16:creationId xmlns:a16="http://schemas.microsoft.com/office/drawing/2014/main" id="{6393A601-B65F-47A7-892D-85DE7A341EE1}"/>
              </a:ext>
            </a:extLst>
          </p:cNvPr>
          <p:cNvSpPr>
            <a:spLocks noGrp="1"/>
          </p:cNvSpPr>
          <p:nvPr>
            <p:ph idx="1"/>
          </p:nvPr>
        </p:nvSpPr>
        <p:spPr/>
        <p:txBody>
          <a:bodyPr/>
          <a:lstStyle/>
          <a:p>
            <a:pPr>
              <a:defRPr/>
            </a:pPr>
            <a:r>
              <a:rPr lang="en-US" b="1" dirty="0"/>
              <a:t>(1) What is the proportion of Republicans who think the full-body scans should be applied in airports?</a:t>
            </a:r>
          </a:p>
          <a:p>
            <a:pPr>
              <a:defRPr/>
            </a:pPr>
            <a:endParaRPr lang="en-US" b="1" dirty="0"/>
          </a:p>
          <a:p>
            <a:pPr>
              <a:defRPr/>
            </a:pPr>
            <a:endParaRPr lang="en-US" b="1" dirty="0"/>
          </a:p>
          <a:p>
            <a:pPr marL="0" indent="0">
              <a:buNone/>
              <a:defRPr/>
            </a:pPr>
            <a:endParaRPr lang="en-US" b="1" dirty="0"/>
          </a:p>
          <a:p>
            <a:pPr>
              <a:defRPr/>
            </a:pPr>
            <a:r>
              <a:rPr lang="en-US" b="1" dirty="0"/>
              <a:t>(2) What is the proportion of Democrats who think the full-body scans should be applied in airports?</a:t>
            </a:r>
          </a:p>
          <a:p>
            <a:pPr marL="0" indent="0">
              <a:buNone/>
            </a:pPr>
            <a:endParaRPr lang="en-US" dirty="0"/>
          </a:p>
        </p:txBody>
      </p:sp>
      <p:sp>
        <p:nvSpPr>
          <p:cNvPr id="4" name="Slide Number Placeholder 3">
            <a:extLst>
              <a:ext uri="{FF2B5EF4-FFF2-40B4-BE49-F238E27FC236}">
                <a16:creationId xmlns:a16="http://schemas.microsoft.com/office/drawing/2014/main" id="{C8BEF7BD-4912-4B9C-89D4-5057ECCB8762}"/>
              </a:ext>
            </a:extLst>
          </p:cNvPr>
          <p:cNvSpPr>
            <a:spLocks noGrp="1"/>
          </p:cNvSpPr>
          <p:nvPr>
            <p:ph type="sldNum" sz="quarter" idx="12"/>
          </p:nvPr>
        </p:nvSpPr>
        <p:spPr/>
        <p:txBody>
          <a:bodyPr/>
          <a:lstStyle/>
          <a:p>
            <a:fld id="{3833988A-D950-44F7-AD3F-E8557E80514B}" type="slidenum">
              <a:rPr lang="en-US" smtClean="0"/>
              <a:t>90</a:t>
            </a:fld>
            <a:endParaRPr lang="en-US"/>
          </a:p>
        </p:txBody>
      </p:sp>
    </p:spTree>
    <p:extLst>
      <p:ext uri="{BB962C8B-B14F-4D97-AF65-F5344CB8AC3E}">
        <p14:creationId xmlns:p14="http://schemas.microsoft.com/office/powerpoint/2010/main" val="15889358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F6A6B-8246-46E4-9343-97A58D44E2DE}"/>
              </a:ext>
            </a:extLst>
          </p:cNvPr>
          <p:cNvSpPr>
            <a:spLocks noGrp="1"/>
          </p:cNvSpPr>
          <p:nvPr>
            <p:ph type="title"/>
          </p:nvPr>
        </p:nvSpPr>
        <p:spPr/>
        <p:txBody>
          <a:bodyPr>
            <a:normAutofit/>
          </a:bodyPr>
          <a:lstStyle/>
          <a:p>
            <a:r>
              <a:rPr lang="en-US" sz="3200" u="sng" dirty="0"/>
              <a:t>Example 2</a:t>
            </a:r>
            <a:r>
              <a:rPr lang="en-US" sz="3200" dirty="0"/>
              <a:t>: </a:t>
            </a:r>
            <a:r>
              <a:rPr lang="en-US" sz="1600" dirty="0"/>
              <a:t>SIMILAR HW7</a:t>
            </a:r>
            <a:endParaRPr lang="en-US" sz="3200" dirty="0"/>
          </a:p>
        </p:txBody>
      </p:sp>
      <p:sp>
        <p:nvSpPr>
          <p:cNvPr id="3" name="Content Placeholder 2">
            <a:extLst>
              <a:ext uri="{FF2B5EF4-FFF2-40B4-BE49-F238E27FC236}">
                <a16:creationId xmlns:a16="http://schemas.microsoft.com/office/drawing/2014/main" id="{17DA8767-50A1-4670-B3FA-C71ED80EA01E}"/>
              </a:ext>
            </a:extLst>
          </p:cNvPr>
          <p:cNvSpPr>
            <a:spLocks noGrp="1"/>
          </p:cNvSpPr>
          <p:nvPr>
            <p:ph idx="1"/>
          </p:nvPr>
        </p:nvSpPr>
        <p:spPr/>
        <p:txBody>
          <a:bodyPr/>
          <a:lstStyle/>
          <a:p>
            <a:pPr>
              <a:defRPr/>
            </a:pPr>
            <a:r>
              <a:rPr lang="en-US" b="1" dirty="0"/>
              <a:t>(3) What are the correct hypotheses for a hypothesis test evaluating whether there is a difference in the proportion of Republicans and Democrats who think the full-body scans should be applied in airports? Assume that all relevant conditions are met.</a:t>
            </a:r>
          </a:p>
          <a:p>
            <a:pPr>
              <a:defRPr/>
            </a:pPr>
            <a:endParaRPr lang="en-US" b="1" dirty="0"/>
          </a:p>
          <a:p>
            <a:pPr marL="0" indent="0">
              <a:buNone/>
              <a:defRPr/>
            </a:pPr>
            <a:endParaRPr lang="en-US" b="1" dirty="0"/>
          </a:p>
          <a:p>
            <a:pPr>
              <a:defRPr/>
            </a:pPr>
            <a:r>
              <a:rPr lang="en-US" b="1" dirty="0"/>
              <a:t>(4) Calculate the </a:t>
            </a:r>
            <a:r>
              <a:rPr lang="en-US" b="1" u="sng" dirty="0"/>
              <a:t>pooled estimate </a:t>
            </a:r>
            <a:r>
              <a:rPr lang="en-US" b="1" dirty="0"/>
              <a:t>of a proportion for this test.</a:t>
            </a:r>
          </a:p>
          <a:p>
            <a:pPr marL="0" indent="0">
              <a:buNone/>
            </a:pPr>
            <a:endParaRPr lang="en-US" dirty="0"/>
          </a:p>
        </p:txBody>
      </p:sp>
      <p:sp>
        <p:nvSpPr>
          <p:cNvPr id="4" name="Slide Number Placeholder 3">
            <a:extLst>
              <a:ext uri="{FF2B5EF4-FFF2-40B4-BE49-F238E27FC236}">
                <a16:creationId xmlns:a16="http://schemas.microsoft.com/office/drawing/2014/main" id="{2A6C8B13-694E-4950-AD74-A391713B0EA3}"/>
              </a:ext>
            </a:extLst>
          </p:cNvPr>
          <p:cNvSpPr>
            <a:spLocks noGrp="1"/>
          </p:cNvSpPr>
          <p:nvPr>
            <p:ph type="sldNum" sz="quarter" idx="12"/>
          </p:nvPr>
        </p:nvSpPr>
        <p:spPr/>
        <p:txBody>
          <a:bodyPr/>
          <a:lstStyle/>
          <a:p>
            <a:fld id="{3833988A-D950-44F7-AD3F-E8557E80514B}" type="slidenum">
              <a:rPr lang="en-US" smtClean="0"/>
              <a:t>91</a:t>
            </a:fld>
            <a:endParaRPr lang="en-US"/>
          </a:p>
        </p:txBody>
      </p:sp>
    </p:spTree>
    <p:extLst>
      <p:ext uri="{BB962C8B-B14F-4D97-AF65-F5344CB8AC3E}">
        <p14:creationId xmlns:p14="http://schemas.microsoft.com/office/powerpoint/2010/main" val="293973711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1D909-5974-46CA-A103-B0AD971ED0E6}"/>
              </a:ext>
            </a:extLst>
          </p:cNvPr>
          <p:cNvSpPr>
            <a:spLocks noGrp="1"/>
          </p:cNvSpPr>
          <p:nvPr>
            <p:ph type="title"/>
          </p:nvPr>
        </p:nvSpPr>
        <p:spPr/>
        <p:txBody>
          <a:bodyPr>
            <a:normAutofit/>
          </a:bodyPr>
          <a:lstStyle/>
          <a:p>
            <a:r>
              <a:rPr lang="en-US" sz="3200" u="sng" dirty="0"/>
              <a:t>Example 2</a:t>
            </a:r>
            <a:r>
              <a:rPr lang="en-US" sz="3200" dirty="0"/>
              <a:t>: </a:t>
            </a:r>
            <a:r>
              <a:rPr lang="en-US" sz="1600" dirty="0"/>
              <a:t>SIMILAR HW7</a:t>
            </a:r>
            <a:endParaRPr lang="en-US" sz="3200" dirty="0"/>
          </a:p>
        </p:txBody>
      </p:sp>
      <p:sp>
        <p:nvSpPr>
          <p:cNvPr id="3" name="Content Placeholder 2">
            <a:extLst>
              <a:ext uri="{FF2B5EF4-FFF2-40B4-BE49-F238E27FC236}">
                <a16:creationId xmlns:a16="http://schemas.microsoft.com/office/drawing/2014/main" id="{00A24438-9663-4E65-85BE-1D28450D2635}"/>
              </a:ext>
            </a:extLst>
          </p:cNvPr>
          <p:cNvSpPr>
            <a:spLocks noGrp="1"/>
          </p:cNvSpPr>
          <p:nvPr>
            <p:ph idx="1"/>
          </p:nvPr>
        </p:nvSpPr>
        <p:spPr/>
        <p:txBody>
          <a:bodyPr/>
          <a:lstStyle/>
          <a:p>
            <a:pPr>
              <a:defRPr/>
            </a:pPr>
            <a:r>
              <a:rPr lang="en-US" altLang="en-US" b="1" dirty="0"/>
              <a:t>(5) Calculate the standard error for this test.</a:t>
            </a:r>
          </a:p>
          <a:p>
            <a:pPr>
              <a:defRPr/>
            </a:pPr>
            <a:endParaRPr lang="en-US" altLang="en-US" b="1" dirty="0"/>
          </a:p>
          <a:p>
            <a:pPr>
              <a:defRPr/>
            </a:pPr>
            <a:endParaRPr lang="en-US" altLang="en-US" b="1" dirty="0"/>
          </a:p>
          <a:p>
            <a:pPr>
              <a:defRPr/>
            </a:pPr>
            <a:endParaRPr lang="en-US" altLang="en-US" b="1" dirty="0"/>
          </a:p>
          <a:p>
            <a:pPr>
              <a:defRPr/>
            </a:pPr>
            <a:endParaRPr lang="en-US" altLang="en-US" b="1" dirty="0"/>
          </a:p>
          <a:p>
            <a:pPr>
              <a:defRPr/>
            </a:pPr>
            <a:r>
              <a:rPr lang="en-US" altLang="en-US" b="1" dirty="0"/>
              <a:t>(6) Calculate the test statistic for this hypothesis test.</a:t>
            </a:r>
          </a:p>
          <a:p>
            <a:pPr marL="0" indent="0">
              <a:buNone/>
            </a:pPr>
            <a:endParaRPr lang="en-US" dirty="0"/>
          </a:p>
        </p:txBody>
      </p:sp>
      <p:sp>
        <p:nvSpPr>
          <p:cNvPr id="4" name="Slide Number Placeholder 3">
            <a:extLst>
              <a:ext uri="{FF2B5EF4-FFF2-40B4-BE49-F238E27FC236}">
                <a16:creationId xmlns:a16="http://schemas.microsoft.com/office/drawing/2014/main" id="{1AD0444A-413E-45FD-B8EA-E7D991ED669B}"/>
              </a:ext>
            </a:extLst>
          </p:cNvPr>
          <p:cNvSpPr>
            <a:spLocks noGrp="1"/>
          </p:cNvSpPr>
          <p:nvPr>
            <p:ph type="sldNum" sz="quarter" idx="12"/>
          </p:nvPr>
        </p:nvSpPr>
        <p:spPr/>
        <p:txBody>
          <a:bodyPr/>
          <a:lstStyle/>
          <a:p>
            <a:fld id="{3833988A-D950-44F7-AD3F-E8557E80514B}" type="slidenum">
              <a:rPr lang="en-US" smtClean="0"/>
              <a:t>92</a:t>
            </a:fld>
            <a:endParaRPr lang="en-US"/>
          </a:p>
        </p:txBody>
      </p:sp>
    </p:spTree>
    <p:extLst>
      <p:ext uri="{BB962C8B-B14F-4D97-AF65-F5344CB8AC3E}">
        <p14:creationId xmlns:p14="http://schemas.microsoft.com/office/powerpoint/2010/main" val="254588733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BFFFB-FDF9-40A2-9686-217B693CF5F6}"/>
              </a:ext>
            </a:extLst>
          </p:cNvPr>
          <p:cNvSpPr>
            <a:spLocks noGrp="1"/>
          </p:cNvSpPr>
          <p:nvPr>
            <p:ph type="title"/>
          </p:nvPr>
        </p:nvSpPr>
        <p:spPr/>
        <p:txBody>
          <a:bodyPr>
            <a:normAutofit/>
          </a:bodyPr>
          <a:lstStyle/>
          <a:p>
            <a:r>
              <a:rPr lang="en-US" sz="3200" u="sng" dirty="0"/>
              <a:t>Example 2</a:t>
            </a:r>
            <a:r>
              <a:rPr lang="en-US" sz="3200" dirty="0"/>
              <a:t>: </a:t>
            </a:r>
            <a:r>
              <a:rPr lang="en-US" sz="1600" dirty="0"/>
              <a:t>SIMILAR HW7</a:t>
            </a:r>
            <a:endParaRPr lang="en-US" sz="3200" dirty="0"/>
          </a:p>
        </p:txBody>
      </p:sp>
      <p:sp>
        <p:nvSpPr>
          <p:cNvPr id="3" name="Content Placeholder 2">
            <a:extLst>
              <a:ext uri="{FF2B5EF4-FFF2-40B4-BE49-F238E27FC236}">
                <a16:creationId xmlns:a16="http://schemas.microsoft.com/office/drawing/2014/main" id="{CE5B19E9-6D1A-431B-B373-C461B11171FE}"/>
              </a:ext>
            </a:extLst>
          </p:cNvPr>
          <p:cNvSpPr>
            <a:spLocks noGrp="1"/>
          </p:cNvSpPr>
          <p:nvPr>
            <p:ph idx="1"/>
          </p:nvPr>
        </p:nvSpPr>
        <p:spPr/>
        <p:txBody>
          <a:bodyPr/>
          <a:lstStyle/>
          <a:p>
            <a:pPr>
              <a:defRPr/>
            </a:pPr>
            <a:r>
              <a:rPr lang="en-US" b="1" dirty="0"/>
              <a:t>(7) Calculate the p – value for this hypothesis test.</a:t>
            </a:r>
          </a:p>
          <a:p>
            <a:pPr>
              <a:defRPr/>
            </a:pPr>
            <a:endParaRPr lang="en-US" b="1" dirty="0"/>
          </a:p>
          <a:p>
            <a:pPr>
              <a:defRPr/>
            </a:pPr>
            <a:endParaRPr lang="en-US" b="1" dirty="0"/>
          </a:p>
          <a:p>
            <a:pPr>
              <a:defRPr/>
            </a:pPr>
            <a:endParaRPr lang="en-US" b="1" dirty="0"/>
          </a:p>
          <a:p>
            <a:pPr marL="0" indent="0">
              <a:buNone/>
              <a:defRPr/>
            </a:pPr>
            <a:endParaRPr lang="en-US" b="1" dirty="0"/>
          </a:p>
          <a:p>
            <a:pPr marL="0" indent="0">
              <a:buNone/>
              <a:defRPr/>
            </a:pPr>
            <a:endParaRPr lang="en-US" b="1" dirty="0"/>
          </a:p>
          <a:p>
            <a:pPr marL="0" indent="0">
              <a:buNone/>
              <a:defRPr/>
            </a:pPr>
            <a:endParaRPr lang="en-US" b="1" dirty="0"/>
          </a:p>
          <a:p>
            <a:pPr>
              <a:defRPr/>
            </a:pPr>
            <a:r>
              <a:rPr lang="en-US" b="1" dirty="0"/>
              <a:t>(8) What is your conclusion?</a:t>
            </a:r>
          </a:p>
          <a:p>
            <a:pPr marL="0" indent="0">
              <a:buNone/>
            </a:pPr>
            <a:endParaRPr lang="en-US" dirty="0"/>
          </a:p>
        </p:txBody>
      </p:sp>
      <p:sp>
        <p:nvSpPr>
          <p:cNvPr id="4" name="Slide Number Placeholder 3">
            <a:extLst>
              <a:ext uri="{FF2B5EF4-FFF2-40B4-BE49-F238E27FC236}">
                <a16:creationId xmlns:a16="http://schemas.microsoft.com/office/drawing/2014/main" id="{6ED67F2B-91EC-4DD6-B892-D4DC38A6FF90}"/>
              </a:ext>
            </a:extLst>
          </p:cNvPr>
          <p:cNvSpPr>
            <a:spLocks noGrp="1"/>
          </p:cNvSpPr>
          <p:nvPr>
            <p:ph type="sldNum" sz="quarter" idx="12"/>
          </p:nvPr>
        </p:nvSpPr>
        <p:spPr/>
        <p:txBody>
          <a:bodyPr/>
          <a:lstStyle/>
          <a:p>
            <a:fld id="{3833988A-D950-44F7-AD3F-E8557E80514B}" type="slidenum">
              <a:rPr lang="en-US" smtClean="0"/>
              <a:t>93</a:t>
            </a:fld>
            <a:endParaRPr lang="en-US"/>
          </a:p>
        </p:txBody>
      </p:sp>
    </p:spTree>
    <p:extLst>
      <p:ext uri="{BB962C8B-B14F-4D97-AF65-F5344CB8AC3E}">
        <p14:creationId xmlns:p14="http://schemas.microsoft.com/office/powerpoint/2010/main" val="256129922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EC992-1B5D-4D9A-B181-7AFC756C6A0D}"/>
              </a:ext>
            </a:extLst>
          </p:cNvPr>
          <p:cNvSpPr>
            <a:spLocks noGrp="1"/>
          </p:cNvSpPr>
          <p:nvPr>
            <p:ph type="title"/>
          </p:nvPr>
        </p:nvSpPr>
        <p:spPr/>
        <p:txBody>
          <a:bodyPr>
            <a:normAutofit/>
          </a:bodyPr>
          <a:lstStyle/>
          <a:p>
            <a:pPr algn="ctr"/>
            <a:r>
              <a:rPr lang="en-US" sz="2800" u="sng" dirty="0"/>
              <a:t>Using TI – PLUS 84 Calculator</a:t>
            </a:r>
          </a:p>
        </p:txBody>
      </p:sp>
      <p:sp>
        <p:nvSpPr>
          <p:cNvPr id="3" name="Content Placeholder 2">
            <a:extLst>
              <a:ext uri="{FF2B5EF4-FFF2-40B4-BE49-F238E27FC236}">
                <a16:creationId xmlns:a16="http://schemas.microsoft.com/office/drawing/2014/main" id="{D97B7DA7-1A7F-4E53-A75C-0EFD0C5989B5}"/>
              </a:ext>
            </a:extLst>
          </p:cNvPr>
          <p:cNvSpPr>
            <a:spLocks noGrp="1"/>
          </p:cNvSpPr>
          <p:nvPr>
            <p:ph idx="1"/>
          </p:nvPr>
        </p:nvSpPr>
        <p:spPr/>
        <p:txBody>
          <a:bodyPr/>
          <a:lstStyle/>
          <a:p>
            <a:pPr>
              <a:buFont typeface="Arial" panose="020B0604020202020204" pitchFamily="34" charset="0"/>
              <a:buChar char="•"/>
              <a:defRPr/>
            </a:pPr>
            <a:r>
              <a:rPr lang="en-US" altLang="en-US" b="1" dirty="0">
                <a:solidFill>
                  <a:srgbClr val="C00000"/>
                </a:solidFill>
              </a:rPr>
              <a:t>Press</a:t>
            </a:r>
            <a:r>
              <a:rPr lang="en-US" altLang="en-US" b="1" dirty="0">
                <a:solidFill>
                  <a:srgbClr val="FF0000"/>
                </a:solidFill>
              </a:rPr>
              <a:t> </a:t>
            </a:r>
            <a:r>
              <a:rPr lang="en-US" altLang="en-US" b="1" dirty="0"/>
              <a:t>STAT</a:t>
            </a:r>
          </a:p>
          <a:p>
            <a:pPr>
              <a:buFont typeface="Arial" panose="020B0604020202020204" pitchFamily="34" charset="0"/>
              <a:buChar char="•"/>
              <a:defRPr/>
            </a:pPr>
            <a:r>
              <a:rPr lang="en-US" altLang="en-US" b="1" dirty="0">
                <a:solidFill>
                  <a:srgbClr val="C00000"/>
                </a:solidFill>
              </a:rPr>
              <a:t>Scroll to </a:t>
            </a:r>
            <a:r>
              <a:rPr lang="en-US" altLang="en-US" b="1" dirty="0"/>
              <a:t>TESTS</a:t>
            </a:r>
          </a:p>
          <a:p>
            <a:pPr>
              <a:buFont typeface="Arial" panose="020B0604020202020204" pitchFamily="34" charset="0"/>
              <a:buChar char="•"/>
              <a:defRPr/>
            </a:pPr>
            <a:r>
              <a:rPr lang="en-US" altLang="en-US" b="1" dirty="0">
                <a:solidFill>
                  <a:srgbClr val="C00000"/>
                </a:solidFill>
              </a:rPr>
              <a:t>Scroll to </a:t>
            </a:r>
            <a:r>
              <a:rPr lang="en-US" altLang="en-US" b="1" u="sng" dirty="0">
                <a:solidFill>
                  <a:srgbClr val="0070C0"/>
                </a:solidFill>
              </a:rPr>
              <a:t>2 - </a:t>
            </a:r>
            <a:r>
              <a:rPr lang="en-US" altLang="en-US" b="1" u="sng" dirty="0" err="1">
                <a:solidFill>
                  <a:srgbClr val="0070C0"/>
                </a:solidFill>
              </a:rPr>
              <a:t>PropZTest</a:t>
            </a:r>
            <a:endParaRPr lang="en-US" altLang="en-US" b="1" u="sng" dirty="0">
              <a:solidFill>
                <a:srgbClr val="0070C0"/>
              </a:solidFill>
            </a:endParaRPr>
          </a:p>
          <a:p>
            <a:pPr>
              <a:buFont typeface="Arial" panose="020B0604020202020204" pitchFamily="34" charset="0"/>
              <a:buChar char="•"/>
              <a:defRPr/>
            </a:pPr>
            <a:r>
              <a:rPr lang="en-US" altLang="en-US" b="1" dirty="0">
                <a:solidFill>
                  <a:srgbClr val="C00000"/>
                </a:solidFill>
              </a:rPr>
              <a:t>Press</a:t>
            </a:r>
            <a:r>
              <a:rPr lang="en-US" altLang="en-US" b="1" dirty="0">
                <a:solidFill>
                  <a:srgbClr val="FF0000"/>
                </a:solidFill>
              </a:rPr>
              <a:t> </a:t>
            </a:r>
            <a:r>
              <a:rPr lang="en-US" altLang="en-US" b="1" dirty="0"/>
              <a:t>ENTER</a:t>
            </a:r>
          </a:p>
          <a:p>
            <a:pPr>
              <a:buFont typeface="Arial" panose="020B0604020202020204" pitchFamily="34" charset="0"/>
              <a:buChar char="•"/>
              <a:defRPr/>
            </a:pPr>
            <a:r>
              <a:rPr lang="en-US" altLang="en-US" b="1" dirty="0">
                <a:solidFill>
                  <a:srgbClr val="C00000"/>
                </a:solidFill>
              </a:rPr>
              <a:t>Enter</a:t>
            </a:r>
            <a:r>
              <a:rPr lang="en-US" altLang="en-US" b="1" dirty="0">
                <a:solidFill>
                  <a:srgbClr val="FF0000"/>
                </a:solidFill>
              </a:rPr>
              <a:t> </a:t>
            </a:r>
            <a:r>
              <a:rPr lang="en-US" altLang="en-US" b="1" dirty="0"/>
              <a:t>values for </a:t>
            </a:r>
            <a:r>
              <a:rPr lang="en-US" altLang="en-US" b="1" dirty="0">
                <a:solidFill>
                  <a:schemeClr val="accent6">
                    <a:lumMod val="75000"/>
                  </a:schemeClr>
                </a:solidFill>
              </a:rPr>
              <a:t>x1, n1, for population 1 </a:t>
            </a:r>
            <a:r>
              <a:rPr lang="en-US" altLang="en-US" b="1" dirty="0">
                <a:solidFill>
                  <a:srgbClr val="C00000"/>
                </a:solidFill>
              </a:rPr>
              <a:t>and, x2, n2, for population 2.</a:t>
            </a:r>
          </a:p>
          <a:p>
            <a:pPr>
              <a:buFont typeface="Arial" panose="020B0604020202020204" pitchFamily="34" charset="0"/>
              <a:buChar char="•"/>
              <a:defRPr/>
            </a:pPr>
            <a:r>
              <a:rPr lang="en-US" altLang="en-US" b="1" dirty="0"/>
              <a:t>Indicate what </a:t>
            </a:r>
            <a:r>
              <a:rPr lang="en-US" altLang="en-US" b="1" u="sng" dirty="0"/>
              <a:t>kind of test </a:t>
            </a:r>
            <a:r>
              <a:rPr lang="en-US" altLang="en-US" b="1" dirty="0"/>
              <a:t>you want:   </a:t>
            </a:r>
            <a:r>
              <a:rPr lang="en-US" altLang="en-US" b="1" dirty="0">
                <a:solidFill>
                  <a:schemeClr val="accent6">
                    <a:lumMod val="75000"/>
                  </a:schemeClr>
                </a:solidFill>
              </a:rPr>
              <a:t>right-tail</a:t>
            </a:r>
            <a:r>
              <a:rPr lang="en-US" altLang="en-US" b="1" dirty="0"/>
              <a:t>; </a:t>
            </a:r>
            <a:r>
              <a:rPr lang="en-US" altLang="en-US" b="1" dirty="0">
                <a:solidFill>
                  <a:srgbClr val="C00000"/>
                </a:solidFill>
              </a:rPr>
              <a:t>left-tail</a:t>
            </a:r>
            <a:r>
              <a:rPr lang="en-US" altLang="en-US" b="1" dirty="0"/>
              <a:t>; </a:t>
            </a:r>
            <a:r>
              <a:rPr lang="en-US" altLang="en-US" b="1" dirty="0">
                <a:solidFill>
                  <a:srgbClr val="7030A0"/>
                </a:solidFill>
              </a:rPr>
              <a:t>two-tail;</a:t>
            </a:r>
            <a:endParaRPr lang="en-US" altLang="en-US" b="1" dirty="0"/>
          </a:p>
          <a:p>
            <a:pPr>
              <a:buFont typeface="Arial" panose="020B0604020202020204" pitchFamily="34" charset="0"/>
              <a:buChar char="•"/>
              <a:defRPr/>
            </a:pPr>
            <a:r>
              <a:rPr lang="en-US" altLang="en-US" b="1" dirty="0">
                <a:solidFill>
                  <a:srgbClr val="C00000"/>
                </a:solidFill>
              </a:rPr>
              <a:t>Scroll</a:t>
            </a:r>
            <a:r>
              <a:rPr lang="en-US" altLang="en-US" b="1" dirty="0">
                <a:solidFill>
                  <a:srgbClr val="FF0000"/>
                </a:solidFill>
              </a:rPr>
              <a:t> </a:t>
            </a:r>
            <a:r>
              <a:rPr lang="en-US" altLang="en-US" b="1" dirty="0"/>
              <a:t>to CALCULATE and press ENTER</a:t>
            </a:r>
          </a:p>
          <a:p>
            <a:pPr>
              <a:buFont typeface="Franklin Gothic Book"/>
              <a:buChar char="■"/>
              <a:defRPr/>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14FC8C17-AB39-443D-8B8C-2AD9A2C78DE8}"/>
              </a:ext>
            </a:extLst>
          </p:cNvPr>
          <p:cNvSpPr>
            <a:spLocks noGrp="1"/>
          </p:cNvSpPr>
          <p:nvPr>
            <p:ph type="sldNum" sz="quarter" idx="12"/>
          </p:nvPr>
        </p:nvSpPr>
        <p:spPr/>
        <p:txBody>
          <a:bodyPr/>
          <a:lstStyle/>
          <a:p>
            <a:fld id="{3833988A-D950-44F7-AD3F-E8557E80514B}" type="slidenum">
              <a:rPr lang="en-US" smtClean="0"/>
              <a:t>94</a:t>
            </a:fld>
            <a:endParaRPr lang="en-US"/>
          </a:p>
        </p:txBody>
      </p:sp>
    </p:spTree>
    <p:extLst>
      <p:ext uri="{BB962C8B-B14F-4D97-AF65-F5344CB8AC3E}">
        <p14:creationId xmlns:p14="http://schemas.microsoft.com/office/powerpoint/2010/main" val="364821639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328E2-EED3-41BB-BFFD-86070622DE39}"/>
              </a:ext>
            </a:extLst>
          </p:cNvPr>
          <p:cNvSpPr>
            <a:spLocks noGrp="1"/>
          </p:cNvSpPr>
          <p:nvPr>
            <p:ph type="title"/>
          </p:nvPr>
        </p:nvSpPr>
        <p:spPr/>
        <p:txBody>
          <a:bodyPr>
            <a:normAutofit/>
          </a:bodyPr>
          <a:lstStyle/>
          <a:p>
            <a:r>
              <a:rPr lang="en-US" sz="2800" u="sng" dirty="0"/>
              <a:t>Self-read Example</a:t>
            </a:r>
            <a:r>
              <a:rPr lang="en-US" sz="2800" dirty="0"/>
              <a:t>: Stomach Pains</a:t>
            </a:r>
          </a:p>
        </p:txBody>
      </p:sp>
      <p:sp>
        <p:nvSpPr>
          <p:cNvPr id="3" name="Content Placeholder 2">
            <a:extLst>
              <a:ext uri="{FF2B5EF4-FFF2-40B4-BE49-F238E27FC236}">
                <a16:creationId xmlns:a16="http://schemas.microsoft.com/office/drawing/2014/main" id="{E93B8006-329B-45C7-9571-5ACF786C3134}"/>
              </a:ext>
            </a:extLst>
          </p:cNvPr>
          <p:cNvSpPr>
            <a:spLocks noGrp="1"/>
          </p:cNvSpPr>
          <p:nvPr>
            <p:ph idx="1"/>
          </p:nvPr>
        </p:nvSpPr>
        <p:spPr/>
        <p:txBody>
          <a:bodyPr>
            <a:normAutofit/>
          </a:bodyPr>
          <a:lstStyle/>
          <a:p>
            <a:r>
              <a:rPr lang="en-US" b="1" dirty="0"/>
              <a:t>In a randomized, controlled double-blind study of a new drug, there were 357 people in the treatment group and 285 in the control group.  It was found that 155 people in the treatment group experienced stomach pains, whereas 98 people in the control group experienced stomach pains.</a:t>
            </a:r>
          </a:p>
          <a:p>
            <a:r>
              <a:rPr lang="en-US" b="1" dirty="0"/>
              <a:t>It’s helpful to organize the information using a table:</a:t>
            </a:r>
          </a:p>
          <a:p>
            <a:pPr marL="0" indent="0">
              <a:buNone/>
            </a:pPr>
            <a:endParaRPr lang="en-US" b="1" dirty="0"/>
          </a:p>
          <a:p>
            <a:pPr marL="0" indent="0">
              <a:buNone/>
            </a:pPr>
            <a:endParaRPr lang="en-US" dirty="0"/>
          </a:p>
        </p:txBody>
      </p:sp>
      <mc:AlternateContent xmlns:mc="http://schemas.openxmlformats.org/markup-compatibility/2006" xmlns:a14="http://schemas.microsoft.com/office/drawing/2010/main">
        <mc:Choice Requires="a14">
          <p:graphicFrame>
            <p:nvGraphicFramePr>
              <p:cNvPr id="4" name="Table 3" descr="Blank table for stomach pain example"/>
              <p:cNvGraphicFramePr>
                <a:graphicFrameLocks noGrp="1"/>
              </p:cNvGraphicFramePr>
              <p:nvPr>
                <p:extLst>
                  <p:ext uri="{D42A27DB-BD31-4B8C-83A1-F6EECF244321}">
                    <p14:modId xmlns:p14="http://schemas.microsoft.com/office/powerpoint/2010/main" val="3254824031"/>
                  </p:ext>
                </p:extLst>
              </p:nvPr>
            </p:nvGraphicFramePr>
            <p:xfrm>
              <a:off x="798040" y="4031615"/>
              <a:ext cx="7917593" cy="2328596"/>
            </p:xfrm>
            <a:graphic>
              <a:graphicData uri="http://schemas.openxmlformats.org/drawingml/2006/table">
                <a:tbl>
                  <a:tblPr firstRow="1" firstCol="1" bandRow="1"/>
                  <a:tblGrid>
                    <a:gridCol w="1412500">
                      <a:extLst>
                        <a:ext uri="{9D8B030D-6E8A-4147-A177-3AD203B41FA5}">
                          <a16:colId xmlns:a16="http://schemas.microsoft.com/office/drawing/2014/main" val="1995073882"/>
                        </a:ext>
                      </a:extLst>
                    </a:gridCol>
                    <a:gridCol w="1466804">
                      <a:extLst>
                        <a:ext uri="{9D8B030D-6E8A-4147-A177-3AD203B41FA5}">
                          <a16:colId xmlns:a16="http://schemas.microsoft.com/office/drawing/2014/main" val="4009499185"/>
                        </a:ext>
                      </a:extLst>
                    </a:gridCol>
                    <a:gridCol w="1214252">
                      <a:extLst>
                        <a:ext uri="{9D8B030D-6E8A-4147-A177-3AD203B41FA5}">
                          <a16:colId xmlns:a16="http://schemas.microsoft.com/office/drawing/2014/main" val="1761116426"/>
                        </a:ext>
                      </a:extLst>
                    </a:gridCol>
                    <a:gridCol w="843379">
                      <a:extLst>
                        <a:ext uri="{9D8B030D-6E8A-4147-A177-3AD203B41FA5}">
                          <a16:colId xmlns:a16="http://schemas.microsoft.com/office/drawing/2014/main" val="4250526237"/>
                        </a:ext>
                      </a:extLst>
                    </a:gridCol>
                    <a:gridCol w="2980658">
                      <a:extLst>
                        <a:ext uri="{9D8B030D-6E8A-4147-A177-3AD203B41FA5}">
                          <a16:colId xmlns:a16="http://schemas.microsoft.com/office/drawing/2014/main" val="293698220"/>
                        </a:ext>
                      </a:extLst>
                    </a:gridCol>
                  </a:tblGrid>
                  <a:tr h="942631">
                    <a:tc>
                      <a:txBody>
                        <a:bodyPr/>
                        <a:lstStyle/>
                        <a:p>
                          <a:pPr marL="0" marR="0">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Group</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Stomach pain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2200" b="1">
                              <a:effectLst/>
                              <a:latin typeface="Calibri" panose="020F0502020204030204" pitchFamily="34" charset="0"/>
                              <a:ea typeface="Calibri" panose="020F0502020204030204" pitchFamily="34" charset="0"/>
                              <a:cs typeface="Times New Roman" panose="02020603050405020304" pitchFamily="18" charset="0"/>
                            </a:rPr>
                            <a:t>No stomach pain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2200" b="1">
                              <a:effectLst/>
                              <a:latin typeface="Calibri" panose="020F0502020204030204" pitchFamily="34" charset="0"/>
                              <a:ea typeface="Calibri" panose="020F0502020204030204" pitchFamily="34" charset="0"/>
                              <a:cs typeface="Times New Roman" panose="02020603050405020304" pitchFamily="18" charset="0"/>
                            </a:rPr>
                            <a:t>Total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15667455"/>
                      </a:ext>
                    </a:extLst>
                  </a:tr>
                  <a:tr h="657845">
                    <a:tc>
                      <a:txBody>
                        <a:bodyPr/>
                        <a:lstStyle/>
                        <a:p>
                          <a:pPr marL="0" marR="0">
                            <a:lnSpc>
                              <a:spcPct val="107000"/>
                            </a:lnSpc>
                            <a:spcBef>
                              <a:spcPts val="0"/>
                            </a:spcBef>
                            <a:spcAft>
                              <a:spcPts val="0"/>
                            </a:spcAft>
                          </a:pPr>
                          <a:r>
                            <a:rPr lang="en-US" sz="2200" b="1">
                              <a:effectLst/>
                              <a:latin typeface="Calibri" panose="020F0502020204030204" pitchFamily="34" charset="0"/>
                              <a:ea typeface="Calibri" panose="020F0502020204030204" pitchFamily="34" charset="0"/>
                              <a:cs typeface="Times New Roman" panose="02020603050405020304" pitchFamily="18" charset="0"/>
                            </a:rPr>
                            <a:t>Treatment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2400" b="1"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155</a:t>
                          </a:r>
                          <a:endParaRPr lang="en-US" sz="2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2400" b="1" i="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202</a:t>
                          </a:r>
                          <a:endParaRPr lang="en-US" sz="2400" b="1">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2400" b="1" i="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357</a:t>
                          </a:r>
                          <a:endParaRPr lang="en-US" sz="2400" b="1">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sSub>
                                <m:sSubPr>
                                  <m:ctrlP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n-US" sz="1800" i="1" smtClean="0">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𝑝</m:t>
                                      </m:r>
                                    </m:e>
                                  </m:acc>
                                </m:e>
                                <m:sub>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𝑡𝑟𝑒𝑎𝑡𝑚𝑒𝑛𝑡</m:t>
                                  </m:r>
                                </m:sub>
                              </m:sSub>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1800" b="1" i="1" kern="1200" smtClean="0">
                                  <a:solidFill>
                                    <a:schemeClr val="tx1"/>
                                  </a:solidFill>
                                  <a:effectLst/>
                                  <a:latin typeface="Cambria Math" panose="02040503050406030204" pitchFamily="18" charset="0"/>
                                  <a:ea typeface="+mn-ea"/>
                                  <a:cs typeface="+mn-cs"/>
                                </a:rPr>
                                <m:t>𝟎</m:t>
                              </m:r>
                              <m:r>
                                <a:rPr lang="en-US" sz="1800" b="1" i="1" kern="1200" smtClean="0">
                                  <a:solidFill>
                                    <a:schemeClr val="tx1"/>
                                  </a:solidFill>
                                  <a:effectLst/>
                                  <a:latin typeface="Cambria Math" panose="02040503050406030204" pitchFamily="18" charset="0"/>
                                  <a:ea typeface="+mn-ea"/>
                                  <a:cs typeface="+mn-cs"/>
                                </a:rPr>
                                <m:t>.</m:t>
                              </m:r>
                              <m:r>
                                <a:rPr lang="en-US" sz="1800" b="1" i="1" kern="1200" smtClean="0">
                                  <a:solidFill>
                                    <a:schemeClr val="tx1"/>
                                  </a:solidFill>
                                  <a:effectLst/>
                                  <a:latin typeface="Cambria Math" panose="02040503050406030204" pitchFamily="18" charset="0"/>
                                  <a:ea typeface="+mn-ea"/>
                                  <a:cs typeface="+mn-cs"/>
                                </a:rPr>
                                <m:t>𝟒𝟑𝟒𝟐</m:t>
                              </m:r>
                            </m:oMath>
                          </a14:m>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90275089"/>
                      </a:ext>
                    </a:extLst>
                  </a:tr>
                  <a:tr h="610301">
                    <a:tc>
                      <a:txBody>
                        <a:bodyPr/>
                        <a:lstStyle/>
                        <a:p>
                          <a:pPr marL="0" marR="0">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Control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2400" b="1"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98</a:t>
                          </a:r>
                          <a:endParaRPr lang="en-US" sz="2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2400" b="1"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187</a:t>
                          </a:r>
                          <a:endParaRPr lang="en-US" sz="2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2400" b="1"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285</a:t>
                          </a:r>
                          <a:endParaRPr lang="en-US" sz="2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sSub>
                                <m:sSubPr>
                                  <m:ctrlP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n-US" sz="1800" i="1" smtClean="0">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𝑝</m:t>
                                      </m:r>
                                    </m:e>
                                  </m:acc>
                                </m:e>
                                <m:sub>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𝑐𝑜𝑛𝑡𝑟𝑜𝑙</m:t>
                                  </m:r>
                                </m:sub>
                              </m:sSub>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1800" b="1" i="1" kern="1200" smtClean="0">
                                  <a:solidFill>
                                    <a:schemeClr val="tx1"/>
                                  </a:solidFill>
                                  <a:effectLst/>
                                  <a:latin typeface="Cambria Math" panose="02040503050406030204" pitchFamily="18" charset="0"/>
                                  <a:ea typeface="+mn-ea"/>
                                  <a:cs typeface="+mn-cs"/>
                                </a:rPr>
                                <m:t>𝟎</m:t>
                              </m:r>
                              <m:r>
                                <a:rPr lang="en-US" sz="1800" b="1" i="1" kern="1200" smtClean="0">
                                  <a:solidFill>
                                    <a:schemeClr val="tx1"/>
                                  </a:solidFill>
                                  <a:effectLst/>
                                  <a:latin typeface="Cambria Math" panose="02040503050406030204" pitchFamily="18" charset="0"/>
                                  <a:ea typeface="+mn-ea"/>
                                  <a:cs typeface="+mn-cs"/>
                                </a:rPr>
                                <m:t>.</m:t>
                              </m:r>
                              <m:r>
                                <a:rPr lang="en-US" sz="1800" b="1" i="1" kern="1200" smtClean="0">
                                  <a:solidFill>
                                    <a:schemeClr val="tx1"/>
                                  </a:solidFill>
                                  <a:effectLst/>
                                  <a:latin typeface="Cambria Math" panose="02040503050406030204" pitchFamily="18" charset="0"/>
                                  <a:ea typeface="+mn-ea"/>
                                  <a:cs typeface="+mn-cs"/>
                                </a:rPr>
                                <m:t>𝟑𝟒𝟑𝟗</m:t>
                              </m:r>
                            </m:oMath>
                          </a14:m>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13650310"/>
                      </a:ext>
                    </a:extLst>
                  </a:tr>
                </a:tbl>
              </a:graphicData>
            </a:graphic>
          </p:graphicFrame>
        </mc:Choice>
        <mc:Fallback xmlns="">
          <p:graphicFrame>
            <p:nvGraphicFramePr>
              <p:cNvPr id="4" name="Table 3" descr="Blank table for stomach pain example"/>
              <p:cNvGraphicFramePr>
                <a:graphicFrameLocks noGrp="1"/>
              </p:cNvGraphicFramePr>
              <p:nvPr>
                <p:extLst>
                  <p:ext uri="{D42A27DB-BD31-4B8C-83A1-F6EECF244321}">
                    <p14:modId xmlns:p14="http://schemas.microsoft.com/office/powerpoint/2010/main" val="3254824031"/>
                  </p:ext>
                </p:extLst>
              </p:nvPr>
            </p:nvGraphicFramePr>
            <p:xfrm>
              <a:off x="798040" y="4031615"/>
              <a:ext cx="7917593" cy="2328596"/>
            </p:xfrm>
            <a:graphic>
              <a:graphicData uri="http://schemas.openxmlformats.org/drawingml/2006/table">
                <a:tbl>
                  <a:tblPr firstRow="1" firstCol="1" bandRow="1"/>
                  <a:tblGrid>
                    <a:gridCol w="1412500">
                      <a:extLst>
                        <a:ext uri="{9D8B030D-6E8A-4147-A177-3AD203B41FA5}">
                          <a16:colId xmlns:a16="http://schemas.microsoft.com/office/drawing/2014/main" val="1995073882"/>
                        </a:ext>
                      </a:extLst>
                    </a:gridCol>
                    <a:gridCol w="1466804">
                      <a:extLst>
                        <a:ext uri="{9D8B030D-6E8A-4147-A177-3AD203B41FA5}">
                          <a16:colId xmlns:a16="http://schemas.microsoft.com/office/drawing/2014/main" val="4009499185"/>
                        </a:ext>
                      </a:extLst>
                    </a:gridCol>
                    <a:gridCol w="1214252">
                      <a:extLst>
                        <a:ext uri="{9D8B030D-6E8A-4147-A177-3AD203B41FA5}">
                          <a16:colId xmlns:a16="http://schemas.microsoft.com/office/drawing/2014/main" val="1761116426"/>
                        </a:ext>
                      </a:extLst>
                    </a:gridCol>
                    <a:gridCol w="843379">
                      <a:extLst>
                        <a:ext uri="{9D8B030D-6E8A-4147-A177-3AD203B41FA5}">
                          <a16:colId xmlns:a16="http://schemas.microsoft.com/office/drawing/2014/main" val="4250526237"/>
                        </a:ext>
                      </a:extLst>
                    </a:gridCol>
                    <a:gridCol w="2980658">
                      <a:extLst>
                        <a:ext uri="{9D8B030D-6E8A-4147-A177-3AD203B41FA5}">
                          <a16:colId xmlns:a16="http://schemas.microsoft.com/office/drawing/2014/main" val="293698220"/>
                        </a:ext>
                      </a:extLst>
                    </a:gridCol>
                  </a:tblGrid>
                  <a:tr h="1060450">
                    <a:tc>
                      <a:txBody>
                        <a:bodyPr/>
                        <a:lstStyle/>
                        <a:p>
                          <a:pPr marL="0" marR="0">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Group</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Stomach pain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2200" b="1">
                              <a:effectLst/>
                              <a:latin typeface="Calibri" panose="020F0502020204030204" pitchFamily="34" charset="0"/>
                              <a:ea typeface="Calibri" panose="020F0502020204030204" pitchFamily="34" charset="0"/>
                              <a:cs typeface="Times New Roman" panose="02020603050405020304" pitchFamily="18" charset="0"/>
                            </a:rPr>
                            <a:t>No stomach pain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2200" b="1">
                              <a:effectLst/>
                              <a:latin typeface="Calibri" panose="020F0502020204030204" pitchFamily="34" charset="0"/>
                              <a:ea typeface="Calibri" panose="020F0502020204030204" pitchFamily="34" charset="0"/>
                              <a:cs typeface="Times New Roman" panose="02020603050405020304" pitchFamily="18" charset="0"/>
                            </a:rPr>
                            <a:t>Total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15667455"/>
                      </a:ext>
                    </a:extLst>
                  </a:tr>
                  <a:tr h="657845">
                    <a:tc>
                      <a:txBody>
                        <a:bodyPr/>
                        <a:lstStyle/>
                        <a:p>
                          <a:pPr marL="0" marR="0">
                            <a:lnSpc>
                              <a:spcPct val="107000"/>
                            </a:lnSpc>
                            <a:spcBef>
                              <a:spcPts val="0"/>
                            </a:spcBef>
                            <a:spcAft>
                              <a:spcPts val="0"/>
                            </a:spcAft>
                          </a:pPr>
                          <a:r>
                            <a:rPr lang="en-US" sz="2200" b="1">
                              <a:effectLst/>
                              <a:latin typeface="Calibri" panose="020F0502020204030204" pitchFamily="34" charset="0"/>
                              <a:ea typeface="Calibri" panose="020F0502020204030204" pitchFamily="34" charset="0"/>
                              <a:cs typeface="Times New Roman" panose="02020603050405020304" pitchFamily="18" charset="0"/>
                            </a:rPr>
                            <a:t>Treatment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2400" b="1"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155</a:t>
                          </a:r>
                          <a:endParaRPr lang="en-US" sz="2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2400" b="1" i="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202</a:t>
                          </a:r>
                          <a:endParaRPr lang="en-US" sz="2400" b="1">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2400" b="1" i="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357</a:t>
                          </a:r>
                          <a:endParaRPr lang="en-US" sz="2400" b="1">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166053" t="-171560" b="-93578"/>
                          </a:stretch>
                        </a:blipFill>
                      </a:tcPr>
                    </a:tc>
                    <a:extLst>
                      <a:ext uri="{0D108BD9-81ED-4DB2-BD59-A6C34878D82A}">
                        <a16:rowId xmlns:a16="http://schemas.microsoft.com/office/drawing/2014/main" val="2190275089"/>
                      </a:ext>
                    </a:extLst>
                  </a:tr>
                  <a:tr h="610301">
                    <a:tc>
                      <a:txBody>
                        <a:bodyPr/>
                        <a:lstStyle/>
                        <a:p>
                          <a:pPr marL="0" marR="0">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Control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2400" b="1"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98</a:t>
                          </a:r>
                          <a:endParaRPr lang="en-US" sz="2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2400" b="1"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187</a:t>
                          </a:r>
                          <a:endParaRPr lang="en-US" sz="2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2400" b="1"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285</a:t>
                          </a:r>
                          <a:endParaRPr lang="en-US" sz="2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166053" t="-296000" b="-2000"/>
                          </a:stretch>
                        </a:blipFill>
                      </a:tcPr>
                    </a:tc>
                    <a:extLst>
                      <a:ext uri="{0D108BD9-81ED-4DB2-BD59-A6C34878D82A}">
                        <a16:rowId xmlns:a16="http://schemas.microsoft.com/office/drawing/2014/main" val="913650310"/>
                      </a:ext>
                    </a:extLst>
                  </a:tr>
                </a:tbl>
              </a:graphicData>
            </a:graphic>
          </p:graphicFrame>
        </mc:Fallback>
      </mc:AlternateContent>
      <p:sp>
        <p:nvSpPr>
          <p:cNvPr id="5" name="Slide Number Placeholder 4">
            <a:extLst>
              <a:ext uri="{FF2B5EF4-FFF2-40B4-BE49-F238E27FC236}">
                <a16:creationId xmlns:a16="http://schemas.microsoft.com/office/drawing/2014/main" id="{5E4751E5-77E9-4E57-BB62-B6EE21F59E0A}"/>
              </a:ext>
            </a:extLst>
          </p:cNvPr>
          <p:cNvSpPr>
            <a:spLocks noGrp="1"/>
          </p:cNvSpPr>
          <p:nvPr>
            <p:ph type="sldNum" sz="quarter" idx="12"/>
          </p:nvPr>
        </p:nvSpPr>
        <p:spPr/>
        <p:txBody>
          <a:bodyPr/>
          <a:lstStyle/>
          <a:p>
            <a:fld id="{3833988A-D950-44F7-AD3F-E8557E80514B}" type="slidenum">
              <a:rPr lang="en-US" smtClean="0"/>
              <a:t>95</a:t>
            </a:fld>
            <a:endParaRPr lang="en-US"/>
          </a:p>
        </p:txBody>
      </p:sp>
    </p:spTree>
    <p:extLst>
      <p:ext uri="{BB962C8B-B14F-4D97-AF65-F5344CB8AC3E}">
        <p14:creationId xmlns:p14="http://schemas.microsoft.com/office/powerpoint/2010/main" val="148511117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u="sng" dirty="0"/>
              <a:t>Self-read Example:</a:t>
            </a:r>
            <a:r>
              <a:rPr lang="en-US" sz="2800" dirty="0"/>
              <a:t> Stomach Pains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b="1" dirty="0"/>
                  <a:t>What is the research question?</a:t>
                </a:r>
              </a:p>
              <a:p>
                <a:endParaRPr lang="en-US" b="1" dirty="0"/>
              </a:p>
              <a:p>
                <a:r>
                  <a:rPr lang="en-US" b="1" i="1" u="sng" dirty="0">
                    <a:solidFill>
                      <a:srgbClr val="C00000"/>
                    </a:solidFill>
                  </a:rPr>
                  <a:t>Does the drug have a greater rate of stomach pain than the placebo?</a:t>
                </a:r>
                <a:endParaRPr lang="en-US" b="1" dirty="0">
                  <a:solidFill>
                    <a:srgbClr val="C00000"/>
                  </a:solidFill>
                </a:endParaRPr>
              </a:p>
              <a:p>
                <a:endParaRPr lang="en-US" b="1" dirty="0"/>
              </a:p>
              <a:p>
                <a:r>
                  <a:rPr lang="en-US" b="1" dirty="0"/>
                  <a:t>(a) Set up the appropriate hypotheses to test for an investigation as to whether there is an increased rate of stomach pains in the treatment group.</a:t>
                </a:r>
              </a:p>
              <a:p>
                <a14:m>
                  <m:oMath xmlns:m="http://schemas.openxmlformats.org/officeDocument/2006/math">
                    <m:sSub>
                      <m:sSubPr>
                        <m:ctrlPr>
                          <a:rPr lang="en-US" b="1" i="1">
                            <a:latin typeface="Cambria Math" panose="02040503050406030204" pitchFamily="18" charset="0"/>
                          </a:rPr>
                        </m:ctrlPr>
                      </m:sSubPr>
                      <m:e>
                        <m:r>
                          <a:rPr lang="en-US" b="1" i="1" smtClean="0">
                            <a:latin typeface="Cambria Math" panose="02040503050406030204" pitchFamily="18" charset="0"/>
                          </a:rPr>
                          <m:t>𝑯</m:t>
                        </m:r>
                      </m:e>
                      <m:sub>
                        <m:r>
                          <a:rPr lang="en-US" b="1" i="1" smtClean="0">
                            <a:latin typeface="Cambria Math" panose="02040503050406030204" pitchFamily="18" charset="0"/>
                          </a:rPr>
                          <m:t>𝟎</m:t>
                        </m:r>
                      </m:sub>
                    </m:sSub>
                    <m:r>
                      <a:rPr lang="en-US" b="1" i="1" smtClean="0">
                        <a:latin typeface="Cambria Math" panose="02040503050406030204" pitchFamily="18" charset="0"/>
                      </a:rPr>
                      <m:t>:</m:t>
                    </m:r>
                  </m:oMath>
                </a14:m>
                <a:r>
                  <a:rPr lang="en-US" b="1" dirty="0"/>
                  <a:t> </a:t>
                </a:r>
                <a14:m>
                  <m:oMath xmlns:m="http://schemas.openxmlformats.org/officeDocument/2006/math">
                    <m:sSub>
                      <m:sSubPr>
                        <m:ctrlPr>
                          <a:rPr lang="en-US" b="1" i="1">
                            <a:latin typeface="Cambria Math" panose="02040503050406030204" pitchFamily="18" charset="0"/>
                          </a:rPr>
                        </m:ctrlPr>
                      </m:sSubPr>
                      <m:e>
                        <m:r>
                          <a:rPr lang="en-US" b="1" i="1" smtClean="0">
                            <a:latin typeface="Cambria Math" panose="02040503050406030204" pitchFamily="18" charset="0"/>
                          </a:rPr>
                          <m:t>𝒑</m:t>
                        </m:r>
                      </m:e>
                      <m:sub>
                        <m:r>
                          <a:rPr lang="en-US" b="1" i="1" smtClean="0">
                            <a:latin typeface="Cambria Math" panose="02040503050406030204" pitchFamily="18" charset="0"/>
                          </a:rPr>
                          <m:t>𝟏</m:t>
                        </m:r>
                      </m:sub>
                    </m:sSub>
                    <m:r>
                      <a:rPr lang="en-US" b="1" i="1" smtClean="0">
                        <a:latin typeface="Cambria Math" panose="02040503050406030204" pitchFamily="18" charset="0"/>
                      </a:rPr>
                      <m:t>=</m:t>
                    </m:r>
                    <m:sSub>
                      <m:sSubPr>
                        <m:ctrlPr>
                          <a:rPr lang="en-US" b="1" i="1">
                            <a:latin typeface="Cambria Math" panose="02040503050406030204" pitchFamily="18" charset="0"/>
                          </a:rPr>
                        </m:ctrlPr>
                      </m:sSubPr>
                      <m:e>
                        <m:r>
                          <a:rPr lang="en-US" b="1" i="1" smtClean="0">
                            <a:latin typeface="Cambria Math" panose="02040503050406030204" pitchFamily="18" charset="0"/>
                          </a:rPr>
                          <m:t>𝒑</m:t>
                        </m:r>
                      </m:e>
                      <m:sub>
                        <m:r>
                          <a:rPr lang="en-US" b="1" i="1" smtClean="0">
                            <a:latin typeface="Cambria Math" panose="02040503050406030204" pitchFamily="18" charset="0"/>
                          </a:rPr>
                          <m:t>𝟐</m:t>
                        </m:r>
                      </m:sub>
                    </m:sSub>
                  </m:oMath>
                </a14:m>
                <a:endParaRPr lang="en-US" b="1" i="1" dirty="0"/>
              </a:p>
              <a:p>
                <a:endParaRPr lang="en-US" b="1" i="1" dirty="0"/>
              </a:p>
              <a:p>
                <a14:m>
                  <m:oMath xmlns:m="http://schemas.openxmlformats.org/officeDocument/2006/math">
                    <m:sSub>
                      <m:sSubPr>
                        <m:ctrlPr>
                          <a:rPr lang="en-US" b="1" i="1">
                            <a:latin typeface="Cambria Math" panose="02040503050406030204" pitchFamily="18" charset="0"/>
                          </a:rPr>
                        </m:ctrlPr>
                      </m:sSubPr>
                      <m:e>
                        <m:r>
                          <a:rPr lang="en-US" b="1" i="1" smtClean="0">
                            <a:latin typeface="Cambria Math" panose="02040503050406030204" pitchFamily="18" charset="0"/>
                          </a:rPr>
                          <m:t>𝑯</m:t>
                        </m:r>
                      </m:e>
                      <m:sub>
                        <m:r>
                          <a:rPr lang="en-US" b="1" i="1" smtClean="0">
                            <a:latin typeface="Cambria Math" panose="02040503050406030204" pitchFamily="18" charset="0"/>
                          </a:rPr>
                          <m:t>𝒂</m:t>
                        </m:r>
                      </m:sub>
                    </m:sSub>
                    <m:r>
                      <a:rPr lang="en-US" b="1" i="1" smtClean="0">
                        <a:latin typeface="Cambria Math" panose="02040503050406030204" pitchFamily="18" charset="0"/>
                      </a:rPr>
                      <m:t>:</m:t>
                    </m:r>
                  </m:oMath>
                </a14:m>
                <a:r>
                  <a:rPr lang="en-US" b="1" dirty="0"/>
                  <a:t> </a:t>
                </a:r>
                <a14:m>
                  <m:oMath xmlns:m="http://schemas.openxmlformats.org/officeDocument/2006/math">
                    <m:sSub>
                      <m:sSubPr>
                        <m:ctrlPr>
                          <a:rPr lang="en-US" b="1" i="1">
                            <a:latin typeface="Cambria Math" panose="02040503050406030204" pitchFamily="18" charset="0"/>
                          </a:rPr>
                        </m:ctrlPr>
                      </m:sSubPr>
                      <m:e>
                        <m:r>
                          <a:rPr lang="en-US" b="1" i="1" smtClean="0">
                            <a:latin typeface="Cambria Math" panose="02040503050406030204" pitchFamily="18" charset="0"/>
                          </a:rPr>
                          <m:t>𝒑</m:t>
                        </m:r>
                      </m:e>
                      <m:sub>
                        <m:r>
                          <a:rPr lang="en-US" b="1" i="1" smtClean="0">
                            <a:latin typeface="Cambria Math" panose="02040503050406030204" pitchFamily="18" charset="0"/>
                          </a:rPr>
                          <m:t>𝟏</m:t>
                        </m:r>
                      </m:sub>
                    </m:sSub>
                    <m:r>
                      <a:rPr lang="en-US" b="1" i="1" smtClean="0">
                        <a:latin typeface="Cambria Math" panose="02040503050406030204" pitchFamily="18" charset="0"/>
                      </a:rPr>
                      <m:t>&gt;</m:t>
                    </m:r>
                    <m:sSub>
                      <m:sSubPr>
                        <m:ctrlPr>
                          <a:rPr lang="en-US" b="1" i="1">
                            <a:latin typeface="Cambria Math" panose="02040503050406030204" pitchFamily="18" charset="0"/>
                          </a:rPr>
                        </m:ctrlPr>
                      </m:sSubPr>
                      <m:e>
                        <m:r>
                          <a:rPr lang="en-US" b="1" i="1" smtClean="0">
                            <a:latin typeface="Cambria Math" panose="02040503050406030204" pitchFamily="18" charset="0"/>
                          </a:rPr>
                          <m:t>𝒑</m:t>
                        </m:r>
                      </m:e>
                      <m:sub>
                        <m:r>
                          <a:rPr lang="en-US" b="1" i="1" smtClean="0">
                            <a:latin typeface="Cambria Math" panose="02040503050406030204" pitchFamily="18" charset="0"/>
                          </a:rPr>
                          <m:t>𝟐</m:t>
                        </m:r>
                      </m:sub>
                    </m:sSub>
                  </m:oMath>
                </a14:m>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78" t="-131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808AD3C9-606F-44AA-9C01-E07ED8D83F83}"/>
              </a:ext>
            </a:extLst>
          </p:cNvPr>
          <p:cNvSpPr>
            <a:spLocks noGrp="1"/>
          </p:cNvSpPr>
          <p:nvPr>
            <p:ph type="sldNum" sz="quarter" idx="12"/>
          </p:nvPr>
        </p:nvSpPr>
        <p:spPr/>
        <p:txBody>
          <a:bodyPr/>
          <a:lstStyle/>
          <a:p>
            <a:fld id="{3833988A-D950-44F7-AD3F-E8557E80514B}" type="slidenum">
              <a:rPr lang="en-US" smtClean="0"/>
              <a:t>96</a:t>
            </a:fld>
            <a:endParaRPr lang="en-US"/>
          </a:p>
        </p:txBody>
      </p:sp>
    </p:spTree>
    <p:extLst>
      <p:ext uri="{BB962C8B-B14F-4D97-AF65-F5344CB8AC3E}">
        <p14:creationId xmlns:p14="http://schemas.microsoft.com/office/powerpoint/2010/main" val="54680398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u="sng" dirty="0"/>
              <a:t>Self-read Example</a:t>
            </a:r>
            <a:r>
              <a:rPr lang="en-US" sz="2800" dirty="0"/>
              <a:t>: Stomach Pains</a:t>
            </a:r>
          </a:p>
        </p:txBody>
      </p:sp>
      <mc:AlternateContent xmlns:mc="http://schemas.openxmlformats.org/markup-compatibility/2006" xmlns:a14="http://schemas.microsoft.com/office/drawing/2010/main">
        <mc:Choice Requires="a14">
          <p:graphicFrame>
            <p:nvGraphicFramePr>
              <p:cNvPr id="4" name="Table 3" descr="Results of stomach pains example"/>
              <p:cNvGraphicFramePr>
                <a:graphicFrameLocks noGrp="1"/>
              </p:cNvGraphicFramePr>
              <p:nvPr>
                <p:extLst>
                  <p:ext uri="{D42A27DB-BD31-4B8C-83A1-F6EECF244321}">
                    <p14:modId xmlns:p14="http://schemas.microsoft.com/office/powerpoint/2010/main" val="898488257"/>
                  </p:ext>
                </p:extLst>
              </p:nvPr>
            </p:nvGraphicFramePr>
            <p:xfrm>
              <a:off x="905522" y="1260389"/>
              <a:ext cx="7468658" cy="2210777"/>
            </p:xfrm>
            <a:graphic>
              <a:graphicData uri="http://schemas.openxmlformats.org/drawingml/2006/table">
                <a:tbl>
                  <a:tblPr firstRow="1" firstCol="1" bandRow="1"/>
                  <a:tblGrid>
                    <a:gridCol w="1455938">
                      <a:extLst>
                        <a:ext uri="{9D8B030D-6E8A-4147-A177-3AD203B41FA5}">
                          <a16:colId xmlns:a16="http://schemas.microsoft.com/office/drawing/2014/main" val="1995073882"/>
                        </a:ext>
                      </a:extLst>
                    </a:gridCol>
                    <a:gridCol w="1246128">
                      <a:extLst>
                        <a:ext uri="{9D8B030D-6E8A-4147-A177-3AD203B41FA5}">
                          <a16:colId xmlns:a16="http://schemas.microsoft.com/office/drawing/2014/main" val="4009499185"/>
                        </a:ext>
                      </a:extLst>
                    </a:gridCol>
                    <a:gridCol w="1588096">
                      <a:extLst>
                        <a:ext uri="{9D8B030D-6E8A-4147-A177-3AD203B41FA5}">
                          <a16:colId xmlns:a16="http://schemas.microsoft.com/office/drawing/2014/main" val="1761116426"/>
                        </a:ext>
                      </a:extLst>
                    </a:gridCol>
                    <a:gridCol w="1589248">
                      <a:extLst>
                        <a:ext uri="{9D8B030D-6E8A-4147-A177-3AD203B41FA5}">
                          <a16:colId xmlns:a16="http://schemas.microsoft.com/office/drawing/2014/main" val="4250526237"/>
                        </a:ext>
                      </a:extLst>
                    </a:gridCol>
                    <a:gridCol w="1589248">
                      <a:extLst>
                        <a:ext uri="{9D8B030D-6E8A-4147-A177-3AD203B41FA5}">
                          <a16:colId xmlns:a16="http://schemas.microsoft.com/office/drawing/2014/main" val="293698220"/>
                        </a:ext>
                      </a:extLst>
                    </a:gridCol>
                  </a:tblGrid>
                  <a:tr h="942631">
                    <a:tc>
                      <a:txBody>
                        <a:bodyPr/>
                        <a:lstStyle/>
                        <a:p>
                          <a:pPr marL="0" marR="0">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Group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Stomach pain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200" b="1">
                              <a:effectLst/>
                              <a:latin typeface="Calibri" panose="020F0502020204030204" pitchFamily="34" charset="0"/>
                              <a:ea typeface="Calibri" panose="020F0502020204030204" pitchFamily="34" charset="0"/>
                              <a:cs typeface="Times New Roman" panose="02020603050405020304" pitchFamily="18" charset="0"/>
                            </a:rPr>
                            <a:t>No stomach pain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200" b="1">
                              <a:effectLst/>
                              <a:latin typeface="Calibri" panose="020F0502020204030204" pitchFamily="34" charset="0"/>
                              <a:ea typeface="Calibri" panose="020F0502020204030204" pitchFamily="34" charset="0"/>
                              <a:cs typeface="Times New Roman" panose="02020603050405020304" pitchFamily="18" charset="0"/>
                            </a:rPr>
                            <a:t>Total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acc>
                                  <m:accPr>
                                    <m:chr m:val="̂"/>
                                    <m:ctrlPr>
                                      <a:rPr lang="en-US" sz="22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2200" b="1" i="1" smtClean="0">
                                        <a:effectLst/>
                                        <a:latin typeface="Cambria Math" panose="02040503050406030204" pitchFamily="18" charset="0"/>
                                        <a:ea typeface="Calibri" panose="020F0502020204030204" pitchFamily="34" charset="0"/>
                                        <a:cs typeface="Times New Roman" panose="02020603050405020304" pitchFamily="18" charset="0"/>
                                      </a:rPr>
                                      <m:t>𝒑</m:t>
                                    </m:r>
                                  </m:e>
                                </m:acc>
                              </m:oMath>
                            </m:oMathPara>
                          </a14:m>
                          <a:endParaRPr lang="en-US" sz="2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5667455"/>
                      </a:ext>
                    </a:extLst>
                  </a:tr>
                  <a:tr h="657845">
                    <a:tc>
                      <a:txBody>
                        <a:bodyPr/>
                        <a:lstStyle/>
                        <a:p>
                          <a:pPr marL="0" marR="0">
                            <a:lnSpc>
                              <a:spcPct val="107000"/>
                            </a:lnSpc>
                            <a:spcBef>
                              <a:spcPts val="0"/>
                            </a:spcBef>
                            <a:spcAft>
                              <a:spcPts val="0"/>
                            </a:spcAft>
                          </a:pPr>
                          <a:r>
                            <a:rPr lang="en-US" sz="2200" b="1">
                              <a:effectLst/>
                              <a:latin typeface="Calibri" panose="020F0502020204030204" pitchFamily="34" charset="0"/>
                              <a:ea typeface="Calibri" panose="020F0502020204030204" pitchFamily="34" charset="0"/>
                              <a:cs typeface="Times New Roman" panose="02020603050405020304" pitchFamily="18" charset="0"/>
                            </a:rPr>
                            <a:t>Treatment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 155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 202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 357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 0.4342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0275089"/>
                      </a:ext>
                    </a:extLst>
                  </a:tr>
                  <a:tr h="610301">
                    <a:tc>
                      <a:txBody>
                        <a:bodyPr/>
                        <a:lstStyle/>
                        <a:p>
                          <a:pPr marL="0" marR="0">
                            <a:lnSpc>
                              <a:spcPct val="107000"/>
                            </a:lnSpc>
                            <a:spcBef>
                              <a:spcPts val="0"/>
                            </a:spcBef>
                            <a:spcAft>
                              <a:spcPts val="0"/>
                            </a:spcAft>
                          </a:pPr>
                          <a:r>
                            <a:rPr lang="en-US" sz="2200" b="1">
                              <a:effectLst/>
                              <a:latin typeface="Calibri" panose="020F0502020204030204" pitchFamily="34" charset="0"/>
                              <a:ea typeface="Calibri" panose="020F0502020204030204" pitchFamily="34" charset="0"/>
                              <a:cs typeface="Times New Roman" panose="02020603050405020304" pitchFamily="18" charset="0"/>
                            </a:rPr>
                            <a:t>Control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 98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 184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 285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 0.3123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3650310"/>
                      </a:ext>
                    </a:extLst>
                  </a:tr>
                </a:tbl>
              </a:graphicData>
            </a:graphic>
          </p:graphicFrame>
        </mc:Choice>
        <mc:Fallback xmlns="">
          <p:graphicFrame>
            <p:nvGraphicFramePr>
              <p:cNvPr id="4" name="Table 3" descr="Results of stomach pains example"/>
              <p:cNvGraphicFramePr>
                <a:graphicFrameLocks noGrp="1"/>
              </p:cNvGraphicFramePr>
              <p:nvPr>
                <p:extLst>
                  <p:ext uri="{D42A27DB-BD31-4B8C-83A1-F6EECF244321}">
                    <p14:modId xmlns:p14="http://schemas.microsoft.com/office/powerpoint/2010/main" val="898488257"/>
                  </p:ext>
                </p:extLst>
              </p:nvPr>
            </p:nvGraphicFramePr>
            <p:xfrm>
              <a:off x="905522" y="1260389"/>
              <a:ext cx="7468658" cy="2210777"/>
            </p:xfrm>
            <a:graphic>
              <a:graphicData uri="http://schemas.openxmlformats.org/drawingml/2006/table">
                <a:tbl>
                  <a:tblPr firstRow="1" firstCol="1" bandRow="1"/>
                  <a:tblGrid>
                    <a:gridCol w="1455938">
                      <a:extLst>
                        <a:ext uri="{9D8B030D-6E8A-4147-A177-3AD203B41FA5}">
                          <a16:colId xmlns:a16="http://schemas.microsoft.com/office/drawing/2014/main" val="1995073882"/>
                        </a:ext>
                      </a:extLst>
                    </a:gridCol>
                    <a:gridCol w="1246128">
                      <a:extLst>
                        <a:ext uri="{9D8B030D-6E8A-4147-A177-3AD203B41FA5}">
                          <a16:colId xmlns:a16="http://schemas.microsoft.com/office/drawing/2014/main" val="4009499185"/>
                        </a:ext>
                      </a:extLst>
                    </a:gridCol>
                    <a:gridCol w="1588096">
                      <a:extLst>
                        <a:ext uri="{9D8B030D-6E8A-4147-A177-3AD203B41FA5}">
                          <a16:colId xmlns:a16="http://schemas.microsoft.com/office/drawing/2014/main" val="1761116426"/>
                        </a:ext>
                      </a:extLst>
                    </a:gridCol>
                    <a:gridCol w="1589248">
                      <a:extLst>
                        <a:ext uri="{9D8B030D-6E8A-4147-A177-3AD203B41FA5}">
                          <a16:colId xmlns:a16="http://schemas.microsoft.com/office/drawing/2014/main" val="4250526237"/>
                        </a:ext>
                      </a:extLst>
                    </a:gridCol>
                    <a:gridCol w="1589248">
                      <a:extLst>
                        <a:ext uri="{9D8B030D-6E8A-4147-A177-3AD203B41FA5}">
                          <a16:colId xmlns:a16="http://schemas.microsoft.com/office/drawing/2014/main" val="293698220"/>
                        </a:ext>
                      </a:extLst>
                    </a:gridCol>
                  </a:tblGrid>
                  <a:tr h="942631">
                    <a:tc>
                      <a:txBody>
                        <a:bodyPr/>
                        <a:lstStyle/>
                        <a:p>
                          <a:pPr marL="0" marR="0">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Group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Stomach pain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200" b="1">
                              <a:effectLst/>
                              <a:latin typeface="Calibri" panose="020F0502020204030204" pitchFamily="34" charset="0"/>
                              <a:ea typeface="Calibri" panose="020F0502020204030204" pitchFamily="34" charset="0"/>
                              <a:cs typeface="Times New Roman" panose="02020603050405020304" pitchFamily="18" charset="0"/>
                            </a:rPr>
                            <a:t>No stomach pain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200" b="1">
                              <a:effectLst/>
                              <a:latin typeface="Calibri" panose="020F0502020204030204" pitchFamily="34" charset="0"/>
                              <a:ea typeface="Calibri" panose="020F0502020204030204" pitchFamily="34" charset="0"/>
                              <a:cs typeface="Times New Roman" panose="02020603050405020304" pitchFamily="18" charset="0"/>
                            </a:rPr>
                            <a:t>Total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370115" t="-7742" r="-766" b="-136129"/>
                          </a:stretch>
                        </a:blipFill>
                      </a:tcPr>
                    </a:tc>
                    <a:extLst>
                      <a:ext uri="{0D108BD9-81ED-4DB2-BD59-A6C34878D82A}">
                        <a16:rowId xmlns:a16="http://schemas.microsoft.com/office/drawing/2014/main" val="1715667455"/>
                      </a:ext>
                    </a:extLst>
                  </a:tr>
                  <a:tr h="657845">
                    <a:tc>
                      <a:txBody>
                        <a:bodyPr/>
                        <a:lstStyle/>
                        <a:p>
                          <a:pPr marL="0" marR="0">
                            <a:lnSpc>
                              <a:spcPct val="107000"/>
                            </a:lnSpc>
                            <a:spcBef>
                              <a:spcPts val="0"/>
                            </a:spcBef>
                            <a:spcAft>
                              <a:spcPts val="0"/>
                            </a:spcAft>
                          </a:pPr>
                          <a:r>
                            <a:rPr lang="en-US" sz="2200" b="1">
                              <a:effectLst/>
                              <a:latin typeface="Calibri" panose="020F0502020204030204" pitchFamily="34" charset="0"/>
                              <a:ea typeface="Calibri" panose="020F0502020204030204" pitchFamily="34" charset="0"/>
                              <a:cs typeface="Times New Roman" panose="02020603050405020304" pitchFamily="18" charset="0"/>
                            </a:rPr>
                            <a:t>Treatment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 155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 202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 357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 0.4342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0275089"/>
                      </a:ext>
                    </a:extLst>
                  </a:tr>
                  <a:tr h="610301">
                    <a:tc>
                      <a:txBody>
                        <a:bodyPr/>
                        <a:lstStyle/>
                        <a:p>
                          <a:pPr marL="0" marR="0">
                            <a:lnSpc>
                              <a:spcPct val="107000"/>
                            </a:lnSpc>
                            <a:spcBef>
                              <a:spcPts val="0"/>
                            </a:spcBef>
                            <a:spcAft>
                              <a:spcPts val="0"/>
                            </a:spcAft>
                          </a:pPr>
                          <a:r>
                            <a:rPr lang="en-US" sz="2200" b="1">
                              <a:effectLst/>
                              <a:latin typeface="Calibri" panose="020F0502020204030204" pitchFamily="34" charset="0"/>
                              <a:ea typeface="Calibri" panose="020F0502020204030204" pitchFamily="34" charset="0"/>
                              <a:cs typeface="Times New Roman" panose="02020603050405020304" pitchFamily="18" charset="0"/>
                            </a:rPr>
                            <a:t>Control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 98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 184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 285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 0.3123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3650310"/>
                      </a:ext>
                    </a:extLst>
                  </a:tr>
                </a:tbl>
              </a:graphicData>
            </a:graphic>
          </p:graphicFrame>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98040" y="3959440"/>
                <a:ext cx="7917592" cy="2416645"/>
              </a:xfrm>
            </p:spPr>
            <p:txBody>
              <a:bodyPr/>
              <a:lstStyle/>
              <a:p>
                <a:endParaRPr lang="en-US" dirty="0"/>
              </a:p>
              <a:p>
                <a:r>
                  <a:rPr lang="en-US" b="1" dirty="0"/>
                  <a:t>(b) Calculate the pooled proportion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𝒑</m:t>
                        </m:r>
                      </m:e>
                    </m:acc>
                  </m:oMath>
                </a14:m>
                <a:r>
                  <a:rPr lang="en-US" b="1" dirty="0"/>
                  <a:t> and use it to check the estimated success/failure condition for performing the test.</a:t>
                </a:r>
                <a:br>
                  <a:rPr lang="en-US" b="1" dirty="0"/>
                </a:br>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98040" y="3959440"/>
                <a:ext cx="7917592" cy="2416645"/>
              </a:xfrm>
              <a:blipFill>
                <a:blip r:embed="rId3"/>
                <a:stretch>
                  <a:fillRect l="-1078" r="-770"/>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3FA4C137-74F4-48AC-98A1-57C8D312F81B}"/>
              </a:ext>
            </a:extLst>
          </p:cNvPr>
          <p:cNvSpPr>
            <a:spLocks noGrp="1"/>
          </p:cNvSpPr>
          <p:nvPr>
            <p:ph type="sldNum" sz="quarter" idx="12"/>
          </p:nvPr>
        </p:nvSpPr>
        <p:spPr/>
        <p:txBody>
          <a:bodyPr/>
          <a:lstStyle/>
          <a:p>
            <a:fld id="{3833988A-D950-44F7-AD3F-E8557E80514B}" type="slidenum">
              <a:rPr lang="en-US" smtClean="0"/>
              <a:t>97</a:t>
            </a:fld>
            <a:endParaRPr lang="en-US"/>
          </a:p>
        </p:txBody>
      </p:sp>
    </p:spTree>
    <p:extLst>
      <p:ext uri="{BB962C8B-B14F-4D97-AF65-F5344CB8AC3E}">
        <p14:creationId xmlns:p14="http://schemas.microsoft.com/office/powerpoint/2010/main" val="333462989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2DEB4-A32C-412B-967D-E79FD65D8A77}"/>
              </a:ext>
            </a:extLst>
          </p:cNvPr>
          <p:cNvSpPr>
            <a:spLocks noGrp="1"/>
          </p:cNvSpPr>
          <p:nvPr>
            <p:ph type="title"/>
          </p:nvPr>
        </p:nvSpPr>
        <p:spPr/>
        <p:txBody>
          <a:bodyPr>
            <a:normAutofit/>
          </a:bodyPr>
          <a:lstStyle/>
          <a:p>
            <a:r>
              <a:rPr lang="en-US" sz="2800" u="sng" dirty="0"/>
              <a:t>Self-read Example</a:t>
            </a:r>
            <a:r>
              <a:rPr lang="en-US" sz="2800" dirty="0"/>
              <a:t>: Stomach Pains</a:t>
            </a:r>
          </a:p>
        </p:txBody>
      </p:sp>
      <p:sp>
        <p:nvSpPr>
          <p:cNvPr id="3" name="Content Placeholder 2">
            <a:extLst>
              <a:ext uri="{FF2B5EF4-FFF2-40B4-BE49-F238E27FC236}">
                <a16:creationId xmlns:a16="http://schemas.microsoft.com/office/drawing/2014/main" id="{E0477020-8BA2-44BB-A963-F55F3049BBE0}"/>
              </a:ext>
            </a:extLst>
          </p:cNvPr>
          <p:cNvSpPr>
            <a:spLocks noGrp="1"/>
          </p:cNvSpPr>
          <p:nvPr>
            <p:ph idx="1"/>
          </p:nvPr>
        </p:nvSpPr>
        <p:spPr/>
        <p:txBody>
          <a:bodyPr/>
          <a:lstStyle/>
          <a:p>
            <a:r>
              <a:rPr lang="en-US" dirty="0"/>
              <a:t>(</a:t>
            </a:r>
            <a:r>
              <a:rPr lang="en-US" sz="2800" b="1" dirty="0"/>
              <a:t>b) Pooled proportion</a:t>
            </a:r>
          </a:p>
          <a:p>
            <a:endParaRPr lang="en-US" dirty="0"/>
          </a:p>
          <a:p>
            <a:endParaRPr lang="en-US" dirty="0"/>
          </a:p>
        </p:txBody>
      </p:sp>
      <p:pic>
        <p:nvPicPr>
          <p:cNvPr id="4" name="Picture 3">
            <a:extLst>
              <a:ext uri="{FF2B5EF4-FFF2-40B4-BE49-F238E27FC236}">
                <a16:creationId xmlns:a16="http://schemas.microsoft.com/office/drawing/2014/main" id="{386FDADA-6E1C-4CC8-9C4E-012077FF5BEB}"/>
              </a:ext>
            </a:extLst>
          </p:cNvPr>
          <p:cNvPicPr>
            <a:picLocks noChangeAspect="1"/>
          </p:cNvPicPr>
          <p:nvPr/>
        </p:nvPicPr>
        <p:blipFill>
          <a:blip r:embed="rId2"/>
          <a:stretch>
            <a:fillRect/>
          </a:stretch>
        </p:blipFill>
        <p:spPr>
          <a:xfrm>
            <a:off x="1935332" y="1855433"/>
            <a:ext cx="5433133" cy="2201661"/>
          </a:xfrm>
          <a:prstGeom prst="rect">
            <a:avLst/>
          </a:prstGeom>
        </p:spPr>
      </p:pic>
      <p:sp>
        <p:nvSpPr>
          <p:cNvPr id="5" name="Slide Number Placeholder 4">
            <a:extLst>
              <a:ext uri="{FF2B5EF4-FFF2-40B4-BE49-F238E27FC236}">
                <a16:creationId xmlns:a16="http://schemas.microsoft.com/office/drawing/2014/main" id="{D1805845-CC73-4ECA-B459-96B7AD1A8A3C}"/>
              </a:ext>
            </a:extLst>
          </p:cNvPr>
          <p:cNvSpPr>
            <a:spLocks noGrp="1"/>
          </p:cNvSpPr>
          <p:nvPr>
            <p:ph type="sldNum" sz="quarter" idx="12"/>
          </p:nvPr>
        </p:nvSpPr>
        <p:spPr/>
        <p:txBody>
          <a:bodyPr/>
          <a:lstStyle/>
          <a:p>
            <a:fld id="{3833988A-D950-44F7-AD3F-E8557E80514B}" type="slidenum">
              <a:rPr lang="en-US" smtClean="0"/>
              <a:t>98</a:t>
            </a:fld>
            <a:endParaRPr lang="en-US"/>
          </a:p>
        </p:txBody>
      </p:sp>
    </p:spTree>
    <p:extLst>
      <p:ext uri="{BB962C8B-B14F-4D97-AF65-F5344CB8AC3E}">
        <p14:creationId xmlns:p14="http://schemas.microsoft.com/office/powerpoint/2010/main" val="48621849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328E2-EED3-41BB-BFFD-86070622DE39}"/>
              </a:ext>
            </a:extLst>
          </p:cNvPr>
          <p:cNvSpPr>
            <a:spLocks noGrp="1"/>
          </p:cNvSpPr>
          <p:nvPr>
            <p:ph type="title"/>
          </p:nvPr>
        </p:nvSpPr>
        <p:spPr/>
        <p:txBody>
          <a:bodyPr>
            <a:normAutofit/>
          </a:bodyPr>
          <a:lstStyle/>
          <a:p>
            <a:r>
              <a:rPr lang="en-US" sz="2800" u="sng" dirty="0"/>
              <a:t>Self-read Example</a:t>
            </a:r>
            <a:r>
              <a:rPr lang="en-US" sz="2800" dirty="0"/>
              <a:t>: Stomach Pains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93B8006-329B-45C7-9571-5ACF786C3134}"/>
                  </a:ext>
                </a:extLst>
              </p:cNvPr>
              <p:cNvSpPr>
                <a:spLocks noGrp="1"/>
              </p:cNvSpPr>
              <p:nvPr>
                <p:ph idx="1"/>
              </p:nvPr>
            </p:nvSpPr>
            <p:spPr/>
            <p:txBody>
              <a:bodyPr>
                <a:noAutofit/>
              </a:bodyPr>
              <a:lstStyle/>
              <a:p>
                <a:pPr marL="0" indent="0">
                  <a:buNone/>
                </a:pPr>
                <a:r>
                  <a:rPr lang="en-US" sz="2800" b="1" dirty="0"/>
                  <a:t>(c) Calculate the </a:t>
                </a:r>
                <a:r>
                  <a:rPr lang="en-US" sz="2800" b="1" u="sng" dirty="0">
                    <a:solidFill>
                      <a:srgbClr val="C00000"/>
                    </a:solidFill>
                  </a:rPr>
                  <a:t>test statistic</a:t>
                </a:r>
                <a:r>
                  <a:rPr lang="en-US" sz="2800" b="1" dirty="0"/>
                  <a:t>.</a:t>
                </a:r>
              </a:p>
              <a:p>
                <a:pPr marL="0" indent="0">
                  <a:buNone/>
                </a:pPr>
                <a14:m>
                  <m:oMath xmlns:m="http://schemas.openxmlformats.org/officeDocument/2006/math">
                    <m:r>
                      <a:rPr lang="en-US" sz="2800" i="1">
                        <a:latin typeface="Cambria Math" panose="02040503050406030204" pitchFamily="18" charset="0"/>
                      </a:rPr>
                      <m:t>𝑧</m:t>
                    </m:r>
                    <m:r>
                      <a:rPr lang="en-US" sz="2800" i="1">
                        <a:latin typeface="Cambria Math" panose="02040503050406030204" pitchFamily="18" charset="0"/>
                      </a:rPr>
                      <m:t>=</m:t>
                    </m:r>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acc>
                              <m:accPr>
                                <m:chr m:val="̂"/>
                                <m:ctrlPr>
                                  <a:rPr lang="en-US" sz="2800" i="1">
                                    <a:latin typeface="Cambria Math" panose="02040503050406030204" pitchFamily="18" charset="0"/>
                                  </a:rPr>
                                </m:ctrlPr>
                              </m:accPr>
                              <m:e>
                                <m:r>
                                  <a:rPr lang="en-US" sz="2800" i="1">
                                    <a:latin typeface="Cambria Math" panose="02040503050406030204" pitchFamily="18" charset="0"/>
                                  </a:rPr>
                                  <m:t>𝑝</m:t>
                                </m:r>
                              </m:e>
                            </m:acc>
                          </m:e>
                          <m:sub>
                            <m:r>
                              <a:rPr lang="en-US" sz="2800" i="1">
                                <a:latin typeface="Cambria Math" panose="02040503050406030204" pitchFamily="18" charset="0"/>
                              </a:rPr>
                              <m:t>1</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acc>
                              <m:accPr>
                                <m:chr m:val="̂"/>
                                <m:ctrlPr>
                                  <a:rPr lang="en-US" sz="2800" i="1">
                                    <a:latin typeface="Cambria Math" panose="02040503050406030204" pitchFamily="18" charset="0"/>
                                  </a:rPr>
                                </m:ctrlPr>
                              </m:accPr>
                              <m:e>
                                <m:r>
                                  <a:rPr lang="en-US" sz="2800" i="1">
                                    <a:latin typeface="Cambria Math" panose="02040503050406030204" pitchFamily="18" charset="0"/>
                                  </a:rPr>
                                  <m:t>𝑝</m:t>
                                </m:r>
                              </m:e>
                            </m:acc>
                          </m:e>
                          <m:sub>
                            <m:r>
                              <a:rPr lang="en-US" sz="2800" i="1">
                                <a:latin typeface="Cambria Math" panose="02040503050406030204" pitchFamily="18" charset="0"/>
                              </a:rPr>
                              <m:t>2</m:t>
                            </m:r>
                          </m:sub>
                        </m:sSub>
                      </m:num>
                      <m:den>
                        <m:r>
                          <a:rPr lang="en-US" sz="2800" i="1">
                            <a:latin typeface="Cambria Math" panose="02040503050406030204" pitchFamily="18" charset="0"/>
                          </a:rPr>
                          <m:t>𝑆</m:t>
                        </m:r>
                        <m:sSub>
                          <m:sSubPr>
                            <m:ctrlPr>
                              <a:rPr lang="en-US" sz="2800" i="1">
                                <a:latin typeface="Cambria Math" panose="02040503050406030204" pitchFamily="18" charset="0"/>
                              </a:rPr>
                            </m:ctrlPr>
                          </m:sSubPr>
                          <m:e>
                            <m:r>
                              <a:rPr lang="en-US" sz="2800" i="1">
                                <a:latin typeface="Cambria Math" panose="02040503050406030204" pitchFamily="18" charset="0"/>
                              </a:rPr>
                              <m:t>𝐸</m:t>
                            </m:r>
                          </m:e>
                          <m:sub>
                            <m:sSub>
                              <m:sSubPr>
                                <m:ctrlPr>
                                  <a:rPr lang="en-US" sz="2800" i="1">
                                    <a:latin typeface="Cambria Math" panose="02040503050406030204" pitchFamily="18" charset="0"/>
                                  </a:rPr>
                                </m:ctrlPr>
                              </m:sSubPr>
                              <m:e>
                                <m:acc>
                                  <m:accPr>
                                    <m:chr m:val="̂"/>
                                    <m:ctrlPr>
                                      <a:rPr lang="en-US" sz="2800" i="1">
                                        <a:latin typeface="Cambria Math" panose="02040503050406030204" pitchFamily="18" charset="0"/>
                                      </a:rPr>
                                    </m:ctrlPr>
                                  </m:accPr>
                                  <m:e>
                                    <m:r>
                                      <a:rPr lang="en-US" sz="2800" i="1">
                                        <a:latin typeface="Cambria Math" panose="02040503050406030204" pitchFamily="18" charset="0"/>
                                      </a:rPr>
                                      <m:t>𝑝</m:t>
                                    </m:r>
                                  </m:e>
                                </m:acc>
                              </m:e>
                              <m:sub>
                                <m:r>
                                  <a:rPr lang="en-US" sz="2800" i="1">
                                    <a:latin typeface="Cambria Math" panose="02040503050406030204" pitchFamily="18" charset="0"/>
                                  </a:rPr>
                                  <m:t>1</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acc>
                                  <m:accPr>
                                    <m:chr m:val="̂"/>
                                    <m:ctrlPr>
                                      <a:rPr lang="en-US" sz="2800" i="1">
                                        <a:latin typeface="Cambria Math" panose="02040503050406030204" pitchFamily="18" charset="0"/>
                                      </a:rPr>
                                    </m:ctrlPr>
                                  </m:accPr>
                                  <m:e>
                                    <m:r>
                                      <a:rPr lang="en-US" sz="2800" i="1">
                                        <a:latin typeface="Cambria Math" panose="02040503050406030204" pitchFamily="18" charset="0"/>
                                      </a:rPr>
                                      <m:t>𝑝</m:t>
                                    </m:r>
                                  </m:e>
                                </m:acc>
                              </m:e>
                              <m:sub>
                                <m:r>
                                  <a:rPr lang="en-US" sz="2800" i="1">
                                    <a:latin typeface="Cambria Math" panose="02040503050406030204" pitchFamily="18" charset="0"/>
                                  </a:rPr>
                                  <m:t>2</m:t>
                                </m:r>
                              </m:sub>
                            </m:sSub>
                          </m:sub>
                        </m:sSub>
                      </m:den>
                    </m:f>
                  </m:oMath>
                </a14:m>
                <a:r>
                  <a:rPr lang="en-US" sz="2800" dirty="0"/>
                  <a:t> where </a:t>
                </a:r>
                <a14:m>
                  <m:oMath xmlns:m="http://schemas.openxmlformats.org/officeDocument/2006/math">
                    <m:r>
                      <a:rPr lang="en-US" sz="2800" i="1">
                        <a:latin typeface="Cambria Math" panose="02040503050406030204" pitchFamily="18" charset="0"/>
                      </a:rPr>
                      <m:t>𝑆</m:t>
                    </m:r>
                    <m:sSub>
                      <m:sSubPr>
                        <m:ctrlPr>
                          <a:rPr lang="en-US" sz="2800" i="1">
                            <a:latin typeface="Cambria Math" panose="02040503050406030204" pitchFamily="18" charset="0"/>
                          </a:rPr>
                        </m:ctrlPr>
                      </m:sSubPr>
                      <m:e>
                        <m:r>
                          <a:rPr lang="en-US" sz="2800" i="1">
                            <a:latin typeface="Cambria Math" panose="02040503050406030204" pitchFamily="18" charset="0"/>
                          </a:rPr>
                          <m:t>𝐸</m:t>
                        </m:r>
                      </m:e>
                      <m:sub>
                        <m:sSub>
                          <m:sSubPr>
                            <m:ctrlPr>
                              <a:rPr lang="en-US" sz="2800" i="1">
                                <a:latin typeface="Cambria Math" panose="02040503050406030204" pitchFamily="18" charset="0"/>
                              </a:rPr>
                            </m:ctrlPr>
                          </m:sSubPr>
                          <m:e>
                            <m:acc>
                              <m:accPr>
                                <m:chr m:val="̂"/>
                                <m:ctrlPr>
                                  <a:rPr lang="en-US" sz="2800" i="1">
                                    <a:latin typeface="Cambria Math" panose="02040503050406030204" pitchFamily="18" charset="0"/>
                                  </a:rPr>
                                </m:ctrlPr>
                              </m:accPr>
                              <m:e>
                                <m:r>
                                  <a:rPr lang="en-US" sz="2800" i="1">
                                    <a:latin typeface="Cambria Math" panose="02040503050406030204" pitchFamily="18" charset="0"/>
                                  </a:rPr>
                                  <m:t>𝑝</m:t>
                                </m:r>
                              </m:e>
                            </m:acc>
                          </m:e>
                          <m:sub>
                            <m:r>
                              <a:rPr lang="en-US" sz="2800" i="1">
                                <a:latin typeface="Cambria Math" panose="02040503050406030204" pitchFamily="18" charset="0"/>
                              </a:rPr>
                              <m:t>1</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acc>
                              <m:accPr>
                                <m:chr m:val="̂"/>
                                <m:ctrlPr>
                                  <a:rPr lang="en-US" sz="2800" i="1">
                                    <a:latin typeface="Cambria Math" panose="02040503050406030204" pitchFamily="18" charset="0"/>
                                  </a:rPr>
                                </m:ctrlPr>
                              </m:accPr>
                              <m:e>
                                <m:r>
                                  <a:rPr lang="en-US" sz="2800" i="1">
                                    <a:latin typeface="Cambria Math" panose="02040503050406030204" pitchFamily="18" charset="0"/>
                                  </a:rPr>
                                  <m:t>𝑝</m:t>
                                </m:r>
                              </m:e>
                            </m:acc>
                          </m:e>
                          <m:sub>
                            <m:r>
                              <a:rPr lang="en-US" sz="2800" i="1">
                                <a:latin typeface="Cambria Math" panose="02040503050406030204" pitchFamily="18" charset="0"/>
                              </a:rPr>
                              <m:t>2</m:t>
                            </m:r>
                          </m:sub>
                        </m:sSub>
                      </m:sub>
                    </m:sSub>
                    <m:r>
                      <a:rPr lang="en-US" sz="2800" i="1">
                        <a:latin typeface="Cambria Math" panose="02040503050406030204" pitchFamily="18" charset="0"/>
                      </a:rPr>
                      <m:t>=</m:t>
                    </m:r>
                    <m:rad>
                      <m:radPr>
                        <m:degHide m:val="on"/>
                        <m:ctrlPr>
                          <a:rPr lang="en-US" sz="2800" i="1">
                            <a:latin typeface="Cambria Math" panose="02040503050406030204" pitchFamily="18" charset="0"/>
                          </a:rPr>
                        </m:ctrlPr>
                      </m:radPr>
                      <m:deg/>
                      <m:e>
                        <m:r>
                          <a:rPr lang="en-US" sz="2800" i="1">
                            <a:latin typeface="Cambria Math" panose="02040503050406030204" pitchFamily="18" charset="0"/>
                          </a:rPr>
                          <m:t>𝑝</m:t>
                        </m:r>
                        <m:r>
                          <a:rPr lang="en-US" sz="2800" i="1">
                            <a:latin typeface="Cambria Math" panose="02040503050406030204" pitchFamily="18" charset="0"/>
                          </a:rPr>
                          <m:t>(1−</m:t>
                        </m:r>
                        <m:r>
                          <a:rPr lang="en-US" sz="2800" i="1">
                            <a:latin typeface="Cambria Math" panose="02040503050406030204" pitchFamily="18" charset="0"/>
                          </a:rPr>
                          <m:t>𝑝</m:t>
                        </m:r>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1</m:t>
                            </m:r>
                          </m:num>
                          <m:den>
                            <m:sSub>
                              <m:sSubPr>
                                <m:ctrlPr>
                                  <a:rPr lang="en-US" sz="2800" i="1">
                                    <a:latin typeface="Cambria Math" panose="02040503050406030204" pitchFamily="18" charset="0"/>
                                  </a:rPr>
                                </m:ctrlPr>
                              </m:sSubPr>
                              <m:e>
                                <m:r>
                                  <a:rPr lang="en-US" sz="2800" i="1">
                                    <a:latin typeface="Cambria Math" panose="02040503050406030204" pitchFamily="18" charset="0"/>
                                  </a:rPr>
                                  <m:t>𝑛</m:t>
                                </m:r>
                              </m:e>
                              <m:sub>
                                <m:r>
                                  <a:rPr lang="en-US" sz="2800" i="1">
                                    <a:latin typeface="Cambria Math" panose="02040503050406030204" pitchFamily="18" charset="0"/>
                                  </a:rPr>
                                  <m:t>1</m:t>
                                </m:r>
                              </m:sub>
                            </m:sSub>
                          </m:den>
                        </m:f>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1</m:t>
                            </m:r>
                          </m:num>
                          <m:den>
                            <m:sSub>
                              <m:sSubPr>
                                <m:ctrlPr>
                                  <a:rPr lang="en-US" sz="2800" i="1">
                                    <a:latin typeface="Cambria Math" panose="02040503050406030204" pitchFamily="18" charset="0"/>
                                  </a:rPr>
                                </m:ctrlPr>
                              </m:sSubPr>
                              <m:e>
                                <m:r>
                                  <a:rPr lang="en-US" sz="2800" i="1">
                                    <a:latin typeface="Cambria Math" panose="02040503050406030204" pitchFamily="18" charset="0"/>
                                  </a:rPr>
                                  <m:t>𝑛</m:t>
                                </m:r>
                              </m:e>
                              <m:sub>
                                <m:r>
                                  <a:rPr lang="en-US" sz="2800" i="1">
                                    <a:latin typeface="Cambria Math" panose="02040503050406030204" pitchFamily="18" charset="0"/>
                                  </a:rPr>
                                  <m:t>2</m:t>
                                </m:r>
                              </m:sub>
                            </m:sSub>
                          </m:den>
                        </m:f>
                        <m:r>
                          <a:rPr lang="en-US" sz="2800" i="1">
                            <a:latin typeface="Cambria Math" panose="02040503050406030204" pitchFamily="18" charset="0"/>
                          </a:rPr>
                          <m:t>)</m:t>
                        </m:r>
                      </m:e>
                    </m:rad>
                  </m:oMath>
                </a14:m>
                <a:endParaRPr lang="en-US" sz="2800" dirty="0"/>
              </a:p>
              <a:p>
                <a:pPr marL="0" indent="0">
                  <a:buNone/>
                </a:pPr>
                <a:r>
                  <a:rPr lang="en-US" sz="2800" b="1" dirty="0"/>
                  <a:t>Observed test statistic</a:t>
                </a:r>
                <a:r>
                  <a:rPr lang="en-US" sz="2800" dirty="0"/>
                  <a:t>: </a:t>
                </a:r>
              </a:p>
              <a:p>
                <a:pPr marL="0" indent="0">
                  <a:buNone/>
                </a:pPr>
                <a:r>
                  <a:rPr lang="en-US" sz="2800" dirty="0"/>
                  <a:t>  </a:t>
                </a:r>
                <a:r>
                  <a:rPr lang="en-US" sz="2800" i="1" dirty="0"/>
                  <a:t> </a:t>
                </a:r>
              </a:p>
              <a:p>
                <a:pPr marL="0" indent="0">
                  <a:buNone/>
                </a:pPr>
                <a:endParaRPr lang="en-US" sz="2800" i="1" dirty="0"/>
              </a:p>
              <a:p>
                <a:pPr marL="0" indent="0">
                  <a:buNone/>
                </a:pPr>
                <a:endParaRPr lang="en-US" sz="2800" i="1" dirty="0"/>
              </a:p>
              <a:p>
                <a:pPr marL="0" indent="0">
                  <a:buNone/>
                </a:pPr>
                <a:endParaRPr lang="en-US" i="1" dirty="0"/>
              </a:p>
            </p:txBody>
          </p:sp>
        </mc:Choice>
        <mc:Fallback xmlns="">
          <p:sp>
            <p:nvSpPr>
              <p:cNvPr id="3" name="Content Placeholder 2">
                <a:extLst>
                  <a:ext uri="{FF2B5EF4-FFF2-40B4-BE49-F238E27FC236}">
                    <a16:creationId xmlns:a16="http://schemas.microsoft.com/office/drawing/2014/main" id="{E93B8006-329B-45C7-9571-5ACF786C3134}"/>
                  </a:ext>
                </a:extLst>
              </p:cNvPr>
              <p:cNvSpPr>
                <a:spLocks noGrp="1" noRot="1" noChangeAspect="1" noMove="1" noResize="1" noEditPoints="1" noAdjustHandles="1" noChangeArrowheads="1" noChangeShapeType="1" noTextEdit="1"/>
              </p:cNvSpPr>
              <p:nvPr>
                <p:ph idx="1"/>
              </p:nvPr>
            </p:nvSpPr>
            <p:spPr>
              <a:blipFill>
                <a:blip r:embed="rId2"/>
                <a:stretch>
                  <a:fillRect l="-1617" t="-1788"/>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4E4C3FFA-8DFF-4178-B122-01228581703C}"/>
              </a:ext>
            </a:extLst>
          </p:cNvPr>
          <p:cNvPicPr>
            <a:picLocks noChangeAspect="1"/>
          </p:cNvPicPr>
          <p:nvPr/>
        </p:nvPicPr>
        <p:blipFill>
          <a:blip r:embed="rId3"/>
          <a:stretch>
            <a:fillRect/>
          </a:stretch>
        </p:blipFill>
        <p:spPr>
          <a:xfrm>
            <a:off x="1127464" y="3231472"/>
            <a:ext cx="7306322" cy="2982896"/>
          </a:xfrm>
          <a:prstGeom prst="rect">
            <a:avLst/>
          </a:prstGeom>
        </p:spPr>
      </p:pic>
      <p:sp>
        <p:nvSpPr>
          <p:cNvPr id="5" name="Slide Number Placeholder 4">
            <a:extLst>
              <a:ext uri="{FF2B5EF4-FFF2-40B4-BE49-F238E27FC236}">
                <a16:creationId xmlns:a16="http://schemas.microsoft.com/office/drawing/2014/main" id="{9DCD4B6F-0D51-4FD2-BDBB-C551DB86504E}"/>
              </a:ext>
            </a:extLst>
          </p:cNvPr>
          <p:cNvSpPr>
            <a:spLocks noGrp="1"/>
          </p:cNvSpPr>
          <p:nvPr>
            <p:ph type="sldNum" sz="quarter" idx="12"/>
          </p:nvPr>
        </p:nvSpPr>
        <p:spPr/>
        <p:txBody>
          <a:bodyPr/>
          <a:lstStyle/>
          <a:p>
            <a:fld id="{3833988A-D950-44F7-AD3F-E8557E80514B}" type="slidenum">
              <a:rPr lang="en-US" smtClean="0"/>
              <a:t>99</a:t>
            </a:fld>
            <a:endParaRPr lang="en-US"/>
          </a:p>
        </p:txBody>
      </p:sp>
    </p:spTree>
    <p:extLst>
      <p:ext uri="{BB962C8B-B14F-4D97-AF65-F5344CB8AC3E}">
        <p14:creationId xmlns:p14="http://schemas.microsoft.com/office/powerpoint/2010/main" val="420215885"/>
      </p:ext>
    </p:extLst>
  </p:cSld>
  <p:clrMapOvr>
    <a:masterClrMapping/>
  </p:clrMapOvr>
</p:sld>
</file>

<file path=ppt/theme/theme1.xml><?xml version="1.0" encoding="utf-8"?>
<a:theme xmlns:a="http://schemas.openxmlformats.org/drawingml/2006/main" name="Crop">
  <a:themeElements>
    <a:clrScheme name="Custom 3">
      <a:dk1>
        <a:srgbClr val="18453B"/>
      </a:dk1>
      <a:lt1>
        <a:srgbClr val="E8D9B5"/>
      </a:lt1>
      <a:dk2>
        <a:srgbClr val="18453B"/>
      </a:dk2>
      <a:lt2>
        <a:srgbClr val="EFEDE3"/>
      </a:lt2>
      <a:accent1>
        <a:srgbClr val="008183"/>
      </a:accent1>
      <a:accent2>
        <a:srgbClr val="D1DE3F"/>
      </a:accent2>
      <a:accent3>
        <a:srgbClr val="C89A58"/>
      </a:accent3>
      <a:accent4>
        <a:srgbClr val="94AE4A"/>
      </a:accent4>
      <a:accent5>
        <a:srgbClr val="909AB7"/>
      </a:accent5>
      <a:accent6>
        <a:srgbClr val="6E005F"/>
      </a:accent6>
      <a:hlink>
        <a:srgbClr val="99A2A2"/>
      </a:hlink>
      <a:folHlink>
        <a:srgbClr val="008183"/>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8A463D8B5E4E54FAAF6022B0FC1F84C" ma:contentTypeVersion="5" ma:contentTypeDescription="Create a new document." ma:contentTypeScope="" ma:versionID="46732a7f4dad3412c9e89687a9ca5d5c">
  <xsd:schema xmlns:xsd="http://www.w3.org/2001/XMLSchema" xmlns:xs="http://www.w3.org/2001/XMLSchema" xmlns:p="http://schemas.microsoft.com/office/2006/metadata/properties" xmlns:ns2="cd45f9ef-303c-4185-bcfc-c7a74f91fef4" targetNamespace="http://schemas.microsoft.com/office/2006/metadata/properties" ma:root="true" ma:fieldsID="0311ff7cba6e87485bbb7ec72839e35f" ns2:_="">
    <xsd:import namespace="cd45f9ef-303c-4185-bcfc-c7a74f91fef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45f9ef-303c-4185-bcfc-c7a74f91fe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D630FB7-6CF5-4B23-BDC3-5C9D01395D35}">
  <ds:schemaRefs>
    <ds:schemaRef ds:uri="http://schemas.microsoft.com/sharepoint/v3/contenttype/forms"/>
  </ds:schemaRefs>
</ds:datastoreItem>
</file>

<file path=customXml/itemProps2.xml><?xml version="1.0" encoding="utf-8"?>
<ds:datastoreItem xmlns:ds="http://schemas.openxmlformats.org/officeDocument/2006/customXml" ds:itemID="{C0027320-D1DF-4E99-9201-79DF0189AFD4}">
  <ds:schemaRefs>
    <ds:schemaRef ds:uri="http://purl.org/dc/terms/"/>
    <ds:schemaRef ds:uri="http://purl.org/dc/elements/1.1/"/>
    <ds:schemaRef ds:uri="http://schemas.microsoft.com/office/2006/metadata/properties"/>
    <ds:schemaRef ds:uri="cd45f9ef-303c-4185-bcfc-c7a74f91fef4"/>
    <ds:schemaRef ds:uri="http://schemas.microsoft.com/office/2006/documentManagement/types"/>
    <ds:schemaRef ds:uri="http://purl.org/dc/dcmitype/"/>
    <ds:schemaRef ds:uri="http://www.w3.org/XML/1998/namespace"/>
    <ds:schemaRef ds:uri="http://schemas.openxmlformats.org/package/2006/metadata/core-properties"/>
    <ds:schemaRef ds:uri="http://schemas.microsoft.com/office/infopath/2007/PartnerControls"/>
  </ds:schemaRefs>
</ds:datastoreItem>
</file>

<file path=customXml/itemProps3.xml><?xml version="1.0" encoding="utf-8"?>
<ds:datastoreItem xmlns:ds="http://schemas.openxmlformats.org/officeDocument/2006/customXml" ds:itemID="{0E4C4AF5-6A36-4652-87AA-7439CB969A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45f9ef-303c-4185-bcfc-c7a74f91fe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1501</TotalTime>
  <Words>6042</Words>
  <Application>Microsoft Office PowerPoint</Application>
  <PresentationFormat>On-screen Show (4:3)</PresentationFormat>
  <Paragraphs>798</Paragraphs>
  <Slides>115</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115</vt:i4>
      </vt:variant>
    </vt:vector>
  </HeadingPairs>
  <TitlesOfParts>
    <vt:vector size="124" baseType="lpstr">
      <vt:lpstr>Arial</vt:lpstr>
      <vt:lpstr>Calibri</vt:lpstr>
      <vt:lpstr>Cambria Math</vt:lpstr>
      <vt:lpstr>Courier New</vt:lpstr>
      <vt:lpstr>Franklin Gothic Book</vt:lpstr>
      <vt:lpstr>Symbol</vt:lpstr>
      <vt:lpstr>Times New Roman</vt:lpstr>
      <vt:lpstr>Crop</vt:lpstr>
      <vt:lpstr>Equation</vt:lpstr>
      <vt:lpstr>STT 200_Fall 2019 Statistical Methods</vt:lpstr>
      <vt:lpstr>Vocabulary</vt:lpstr>
      <vt:lpstr>Inference for a Single Population Proportion</vt:lpstr>
      <vt:lpstr>Sampling Distribution For  p ̂</vt:lpstr>
      <vt:lpstr>Expected Success/Failure Condition</vt:lpstr>
      <vt:lpstr>If conditions are met</vt:lpstr>
      <vt:lpstr>More On SE_p ̂ </vt:lpstr>
      <vt:lpstr>Example: B+ Blood (1)</vt:lpstr>
      <vt:lpstr>Example: B+ Blood (2)</vt:lpstr>
      <vt:lpstr>Example: B+ Blood (3)</vt:lpstr>
      <vt:lpstr>Computing The Standard Error of  p ̂</vt:lpstr>
      <vt:lpstr>SE_p ̂  For Confidence Intervals</vt:lpstr>
      <vt:lpstr>Expected Success/Failure  Check For Confidence Intervals: </vt:lpstr>
      <vt:lpstr>SE_p ̂  For Hypothesis Tests</vt:lpstr>
      <vt:lpstr>Expected Success/Failure  Check For Hypothesis Tests </vt:lpstr>
      <vt:lpstr>Self-practice Example: Comparing SE_p ̂  (1)</vt:lpstr>
      <vt:lpstr>Self-practice Example: Comparing SE_p ̂  (2)</vt:lpstr>
      <vt:lpstr>Self-practice Example: Comparing SE_p ̂  (3)</vt:lpstr>
      <vt:lpstr>Self-practice Example: Comparing SE_p ̂  (4)</vt:lpstr>
      <vt:lpstr>Self-practice Examples: Comparing SE </vt:lpstr>
      <vt:lpstr>Confidence Intervals For a Single Proportion</vt:lpstr>
      <vt:lpstr>PowerPoint Presentation</vt:lpstr>
      <vt:lpstr>Example: What Is The Ideal Family Size? (1)</vt:lpstr>
      <vt:lpstr>Example: What is the ideal family size? (2)</vt:lpstr>
      <vt:lpstr>A 99% Confidence Interval is Wider Than a 95% Confidence Interval</vt:lpstr>
      <vt:lpstr>Self-read Example: Getting Along With Parents (1) </vt:lpstr>
      <vt:lpstr>Self-read Example: Getting Along With Parents (2)</vt:lpstr>
      <vt:lpstr>Self-read Example: Getting Along With Parents (3)</vt:lpstr>
      <vt:lpstr>Self-read Example: Getting Along With Parents (4)</vt:lpstr>
      <vt:lpstr>Example: Is College Worth It?_SIMILAR TO HW6 PROBLEM 6</vt:lpstr>
      <vt:lpstr>Example: Is College Worth It?_SIMILAR TO HW6 PROBLEM 6</vt:lpstr>
      <vt:lpstr>Solution to (1) Using TI – 84 Calculator</vt:lpstr>
      <vt:lpstr>Choosing a Sample Size When Estimating </vt:lpstr>
      <vt:lpstr>Choosing a Sample Size When Estimating </vt:lpstr>
      <vt:lpstr>Costs and Benefits</vt:lpstr>
      <vt:lpstr>Remark</vt:lpstr>
      <vt:lpstr>Sample Size, n, For Confidence Intervals For Proportions </vt:lpstr>
      <vt:lpstr>Planning Value For p</vt:lpstr>
      <vt:lpstr>Example: Revisiting Getting Along With Parents Again</vt:lpstr>
      <vt:lpstr>Smaller ME</vt:lpstr>
      <vt:lpstr>Self-read Example: Charity Care (1)</vt:lpstr>
      <vt:lpstr>Self-read Example: Charity care (2)</vt:lpstr>
      <vt:lpstr>Review Question</vt:lpstr>
      <vt:lpstr>Hypothesis Tests For a Single Proportion</vt:lpstr>
      <vt:lpstr>Testing Hypotheses About a Population Proportion</vt:lpstr>
      <vt:lpstr>Where does p_0 come from?</vt:lpstr>
      <vt:lpstr>Where does p_0 come from?</vt:lpstr>
      <vt:lpstr>Computing the P – value </vt:lpstr>
      <vt:lpstr>Example 1 SIMILAR TO HW6 </vt:lpstr>
      <vt:lpstr>Example 1 SIMILAR TO HW6 PROBLEM 6</vt:lpstr>
      <vt:lpstr>Example 2 SIMILAR TO HW6 </vt:lpstr>
      <vt:lpstr>Example 2 SIMILAR TO HW6 </vt:lpstr>
      <vt:lpstr>Self-read Example: Left-handed Artists</vt:lpstr>
      <vt:lpstr>Self-read Example: Left-handed Artists</vt:lpstr>
      <vt:lpstr>Self-read Example: Left-handed Artists</vt:lpstr>
      <vt:lpstr>Self-read Example: Left-handed Artists</vt:lpstr>
      <vt:lpstr>Self-read Example: Left-handed Artists</vt:lpstr>
      <vt:lpstr>Self-read Example: Left-handed Artists</vt:lpstr>
      <vt:lpstr>Self-read Example: Left-handed Artists</vt:lpstr>
      <vt:lpstr>Self-read Example: Households Without Children</vt:lpstr>
      <vt:lpstr>Self-read Example: Households Without Children</vt:lpstr>
      <vt:lpstr>Self-read Example: Households Without Children</vt:lpstr>
      <vt:lpstr>Self-read Example: Households Without Children</vt:lpstr>
      <vt:lpstr>Self-read Example: Households Without Children</vt:lpstr>
      <vt:lpstr>Thinking Challenge 1</vt:lpstr>
      <vt:lpstr>Solution To Thinking Challenge 1 Using TI – 84 Calculator</vt:lpstr>
      <vt:lpstr>Intervals and Tests For p_1-p_2, a Difference in Population Proportions</vt:lpstr>
      <vt:lpstr>Sampling Distribution of a Difference Between Sample Proportions p ̂_1-p ̂_2</vt:lpstr>
      <vt:lpstr>Sampling Distribution of a Sample Proportion p ̂_1-p ̂_2</vt:lpstr>
      <vt:lpstr>Checking Success/Failure Condition</vt:lpstr>
      <vt:lpstr>Confidence Intervals For p_1-p_2</vt:lpstr>
      <vt:lpstr>Example: SIMILAR HW7</vt:lpstr>
      <vt:lpstr>Example: SIMILAR HW7</vt:lpstr>
      <vt:lpstr>Self-read Example: Market Research</vt:lpstr>
      <vt:lpstr>Self-read Example: Market Research</vt:lpstr>
      <vt:lpstr>Self-read Example: Market Research</vt:lpstr>
      <vt:lpstr>Self-read Example: Market Research</vt:lpstr>
      <vt:lpstr>Example: Solution Using TI – 84 Calculator</vt:lpstr>
      <vt:lpstr>Example: Solution Using TI – 84 Calculator</vt:lpstr>
      <vt:lpstr>Hypothesis Testing When H_0:p_1=p_2</vt:lpstr>
      <vt:lpstr>Null And Alternative Hypotheses</vt:lpstr>
      <vt:lpstr>Computing the Standard Error SE_(p ̂_1-p ̂_2 ) In Hypothesis Tests </vt:lpstr>
      <vt:lpstr>Pooled Estimate of p</vt:lpstr>
      <vt:lpstr>Test Statistic</vt:lpstr>
      <vt:lpstr>P - value</vt:lpstr>
      <vt:lpstr>Example 1: SIMILAR HW7 </vt:lpstr>
      <vt:lpstr>Example 1: SIMILAR HW7 </vt:lpstr>
      <vt:lpstr>Example 2: SIMILAR HW7</vt:lpstr>
      <vt:lpstr>Example 2: SIMILAR HW7</vt:lpstr>
      <vt:lpstr>Example 2: SIMILAR HW7</vt:lpstr>
      <vt:lpstr>Example 2: SIMILAR HW7</vt:lpstr>
      <vt:lpstr>Example 2: SIMILAR HW7</vt:lpstr>
      <vt:lpstr>Example 2: SIMILAR HW7</vt:lpstr>
      <vt:lpstr>Using TI – PLUS 84 Calculator</vt:lpstr>
      <vt:lpstr>Self-read Example: Stomach Pains</vt:lpstr>
      <vt:lpstr>Self-read Example: Stomach Pains</vt:lpstr>
      <vt:lpstr>Self-read Example: Stomach Pains</vt:lpstr>
      <vt:lpstr>Self-read Example: Stomach Pains</vt:lpstr>
      <vt:lpstr>Self-read Example: Stomach Pains</vt:lpstr>
      <vt:lpstr>Self-read Example: Stomach Pains</vt:lpstr>
      <vt:lpstr>Self-read Example: Stomach Pains</vt:lpstr>
      <vt:lpstr>Self-read Example: Taking More Pictures With Cell</vt:lpstr>
      <vt:lpstr>Self-read Example: Taking More Pictures With Cell</vt:lpstr>
      <vt:lpstr>Self-read Example: Taking More Pictures With Cell</vt:lpstr>
      <vt:lpstr>Self-read Example: Taking More Pictures With Cell</vt:lpstr>
      <vt:lpstr>Self-read Example: Taking More Pictures With Cell</vt:lpstr>
      <vt:lpstr>Self-read Example: Taking More Pictures With Cell</vt:lpstr>
      <vt:lpstr>Self-read Example: Taking More Pictures With Cell</vt:lpstr>
      <vt:lpstr>Self-read Example: Taking More Pictures With Cell</vt:lpstr>
      <vt:lpstr>Self-read Example: Revisiting the Weather</vt:lpstr>
      <vt:lpstr>Self-read Example: Revisiting the Weather</vt:lpstr>
      <vt:lpstr>Self-read Example: Revisiting the Weather</vt:lpstr>
      <vt:lpstr>Self-read Example: Revisiting the Weather</vt:lpstr>
      <vt:lpstr>Self-read Example: Revisiting the Weather</vt:lpstr>
      <vt:lpstr>Self-read Example: Revisiting the Weather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STT 200 Statistical Methods</dc:title>
  <dc:creator>Camille Fairbourn</dc:creator>
  <cp:lastModifiedBy>Elijah Dikong</cp:lastModifiedBy>
  <cp:revision>107</cp:revision>
  <cp:lastPrinted>2019-10-15T19:09:23Z</cp:lastPrinted>
  <dcterms:modified xsi:type="dcterms:W3CDTF">2019-10-15T19:16:44Z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0x01010038A463D8B5E4E54FAAF6022B0FC1F84C</vt:lpwstr>
  </property>
</Properties>
</file>