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306" r:id="rId4"/>
    <p:sldId id="307" r:id="rId5"/>
    <p:sldId id="308" r:id="rId6"/>
    <p:sldId id="309" r:id="rId7"/>
    <p:sldId id="310" r:id="rId8"/>
    <p:sldId id="312" r:id="rId9"/>
    <p:sldId id="311" r:id="rId10"/>
    <p:sldId id="287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7503" autoAdjust="0"/>
  </p:normalViewPr>
  <p:slideViewPr>
    <p:cSldViewPr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ACF08-9165-40BC-A8AC-AEDE687DAF09}" type="datetimeFigureOut">
              <a:rPr lang="zh-CN" altLang="en-US" smtClean="0"/>
              <a:t>2012/11/6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32B7C-AF43-436D-A997-9C8006292B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9003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D3D5A4-78C1-4237-9F4C-D28E60D6F387}" type="datetimeFigureOut">
              <a:rPr lang="zh-CN" altLang="en-US" smtClean="0"/>
              <a:pPr/>
              <a:t>2012/11/6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0E34B2A-001D-4047-9706-BDB1B0D0F5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D5A4-78C1-4237-9F4C-D28E60D6F387}" type="datetimeFigureOut">
              <a:rPr lang="zh-CN" altLang="en-US" smtClean="0"/>
              <a:pPr/>
              <a:t>2012/11/6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4B2A-001D-4047-9706-BDB1B0D0F5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D5A4-78C1-4237-9F4C-D28E60D6F387}" type="datetimeFigureOut">
              <a:rPr lang="zh-CN" altLang="en-US" smtClean="0"/>
              <a:pPr/>
              <a:t>2012/11/6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4B2A-001D-4047-9706-BDB1B0D0F5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D3D5A4-78C1-4237-9F4C-D28E60D6F387}" type="datetimeFigureOut">
              <a:rPr lang="zh-CN" altLang="en-US" smtClean="0"/>
              <a:pPr/>
              <a:t>2012/11/6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E34B2A-001D-4047-9706-BDB1B0D0F5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D3D5A4-78C1-4237-9F4C-D28E60D6F387}" type="datetimeFigureOut">
              <a:rPr lang="zh-CN" altLang="en-US" smtClean="0"/>
              <a:pPr/>
              <a:t>2012/11/6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0E34B2A-001D-4047-9706-BDB1B0D0F5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D5A4-78C1-4237-9F4C-D28E60D6F387}" type="datetimeFigureOut">
              <a:rPr lang="zh-CN" altLang="en-US" smtClean="0"/>
              <a:pPr/>
              <a:t>2012/11/6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4B2A-001D-4047-9706-BDB1B0D0F5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D5A4-78C1-4237-9F4C-D28E60D6F387}" type="datetimeFigureOut">
              <a:rPr lang="zh-CN" altLang="en-US" smtClean="0"/>
              <a:pPr/>
              <a:t>2012/11/6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4B2A-001D-4047-9706-BDB1B0D0F5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D3D5A4-78C1-4237-9F4C-D28E60D6F387}" type="datetimeFigureOut">
              <a:rPr lang="zh-CN" altLang="en-US" smtClean="0"/>
              <a:pPr/>
              <a:t>2012/11/6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E34B2A-001D-4047-9706-BDB1B0D0F5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D5A4-78C1-4237-9F4C-D28E60D6F387}" type="datetimeFigureOut">
              <a:rPr lang="zh-CN" altLang="en-US" smtClean="0"/>
              <a:pPr/>
              <a:t>2012/11/6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4B2A-001D-4047-9706-BDB1B0D0F5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D3D5A4-78C1-4237-9F4C-D28E60D6F387}" type="datetimeFigureOut">
              <a:rPr lang="zh-CN" altLang="en-US" smtClean="0"/>
              <a:pPr/>
              <a:t>2012/11/6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E34B2A-001D-4047-9706-BDB1B0D0F5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D3D5A4-78C1-4237-9F4C-D28E60D6F387}" type="datetimeFigureOut">
              <a:rPr lang="zh-CN" altLang="en-US" smtClean="0"/>
              <a:pPr/>
              <a:t>2012/11/6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E34B2A-001D-4047-9706-BDB1B0D0F5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D3D5A4-78C1-4237-9F4C-D28E60D6F387}" type="datetimeFigureOut">
              <a:rPr lang="zh-CN" altLang="en-US" smtClean="0"/>
              <a:pPr/>
              <a:t>2012/11/6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0E34B2A-001D-4047-9706-BDB1B0D0F5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hangz19@stt.ms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tt.msu.edu/users/zhangz19/stt200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28800" y="533400"/>
            <a:ext cx="6934200" cy="19705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STT 200 – Lecture 1, section 2,4</a:t>
            </a:r>
            <a:r>
              <a:rPr lang="zh-CN" alt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zh-CN" altLang="en-US" dirty="0" smtClean="0">
                <a:latin typeface="Calibri" pitchFamily="34" charset="0"/>
                <a:cs typeface="Calibri" pitchFamily="34" charset="0"/>
              </a:rPr>
            </a:br>
            <a:r>
              <a:rPr lang="en-US" altLang="zh-CN" sz="3200" dirty="0" smtClean="0">
                <a:latin typeface="Calibri" pitchFamily="34" charset="0"/>
                <a:cs typeface="Calibri" pitchFamily="34" charset="0"/>
              </a:rPr>
              <a:t>Recitation 10</a:t>
            </a:r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altLang="zh-CN" dirty="0" smtClean="0">
                <a:latin typeface="Calibri" pitchFamily="34" charset="0"/>
                <a:cs typeface="Calibri" pitchFamily="34" charset="0"/>
              </a:rPr>
            </a:br>
            <a:r>
              <a:rPr lang="en-US" altLang="zh-CN" dirty="0" smtClean="0">
                <a:latin typeface="Calibri" pitchFamily="34" charset="0"/>
                <a:cs typeface="Calibri" pitchFamily="34" charset="0"/>
              </a:rPr>
              <a:t>(11/6/2012)</a:t>
            </a:r>
            <a:r>
              <a:rPr lang="zh-CN" alt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zh-CN" altLang="en-US" dirty="0" smtClean="0">
                <a:latin typeface="Calibri" pitchFamily="34" charset="0"/>
                <a:cs typeface="Calibri" pitchFamily="34" charset="0"/>
              </a:rPr>
            </a:br>
            <a:endParaRPr lang="zh-CN" alt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ustomShape 2"/>
          <p:cNvSpPr/>
          <p:nvPr/>
        </p:nvSpPr>
        <p:spPr>
          <a:xfrm>
            <a:off x="1066800" y="2743200"/>
            <a:ext cx="8869320" cy="2362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00000"/>
              </a:lnSpc>
            </a:pP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TA: Zhen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(Alan)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Zhang</a:t>
            </a:r>
          </a:p>
          <a:p>
            <a:pPr algn="ctr">
              <a:lnSpc>
                <a:spcPct val="100000"/>
              </a:lnSpc>
            </a:pPr>
            <a:endParaRPr dirty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400" u="sng" dirty="0">
                <a:solidFill>
                  <a:srgbClr val="0000FF"/>
                </a:solidFill>
                <a:latin typeface="Calibri" pitchFamily="34" charset="0"/>
                <a:cs typeface="Calibri" pitchFamily="34" charset="0"/>
                <a:hlinkClick r:id="rId2"/>
              </a:rPr>
              <a:t>zhangz19@stt.msu.edu</a:t>
            </a:r>
            <a:endParaRPr sz="1400" dirty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Office hour: (C500 WH) 1:45 – 2:45PM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Tuesday</a:t>
            </a:r>
            <a:endParaRPr sz="1200" dirty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(office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tel.: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432-3342)</a:t>
            </a:r>
            <a:endParaRPr sz="1200" dirty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  <a:cs typeface="Calibri" pitchFamily="34" charset="0"/>
              </a:rPr>
              <a:t>Help-room: (A102 WH) 11:20AM-12:30PM,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Monday, Friday</a:t>
            </a:r>
          </a:p>
          <a:p>
            <a:pPr algn="ctr">
              <a:lnSpc>
                <a:spcPct val="100000"/>
              </a:lnSpc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Class meet on Tuesday: </a:t>
            </a:r>
          </a:p>
          <a:p>
            <a:pPr algn="ctr">
              <a:lnSpc>
                <a:spcPct val="100000"/>
              </a:lnSpc>
            </a:pPr>
            <a:r>
              <a:rPr lang="en-US" sz="24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3:00 – 3:50PM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A122 WH, Section </a:t>
            </a:r>
            <a:r>
              <a:rPr lang="en-US" sz="24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02</a:t>
            </a:r>
            <a:endParaRPr lang="en-US" sz="2400" b="1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4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12:40 – 1:30PM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A322 WH, Section </a:t>
            </a:r>
            <a:r>
              <a:rPr lang="en-US" sz="24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04</a:t>
            </a:r>
            <a:endParaRPr sz="1400" b="1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00000"/>
              </a:lnSpc>
            </a:pPr>
            <a:endParaRPr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262610" y="3429000"/>
            <a:ext cx="4876800" cy="274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 algn="ctr">
              <a:buNone/>
            </a:pPr>
            <a:r>
              <a:rPr lang="en-US" altLang="zh-CN" sz="3600" dirty="0" smtClean="0">
                <a:latin typeface="18thCentury" pitchFamily="2" charset="0"/>
              </a:rPr>
              <a:t>Thank you.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609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>
                <a:latin typeface="Calibri" pitchFamily="34" charset="0"/>
                <a:cs typeface="Calibri" pitchFamily="34" charset="0"/>
              </a:rPr>
              <a:t>Overview</a:t>
            </a:r>
            <a:endParaRPr lang="zh-CN" alt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latin typeface="Calibri" pitchFamily="34" charset="0"/>
                <a:cs typeface="Calibri" pitchFamily="34" charset="0"/>
              </a:rPr>
              <a:t>We will discuss following problems: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Chapter 16 “</a:t>
            </a:r>
            <a:r>
              <a:rPr lang="en-US" altLang="zh-CN" sz="2400" i="1" dirty="0" smtClean="0">
                <a:latin typeface="Calibri" pitchFamily="34" charset="0"/>
                <a:cs typeface="Calibri" pitchFamily="34" charset="0"/>
              </a:rPr>
              <a:t>Random Variables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” (Page 426) 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2400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altLang="zh-CN" sz="2400" dirty="0" smtClean="0">
                <a:latin typeface="Calibri" pitchFamily="34" charset="0"/>
                <a:cs typeface="Calibri" pitchFamily="34" charset="0"/>
              </a:rPr>
              <a:t># 3, 4, 8, 18, 28, 32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endParaRPr lang="en-US" altLang="zh-CN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altLang="zh-CN" sz="2800" dirty="0" smtClean="0">
                <a:latin typeface="Calibri" pitchFamily="34" charset="0"/>
                <a:cs typeface="Calibri" pitchFamily="34" charset="0"/>
              </a:rPr>
              <a:t>All recitation PowerPoint slides available at </a:t>
            </a:r>
            <a:r>
              <a:rPr lang="en-US" altLang="zh-CN" sz="2800" dirty="0" smtClean="0">
                <a:latin typeface="Calibri" pitchFamily="34" charset="0"/>
                <a:cs typeface="Calibri" pitchFamily="34" charset="0"/>
                <a:hlinkClick r:id="rId2"/>
              </a:rPr>
              <a:t>here</a:t>
            </a:r>
            <a:endParaRPr lang="en-US" altLang="zh-CN" sz="2800" dirty="0" smtClean="0">
              <a:latin typeface="Calibri" pitchFamily="34" charset="0"/>
              <a:cs typeface="Calibri" pitchFamily="34" charset="0"/>
            </a:endParaRPr>
          </a:p>
          <a:p>
            <a:endParaRPr lang="zh-CN" altLang="en-US" sz="2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81000" y="304800"/>
                <a:ext cx="8229600" cy="6553200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2800" dirty="0" smtClean="0">
                    <a:latin typeface="Calibri" pitchFamily="34" charset="0"/>
                    <a:cs typeface="Calibri" pitchFamily="34" charset="0"/>
                  </a:rPr>
                  <a:t>Chapter 16 (Page 427): #3:</a:t>
                </a:r>
              </a:p>
              <a:p>
                <a:pPr marL="365760" lvl="1" indent="0">
                  <a:lnSpc>
                    <a:spcPct val="150000"/>
                  </a:lnSpc>
                  <a:buNone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A wheel come up green 50% (win $100), red 50% ($0)</a:t>
                </a:r>
                <a:endParaRPr lang="en-US" altLang="zh-CN" sz="20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Intuitively, how much do you expect win? </a:t>
                </a:r>
              </a:p>
              <a:p>
                <a:pPr marL="365760" lvl="1" indent="0">
                  <a:lnSpc>
                    <a:spcPct val="150000"/>
                  </a:lnSpc>
                  <a:buNone/>
                </a:pPr>
                <a:r>
                  <a:rPr lang="en-US" altLang="zh-CN" sz="2000" dirty="0" smtClean="0">
                    <a:solidFill>
                      <a:srgbClr val="0000CC"/>
                    </a:solidFill>
                    <a:latin typeface="Calibri" pitchFamily="34" charset="0"/>
                    <a:cs typeface="Calibri" pitchFamily="34" charset="0"/>
                  </a:rPr>
                  <a:t>You have half chance of getting $100, and half chance of getting nothing. Intuitively the amount to win is $50.</a:t>
                </a:r>
                <a:endParaRPr lang="en-US" altLang="zh-CN" sz="2000" dirty="0">
                  <a:solidFill>
                    <a:srgbClr val="0000CC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 Calculate the expected value of the game.</a:t>
                </a:r>
                <a:endParaRPr lang="en-US" altLang="zh-CN" sz="19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 algn="ctr">
                  <a:lnSpc>
                    <a:spcPct val="150000"/>
                  </a:lnSpc>
                  <a:buNone/>
                </a:pPr>
                <a:r>
                  <a:rPr lang="en-US" altLang="zh-CN" sz="1900" dirty="0" smtClean="0">
                    <a:latin typeface="Calibri" pitchFamily="34" charset="0"/>
                    <a:cs typeface="Calibri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zh-CN" sz="240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100</m:t>
                    </m:r>
                    <m:r>
                      <a:rPr lang="en-US" altLang="zh-CN" sz="2400" i="1">
                        <a:solidFill>
                          <a:srgbClr val="0000CC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×.</m:t>
                    </m:r>
                    <m:r>
                      <a:rPr lang="en-US" altLang="zh-CN" sz="2400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5+</m:t>
                    </m:r>
                    <m:r>
                      <a:rPr lang="en-US" altLang="zh-CN" sz="24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0</m:t>
                    </m:r>
                    <m:r>
                      <a:rPr lang="en-US" altLang="zh-CN" sz="2400" i="1">
                        <a:solidFill>
                          <a:srgbClr val="0000CC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×.</m:t>
                    </m:r>
                    <m:r>
                      <a:rPr lang="en-US" altLang="zh-CN" sz="240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 </m:t>
                    </m:r>
                    <m:r>
                      <a:rPr lang="en-US" altLang="zh-CN" sz="2400" i="1">
                        <a:solidFill>
                          <a:srgbClr val="0000CC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5=$</m:t>
                    </m:r>
                    <m:r>
                      <a:rPr lang="en-US" altLang="zh-CN" sz="2400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50</m:t>
                    </m:r>
                  </m:oMath>
                </a14:m>
                <a:endParaRPr lang="en-US" altLang="zh-CN" sz="2400" dirty="0">
                  <a:solidFill>
                    <a:srgbClr val="0000CC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>
                  <a:lnSpc>
                    <a:spcPct val="150000"/>
                  </a:lnSpc>
                  <a:buNone/>
                </a:pPr>
                <a:endParaRPr lang="en-US" altLang="zh-CN" dirty="0" smtClean="0">
                  <a:latin typeface="Calibri" pitchFamily="34" charset="0"/>
                  <a:cs typeface="Calibri" pitchFamily="34" charset="0"/>
                </a:endParaRPr>
              </a:p>
              <a:p>
                <a:endParaRPr lang="en-US" altLang="zh-CN" dirty="0" smtClean="0">
                  <a:latin typeface="Calibri" pitchFamily="34" charset="0"/>
                  <a:cs typeface="Calibri" pitchFamily="34" charset="0"/>
                </a:endParaRPr>
              </a:p>
              <a:p>
                <a:endParaRPr lang="zh-CN" altLang="en-US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81000" y="304800"/>
                <a:ext cx="8229600" cy="6553200"/>
              </a:xfrm>
              <a:blipFill rotWithShape="1">
                <a:blip r:embed="rId2"/>
                <a:stretch>
                  <a:fillRect l="-667" t="-8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843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81000" y="304800"/>
                <a:ext cx="8229600" cy="6553200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2800" dirty="0" smtClean="0">
                    <a:latin typeface="Calibri" pitchFamily="34" charset="0"/>
                    <a:cs typeface="Calibri" pitchFamily="34" charset="0"/>
                  </a:rPr>
                  <a:t>Chapter 16 (Page 427): #4:</a:t>
                </a:r>
              </a:p>
              <a:p>
                <a:pPr marL="365760" lvl="1" indent="0">
                  <a:lnSpc>
                    <a:spcPct val="150000"/>
                  </a:lnSpc>
                  <a:buNone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Stock market: gain $100 if goes up (75% chance),</a:t>
                </a:r>
                <a:b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</a:b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 lose $200 if goes down (25% chance). </a:t>
                </a:r>
                <a:endParaRPr lang="en-US" altLang="zh-CN" sz="20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Expected value of the option? </a:t>
                </a:r>
                <a:endParaRPr lang="en-US" altLang="zh-CN" sz="19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>
                  <a:lnSpc>
                    <a:spcPct val="150000"/>
                  </a:lnSpc>
                  <a:buNone/>
                </a:pPr>
                <a:r>
                  <a:rPr lang="en-US" altLang="zh-CN" sz="1900" dirty="0" smtClean="0">
                    <a:latin typeface="Calibri" pitchFamily="34" charset="0"/>
                    <a:cs typeface="Calibri" pitchFamily="34" charset="0"/>
                  </a:rPr>
                  <a:t>	</a:t>
                </a:r>
                <a:endParaRPr lang="en-US" altLang="zh-CN" dirty="0" smtClean="0">
                  <a:latin typeface="Calibri" pitchFamily="34" charset="0"/>
                  <a:cs typeface="Calibri" pitchFamily="34" charset="0"/>
                </a:endParaRPr>
              </a:p>
              <a:p>
                <a:pPr marL="0" lvl="1" indent="0">
                  <a:spcBef>
                    <a:spcPts val="600"/>
                  </a:spcBef>
                  <a:buSzPct val="7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1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00</m:t>
                      </m:r>
                      <m:r>
                        <a:rPr lang="en-US" altLang="zh-CN" sz="2400" i="1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×.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7</m:t>
                      </m:r>
                      <m:r>
                        <a:rPr lang="en-US" altLang="zh-CN" sz="2400" i="1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5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−</m:t>
                      </m:r>
                      <m:r>
                        <a:rPr lang="en-US" altLang="zh-CN" sz="2400" i="1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2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00</m:t>
                      </m:r>
                      <m:r>
                        <a:rPr lang="en-US" altLang="zh-CN" sz="2400" i="1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×.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25</m:t>
                      </m:r>
                      <m:r>
                        <a:rPr lang="en-US" altLang="zh-CN" sz="2400" i="1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$25</m:t>
                      </m:r>
                    </m:oMath>
                  </m:oMathPara>
                </a14:m>
                <a:endParaRPr lang="en-US" altLang="zh-CN" sz="2400" dirty="0">
                  <a:solidFill>
                    <a:srgbClr val="0000CC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endParaRPr lang="en-US" altLang="zh-CN" dirty="0" smtClean="0">
                  <a:latin typeface="Calibri" pitchFamily="34" charset="0"/>
                  <a:cs typeface="Calibri" pitchFamily="34" charset="0"/>
                </a:endParaRPr>
              </a:p>
              <a:p>
                <a:endParaRPr lang="zh-CN" altLang="en-US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81000" y="304800"/>
                <a:ext cx="8229600" cy="6553200"/>
              </a:xfrm>
              <a:blipFill rotWithShape="1">
                <a:blip r:embed="rId2"/>
                <a:stretch>
                  <a:fillRect l="-667" t="-8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143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81000" y="304800"/>
                <a:ext cx="8153400" cy="63246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altLang="zh-CN" sz="2800" dirty="0" smtClean="0">
                    <a:latin typeface="Calibri" pitchFamily="34" charset="0"/>
                    <a:cs typeface="Calibri" pitchFamily="34" charset="0"/>
                  </a:rPr>
                  <a:t>Chapter 16 (Page 427): #8:</a:t>
                </a:r>
              </a:p>
              <a:p>
                <a:pPr marL="365760" lvl="1" indent="0">
                  <a:lnSpc>
                    <a:spcPct val="150000"/>
                  </a:lnSpc>
                  <a:buNone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A game offers $100 to win. It costs $5 to play and you can spend $20. You have 10% chance to win. </a:t>
                </a:r>
                <a:endParaRPr lang="en-US" altLang="zh-CN" sz="20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200" dirty="0" smtClean="0">
                    <a:latin typeface="Calibri" pitchFamily="34" charset="0"/>
                    <a:cs typeface="Calibri" pitchFamily="34" charset="0"/>
                  </a:rPr>
                  <a:t>Create a probability model for this game</a:t>
                </a: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endParaRPr lang="en-US" altLang="zh-CN" sz="2400" dirty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endParaRPr lang="en-US" altLang="zh-CN" sz="24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endParaRPr lang="en-US" altLang="zh-CN" sz="24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 Find the expected number of trials you’ll throw</a:t>
                </a:r>
              </a:p>
              <a:p>
                <a:pPr marL="36576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>
                          <a:latin typeface="Cambria Math"/>
                          <a:cs typeface="Calibri" pitchFamily="34" charset="0"/>
                        </a:rPr>
                        <m:t>1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×.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1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altLang="zh-CN" sz="2400" i="1">
                          <a:latin typeface="Cambria Math"/>
                          <a:cs typeface="Calibri" pitchFamily="34" charset="0"/>
                        </a:rPr>
                        <m:t>2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×.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09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altLang="zh-CN" sz="2400" i="1">
                          <a:latin typeface="Cambria Math"/>
                          <a:cs typeface="Calibri" pitchFamily="34" charset="0"/>
                        </a:rPr>
                        <m:t>3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×.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081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altLang="zh-CN" sz="2400" i="1">
                          <a:latin typeface="Cambria Math"/>
                          <a:cs typeface="Calibri" pitchFamily="34" charset="0"/>
                        </a:rPr>
                        <m:t>4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×.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729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3.44</m:t>
                      </m:r>
                    </m:oMath>
                  </m:oMathPara>
                </a14:m>
                <a:endParaRPr lang="en-US" altLang="zh-CN" sz="2400" dirty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 Find you expected winnings</a:t>
                </a:r>
                <a:endParaRPr lang="en-US" altLang="zh-CN" sz="19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/>
                          <a:cs typeface="Calibri" pitchFamily="34" charset="0"/>
                        </a:rPr>
                        <m:t>95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×.1+</m:t>
                      </m:r>
                      <m:r>
                        <a:rPr lang="en-US" altLang="zh-CN" sz="2400" b="0" i="1" smtClean="0">
                          <a:latin typeface="Cambria Math"/>
                          <a:cs typeface="Calibri" pitchFamily="34" charset="0"/>
                        </a:rPr>
                        <m:t>90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×.09+</m:t>
                      </m:r>
                      <m:r>
                        <a:rPr lang="en-US" altLang="zh-CN" sz="2400" b="0" i="1" smtClean="0">
                          <a:latin typeface="Cambria Math"/>
                          <a:cs typeface="Calibri" pitchFamily="34" charset="0"/>
                        </a:rPr>
                        <m:t>85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×.081+</m:t>
                      </m:r>
                      <m:r>
                        <a:rPr lang="en-US" altLang="zh-CN" sz="2400" b="0" i="1" smtClean="0">
                          <a:latin typeface="Cambria Math"/>
                          <a:cs typeface="Calibri" pitchFamily="34" charset="0"/>
                        </a:rPr>
                        <m:t>80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×.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073−20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.656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17.2</m:t>
                      </m:r>
                    </m:oMath>
                  </m:oMathPara>
                </a14:m>
                <a:endParaRPr lang="en-US" altLang="zh-CN" dirty="0" smtClean="0">
                  <a:latin typeface="Calibri" pitchFamily="34" charset="0"/>
                  <a:cs typeface="Calibri" pitchFamily="34" charset="0"/>
                </a:endParaRPr>
              </a:p>
              <a:p>
                <a:endParaRPr lang="en-US" altLang="zh-CN" dirty="0" smtClean="0">
                  <a:latin typeface="Calibri" pitchFamily="34" charset="0"/>
                  <a:cs typeface="Calibri" pitchFamily="34" charset="0"/>
                </a:endParaRPr>
              </a:p>
              <a:p>
                <a:endParaRPr lang="zh-CN" altLang="en-US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81000" y="304800"/>
                <a:ext cx="8153400" cy="6324600"/>
              </a:xfrm>
              <a:blipFill rotWithShape="1">
                <a:blip r:embed="rId2"/>
                <a:stretch>
                  <a:fillRect l="-524" t="-7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578534"/>
                  </p:ext>
                </p:extLst>
              </p:nvPr>
            </p:nvGraphicFramePr>
            <p:xfrm>
              <a:off x="381000" y="2362200"/>
              <a:ext cx="7848600" cy="1010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69720"/>
                    <a:gridCol w="640080"/>
                    <a:gridCol w="1524000"/>
                    <a:gridCol w="2057400"/>
                    <a:gridCol w="20574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# of trials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P(# of trials)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0.9*0.1=0.09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0.9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×0.1= </m:t>
                              </m:r>
                            </m:oMath>
                          </a14:m>
                          <a:r>
                            <a:rPr lang="en-US" dirty="0" smtClean="0"/>
                            <a:t>0.081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1-sum of first</a:t>
                          </a:r>
                          <a:r>
                            <a:rPr lang="en-US" baseline="0" dirty="0" smtClean="0"/>
                            <a:t> three = </a:t>
                          </a:r>
                          <a:r>
                            <a:rPr lang="en-US" dirty="0" smtClean="0"/>
                            <a:t>0.729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578534"/>
                  </p:ext>
                </p:extLst>
              </p:nvPr>
            </p:nvGraphicFramePr>
            <p:xfrm>
              <a:off x="381000" y="2362200"/>
              <a:ext cx="7848600" cy="1010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69720"/>
                    <a:gridCol w="640080"/>
                    <a:gridCol w="1524000"/>
                    <a:gridCol w="2057400"/>
                    <a:gridCol w="20574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# of trials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P(# of trials)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0.9*0.1=0.09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81361" t="-63462" r="-99704" b="-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1-sum of first</a:t>
                          </a:r>
                          <a:r>
                            <a:rPr lang="en-US" baseline="0" dirty="0" smtClean="0"/>
                            <a:t> three = </a:t>
                          </a:r>
                          <a:r>
                            <a:rPr lang="en-US" dirty="0" smtClean="0"/>
                            <a:t>0.729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0232002"/>
                  </p:ext>
                </p:extLst>
              </p:nvPr>
            </p:nvGraphicFramePr>
            <p:xfrm>
              <a:off x="228600" y="3429000"/>
              <a:ext cx="83058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84300"/>
                    <a:gridCol w="673100"/>
                    <a:gridCol w="762000"/>
                    <a:gridCol w="838200"/>
                    <a:gridCol w="2438400"/>
                    <a:gridCol w="22098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Amount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$95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$90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$85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$80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-$20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P(amount)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0.09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0.081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0.9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×0.1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=0.073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1-sum =</a:t>
                          </a:r>
                          <a:r>
                            <a:rPr lang="en-US" baseline="0" dirty="0" smtClean="0"/>
                            <a:t> </a:t>
                          </a:r>
                          <a:r>
                            <a:rPr lang="en-US" dirty="0" smtClean="0"/>
                            <a:t>0.656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0232002"/>
                  </p:ext>
                </p:extLst>
              </p:nvPr>
            </p:nvGraphicFramePr>
            <p:xfrm>
              <a:off x="228600" y="3429000"/>
              <a:ext cx="83058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84300"/>
                    <a:gridCol w="673100"/>
                    <a:gridCol w="762000"/>
                    <a:gridCol w="838200"/>
                    <a:gridCol w="2438400"/>
                    <a:gridCol w="22098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Amount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$95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$90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$85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$80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-$20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P(amount)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0.09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0.081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150250" t="-110000" r="-90500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1-sum =</a:t>
                          </a:r>
                          <a:r>
                            <a:rPr lang="en-US" baseline="0" dirty="0" smtClean="0"/>
                            <a:t> </a:t>
                          </a:r>
                          <a:r>
                            <a:rPr lang="en-US" dirty="0" smtClean="0"/>
                            <a:t>0.656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745901" y="6278520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Q: Are you willing to play this game? </a:t>
            </a:r>
            <a:endParaRPr lang="en-US" sz="2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01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81000" y="304800"/>
                <a:ext cx="8229600" cy="6553200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2800" dirty="0" smtClean="0">
                    <a:latin typeface="Calibri" pitchFamily="34" charset="0"/>
                    <a:cs typeface="Calibri" pitchFamily="34" charset="0"/>
                  </a:rPr>
                  <a:t>Chapter 16 (Page 428): #18:</a:t>
                </a:r>
              </a:p>
              <a:p>
                <a:pPr marL="365760" lvl="1" indent="0">
                  <a:lnSpc>
                    <a:spcPct val="150000"/>
                  </a:lnSpc>
                  <a:buNone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A commuter must pass through 5 traffic lights. The probability model for number of red lights she hits, is</a:t>
                </a:r>
              </a:p>
              <a:p>
                <a:pPr marL="365760" lvl="1" indent="0">
                  <a:lnSpc>
                    <a:spcPct val="150000"/>
                  </a:lnSpc>
                  <a:buNone/>
                </a:pPr>
                <a:endParaRPr lang="en-US" altLang="zh-CN" sz="24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>
                  <a:lnSpc>
                    <a:spcPct val="150000"/>
                  </a:lnSpc>
                  <a:buNone/>
                </a:pPr>
                <a:endParaRPr lang="en-US" altLang="zh-CN" sz="20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How many red lights should she expect to hit? </a:t>
                </a:r>
              </a:p>
              <a:p>
                <a:pPr marL="36576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/>
                          <a:cs typeface="Calibri" pitchFamily="34" charset="0"/>
                        </a:rPr>
                        <m:t>1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.2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5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altLang="zh-CN" sz="2400" i="1">
                          <a:latin typeface="Cambria Math"/>
                          <a:cs typeface="Calibri" pitchFamily="34" charset="0"/>
                        </a:rPr>
                        <m:t>2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.3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5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altLang="zh-CN" sz="2400" b="0" i="1" smtClean="0">
                          <a:latin typeface="Cambria Math"/>
                          <a:cs typeface="Calibri" pitchFamily="34" charset="0"/>
                        </a:rPr>
                        <m:t>3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.1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5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altLang="zh-CN" sz="2400" b="0" i="1" smtClean="0">
                          <a:latin typeface="Cambria Math"/>
                          <a:cs typeface="Calibri" pitchFamily="34" charset="0"/>
                        </a:rPr>
                        <m:t>4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.1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5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altLang="zh-CN" sz="2400" b="0" i="1" smtClean="0">
                          <a:latin typeface="Cambria Math"/>
                          <a:cs typeface="Calibri" pitchFamily="34" charset="0"/>
                        </a:rPr>
                        <m:t>5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×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.0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  <a:cs typeface="Calibri" pitchFamily="34" charset="0"/>
                        </a:rPr>
                        <m:t>5=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  <a:cs typeface="Calibri" pitchFamily="34" charset="0"/>
                        </a:rPr>
                        <m:t>2.25</m:t>
                      </m:r>
                    </m:oMath>
                  </m:oMathPara>
                </a14:m>
                <a:endParaRPr lang="en-US" altLang="zh-CN" sz="2400" dirty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 What’s the standard deviation? </a:t>
                </a:r>
                <a:endParaRPr lang="en-US" altLang="zh-CN" sz="19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>
                  <a:lnSpc>
                    <a:spcPct val="150000"/>
                  </a:lnSpc>
                  <a:buNone/>
                </a:pPr>
                <a:r>
                  <a:rPr lang="en-US" altLang="zh-CN" sz="1900" dirty="0" smtClean="0">
                    <a:latin typeface="Calibri" pitchFamily="34" charset="0"/>
                    <a:cs typeface="Calibri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/>
                        <a:cs typeface="Calibri" pitchFamily="34" charset="0"/>
                      </a:rPr>
                      <m:t>E</m:t>
                    </m:r>
                    <m:sSup>
                      <m:sSupPr>
                        <m:ctrlPr>
                          <a:rPr lang="en-US" altLang="zh-CN" sz="2000" b="0" i="1" smtClean="0">
                            <a:latin typeface="Cambria Math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altLang="zh-CN" sz="2000" b="0" i="1" smtClean="0">
                            <a:latin typeface="Cambria Math"/>
                            <a:cs typeface="Calibri" pitchFamily="34" charset="0"/>
                          </a:rPr>
                          <m:t>𝑋</m:t>
                        </m:r>
                      </m:e>
                      <m:sup>
                        <m:r>
                          <a:rPr lang="en-US" altLang="zh-CN" sz="2000" b="0" i="1" smtClean="0">
                            <a:latin typeface="Cambria Math"/>
                            <a:cs typeface="Calibri" pitchFamily="34" charset="0"/>
                          </a:rPr>
                          <m:t>2</m:t>
                        </m:r>
                      </m:sup>
                    </m:sSup>
                    <m:r>
                      <a:rPr lang="en-US" altLang="zh-CN" sz="2000" b="0" i="1" smtClean="0">
                        <a:latin typeface="Cambria Math"/>
                        <a:cs typeface="Calibri" pitchFamily="34" charset="0"/>
                      </a:rPr>
                      <m:t>=</m:t>
                    </m:r>
                    <m:r>
                      <a:rPr lang="en-US" altLang="zh-CN" sz="2000" i="1">
                        <a:latin typeface="Cambria Math"/>
                        <a:cs typeface="Calibri" pitchFamily="34" charset="0"/>
                      </a:rPr>
                      <m:t>1</m:t>
                    </m:r>
                    <m:r>
                      <a:rPr lang="en-US" altLang="zh-CN" sz="2000" i="1">
                        <a:latin typeface="Cambria Math"/>
                        <a:ea typeface="Cambria Math"/>
                        <a:cs typeface="Calibri" pitchFamily="34" charset="0"/>
                      </a:rPr>
                      <m:t>×.25+</m:t>
                    </m:r>
                    <m:r>
                      <a:rPr lang="en-US" altLang="zh-CN" sz="2000" b="0" i="1" smtClean="0">
                        <a:latin typeface="Cambria Math"/>
                        <a:cs typeface="Calibri" pitchFamily="34" charset="0"/>
                      </a:rPr>
                      <m:t>4</m:t>
                    </m:r>
                    <m:r>
                      <a:rPr lang="en-US" altLang="zh-CN" sz="2000" i="1">
                        <a:latin typeface="Cambria Math"/>
                        <a:ea typeface="Cambria Math"/>
                        <a:cs typeface="Calibri" pitchFamily="34" charset="0"/>
                      </a:rPr>
                      <m:t>×.35+</m:t>
                    </m:r>
                    <m:r>
                      <a:rPr lang="en-US" altLang="zh-CN" sz="2000" b="0" i="1" smtClean="0">
                        <a:latin typeface="Cambria Math"/>
                        <a:cs typeface="Calibri" pitchFamily="34" charset="0"/>
                      </a:rPr>
                      <m:t>9</m:t>
                    </m:r>
                    <m:r>
                      <a:rPr lang="en-US" altLang="zh-CN" sz="2000" i="1">
                        <a:latin typeface="Cambria Math"/>
                        <a:ea typeface="Cambria Math"/>
                        <a:cs typeface="Calibri" pitchFamily="34" charset="0"/>
                      </a:rPr>
                      <m:t>×.15+</m:t>
                    </m:r>
                    <m:r>
                      <a:rPr lang="en-US" altLang="zh-CN" sz="2000" b="0" i="1" smtClean="0">
                        <a:latin typeface="Cambria Math"/>
                        <a:cs typeface="Calibri" pitchFamily="34" charset="0"/>
                      </a:rPr>
                      <m:t>16</m:t>
                    </m:r>
                    <m:r>
                      <a:rPr lang="en-US" altLang="zh-CN" sz="2000" i="1">
                        <a:latin typeface="Cambria Math"/>
                        <a:ea typeface="Cambria Math"/>
                        <a:cs typeface="Calibri" pitchFamily="34" charset="0"/>
                      </a:rPr>
                      <m:t>×.15+</m:t>
                    </m:r>
                    <m:r>
                      <a:rPr lang="en-US" altLang="zh-CN" sz="2000" b="0" i="1" smtClean="0">
                        <a:latin typeface="Cambria Math"/>
                        <a:cs typeface="Calibri" pitchFamily="34" charset="0"/>
                      </a:rPr>
                      <m:t>25</m:t>
                    </m:r>
                    <m:r>
                      <a:rPr lang="en-US" altLang="zh-CN" sz="2000" i="1">
                        <a:latin typeface="Cambria Math"/>
                        <a:ea typeface="Cambria Math"/>
                        <a:cs typeface="Calibri" pitchFamily="34" charset="0"/>
                      </a:rPr>
                      <m:t>×.05=</m:t>
                    </m:r>
                    <m:r>
                      <a:rPr lang="en-US" altLang="zh-CN" sz="2000" b="0" i="1" smtClean="0">
                        <a:latin typeface="Cambria Math"/>
                        <a:ea typeface="Cambria Math"/>
                        <a:cs typeface="Calibri" pitchFamily="34" charset="0"/>
                      </a:rPr>
                      <m:t>6</m:t>
                    </m:r>
                    <m:r>
                      <a:rPr lang="en-US" altLang="zh-CN" sz="2000" i="1">
                        <a:latin typeface="Cambria Math"/>
                        <a:ea typeface="Cambria Math"/>
                        <a:cs typeface="Calibri" pitchFamily="34" charset="0"/>
                      </a:rPr>
                      <m:t>.</m:t>
                    </m:r>
                    <m:r>
                      <a:rPr lang="en-US" altLang="zh-CN" sz="2000" b="0" i="1" smtClean="0">
                        <a:latin typeface="Cambria Math"/>
                        <a:ea typeface="Cambria Math"/>
                        <a:cs typeface="Calibri" pitchFamily="34" charset="0"/>
                      </a:rPr>
                      <m:t>6</m:t>
                    </m:r>
                    <m:r>
                      <a:rPr lang="en-US" altLang="zh-CN" sz="2000" i="1">
                        <a:latin typeface="Cambria Math"/>
                        <a:ea typeface="Cambria Math"/>
                        <a:cs typeface="Calibri" pitchFamily="34" charset="0"/>
                      </a:rPr>
                      <m:t>5</m:t>
                    </m:r>
                  </m:oMath>
                </a14:m>
                <a:endParaRPr lang="en-US" altLang="zh-CN" dirty="0" smtClean="0"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>
                  <a:lnSpc>
                    <a:spcPct val="150000"/>
                  </a:lnSpc>
                  <a:buNone/>
                </a:pPr>
                <a:r>
                  <a:rPr lang="en-US" altLang="zh-CN" dirty="0" smtClean="0">
                    <a:latin typeface="Calibri" pitchFamily="34" charset="0"/>
                    <a:cs typeface="Calibri" pitchFamily="34" charset="0"/>
                  </a:rPr>
                  <a:t>So </a:t>
                </a:r>
                <a:r>
                  <a:rPr lang="en-US" altLang="zh-CN" sz="2400" dirty="0">
                    <a:latin typeface="Calibri" pitchFamily="34" charset="0"/>
                    <a:cs typeface="Calibri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/>
                        <a:cs typeface="Calibri" pitchFamily="34" charset="0"/>
                      </a:rPr>
                      <m:t>𝑉𝑎𝑟</m:t>
                    </m:r>
                    <m:d>
                      <m:dPr>
                        <m:ctrlPr>
                          <a:rPr lang="en-US" altLang="zh-CN" sz="2800" b="0" i="1" smtClean="0"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altLang="zh-CN" sz="2800" b="0" i="1" smtClean="0">
                            <a:latin typeface="Cambria Math"/>
                            <a:cs typeface="Calibri" pitchFamily="34" charset="0"/>
                          </a:rPr>
                          <m:t>𝑋</m:t>
                        </m:r>
                      </m:e>
                    </m:d>
                    <m:r>
                      <a:rPr lang="en-US" altLang="zh-CN" sz="2800" i="1">
                        <a:latin typeface="Cambria Math"/>
                        <a:cs typeface="Calibri" pitchFamily="34" charset="0"/>
                      </a:rPr>
                      <m:t>=</m:t>
                    </m:r>
                    <m:r>
                      <a:rPr lang="en-US" altLang="zh-CN" sz="2800" b="0" i="1" smtClean="0">
                        <a:latin typeface="Cambria Math"/>
                        <a:cs typeface="Calibri" pitchFamily="34" charset="0"/>
                      </a:rPr>
                      <m:t>𝐸</m:t>
                    </m:r>
                    <m:sSup>
                      <m:sSupPr>
                        <m:ctrlPr>
                          <a:rPr lang="en-US" altLang="zh-CN" sz="2400" i="1">
                            <a:latin typeface="Cambria Math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/>
                            <a:cs typeface="Calibri" pitchFamily="34" charset="0"/>
                          </a:rPr>
                          <m:t>(</m:t>
                        </m:r>
                        <m:r>
                          <a:rPr lang="en-US" altLang="zh-CN" sz="2400" i="1">
                            <a:latin typeface="Cambria Math"/>
                            <a:cs typeface="Calibri" pitchFamily="34" charset="0"/>
                          </a:rPr>
                          <m:t>𝑋</m:t>
                        </m:r>
                      </m:e>
                      <m:sup>
                        <m:r>
                          <a:rPr lang="en-US" altLang="zh-CN" sz="2400" i="1">
                            <a:latin typeface="Cambria Math"/>
                            <a:cs typeface="Calibri" pitchFamily="34" charset="0"/>
                          </a:rPr>
                          <m:t>2</m:t>
                        </m:r>
                      </m:sup>
                    </m:sSup>
                    <m:r>
                      <a:rPr lang="en-US" altLang="zh-CN" sz="2400" b="0" i="1" smtClean="0">
                        <a:latin typeface="Cambria Math"/>
                        <a:cs typeface="Calibri" pitchFamily="34" charset="0"/>
                      </a:rPr>
                      <m:t>)</m:t>
                    </m:r>
                    <m:r>
                      <a:rPr lang="en-US" altLang="zh-CN" sz="2400" b="0" i="1" smtClean="0">
                        <a:latin typeface="Cambria Math"/>
                        <a:cs typeface="Calibri" pitchFamily="34" charset="0"/>
                      </a:rPr>
                      <m:t>− </m:t>
                    </m:r>
                    <m:sSup>
                      <m:sSupPr>
                        <m:ctrlPr>
                          <a:rPr lang="en-US" altLang="zh-CN" sz="2400" b="0" i="1" smtClean="0">
                            <a:latin typeface="Cambria Math"/>
                            <a:cs typeface="Calibri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2400" b="0" i="1" smtClean="0">
                                <a:latin typeface="Cambria Math"/>
                                <a:cs typeface="Calibri" pitchFamily="34" charset="0"/>
                              </a:rPr>
                            </m:ctrlPr>
                          </m:dPr>
                          <m:e>
                            <m:r>
                              <a:rPr lang="en-US" altLang="zh-CN" sz="2400" b="0" i="1" smtClean="0">
                                <a:latin typeface="Cambria Math"/>
                                <a:cs typeface="Calibri" pitchFamily="34" charset="0"/>
                              </a:rPr>
                              <m:t>𝐸𝑋</m:t>
                            </m:r>
                          </m:e>
                        </m:d>
                      </m:e>
                      <m:sup>
                        <m:r>
                          <a:rPr lang="en-US" altLang="zh-CN" sz="2400" b="0" i="1" smtClean="0">
                            <a:latin typeface="Cambria Math"/>
                            <a:cs typeface="Calibri" pitchFamily="34" charset="0"/>
                          </a:rPr>
                          <m:t>2</m:t>
                        </m:r>
                      </m:sup>
                    </m:sSup>
                    <m:r>
                      <a:rPr lang="en-US" altLang="zh-CN" sz="2400" b="0" i="1" smtClean="0">
                        <a:latin typeface="Cambria Math"/>
                        <a:cs typeface="Calibri" pitchFamily="34" charset="0"/>
                      </a:rPr>
                      <m:t>=6.65−</m:t>
                    </m:r>
                    <m:sSup>
                      <m:sSupPr>
                        <m:ctrlPr>
                          <a:rPr lang="en-US" altLang="zh-CN" sz="2400" b="0" i="1" smtClean="0">
                            <a:latin typeface="Cambria Math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/>
                            <a:cs typeface="Calibri" pitchFamily="34" charset="0"/>
                          </a:rPr>
                          <m:t>2.25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/>
                            <a:cs typeface="Calibri" pitchFamily="34" charset="0"/>
                          </a:rPr>
                          <m:t>2</m:t>
                        </m:r>
                      </m:sup>
                    </m:sSup>
                    <m:r>
                      <a:rPr lang="en-US" altLang="zh-CN" sz="2400" b="0" i="1" smtClean="0">
                        <a:latin typeface="Cambria Math"/>
                        <a:cs typeface="Calibri" pitchFamily="34" charset="0"/>
                      </a:rPr>
                      <m:t>=1.5875</m:t>
                    </m:r>
                  </m:oMath>
                </a14:m>
                <a:endParaRPr lang="en-US" altLang="zh-CN" sz="2400" b="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/>
                          <a:cs typeface="Calibri" pitchFamily="34" charset="0"/>
                        </a:rPr>
                        <m:t>𝑆𝐷</m:t>
                      </m:r>
                      <m:d>
                        <m:dPr>
                          <m:ctrlPr>
                            <a:rPr lang="en-US" altLang="zh-CN" sz="2400" b="0" i="1" smtClean="0"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/>
                              <a:cs typeface="Calibri" pitchFamily="34" charset="0"/>
                            </a:rPr>
                            <m:t>𝑋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/>
                          <a:cs typeface="Calibri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CN" sz="2400" b="0" i="1" smtClean="0">
                              <a:latin typeface="Cambria Math"/>
                              <a:cs typeface="Calibri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sz="2400" b="0" i="1" smtClean="0">
                              <a:latin typeface="Cambria Math"/>
                              <a:cs typeface="Calibri" pitchFamily="34" charset="0"/>
                            </a:rPr>
                            <m:t>1.5875</m:t>
                          </m:r>
                        </m:e>
                      </m:rad>
                      <m:r>
                        <a:rPr lang="en-US" altLang="zh-CN" sz="2400" b="0" i="1" smtClean="0">
                          <a:latin typeface="Cambria Math"/>
                          <a:cs typeface="Calibri" pitchFamily="34" charset="0"/>
                        </a:rPr>
                        <m:t>=1.26</m:t>
                      </m:r>
                    </m:oMath>
                  </m:oMathPara>
                </a14:m>
                <a:endParaRPr lang="en-US" altLang="zh-CN" sz="2400" b="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>
                  <a:lnSpc>
                    <a:spcPct val="150000"/>
                  </a:lnSpc>
                  <a:buNone/>
                </a:pPr>
                <a:endParaRPr lang="en-US" altLang="zh-CN" dirty="0" smtClean="0">
                  <a:latin typeface="Calibri" pitchFamily="34" charset="0"/>
                  <a:cs typeface="Calibri" pitchFamily="34" charset="0"/>
                </a:endParaRPr>
              </a:p>
              <a:p>
                <a:endParaRPr lang="zh-CN" altLang="en-US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81000" y="304800"/>
                <a:ext cx="8229600" cy="6553200"/>
              </a:xfrm>
              <a:blipFill rotWithShape="1">
                <a:blip r:embed="rId2"/>
                <a:stretch>
                  <a:fillRect l="-667" t="-837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031501"/>
              </p:ext>
            </p:extLst>
          </p:nvPr>
        </p:nvGraphicFramePr>
        <p:xfrm>
          <a:off x="1066800" y="2057400"/>
          <a:ext cx="723900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143"/>
                <a:gridCol w="1034143"/>
                <a:gridCol w="1034143"/>
                <a:gridCol w="1034143"/>
                <a:gridCol w="1034143"/>
                <a:gridCol w="1034143"/>
                <a:gridCol w="10341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= #of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P(X=x)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9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81000" y="304800"/>
                <a:ext cx="8229600" cy="6553200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2800" dirty="0" smtClean="0">
                    <a:latin typeface="Calibri" pitchFamily="34" charset="0"/>
                    <a:cs typeface="Calibri" pitchFamily="34" charset="0"/>
                  </a:rPr>
                  <a:t>Chapter 16 (Page 429): #28:</a:t>
                </a:r>
              </a:p>
              <a:p>
                <a:pPr marL="365760" lvl="1" indent="0">
                  <a:lnSpc>
                    <a:spcPct val="150000"/>
                  </a:lnSpc>
                  <a:buNone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Given the means and SDs of two independent variables in the table, find Mean and SD for:</a:t>
                </a:r>
              </a:p>
              <a:p>
                <a:pPr marL="365760" lvl="1" indent="0">
                  <a:lnSpc>
                    <a:spcPct val="150000"/>
                  </a:lnSpc>
                  <a:buNone/>
                </a:pPr>
                <a:endParaRPr lang="en-US" altLang="zh-CN" sz="2400" dirty="0"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>
                  <a:lnSpc>
                    <a:spcPct val="150000"/>
                  </a:lnSpc>
                  <a:buNone/>
                </a:pPr>
                <a:endParaRPr lang="en-US" altLang="zh-CN" sz="20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  <a:cs typeface="Calibri" pitchFamily="34" charset="0"/>
                      </a:rPr>
                      <m:t>𝑋</m:t>
                    </m:r>
                    <m:r>
                      <a:rPr lang="en-US" altLang="zh-CN" sz="2400" b="0" i="1" smtClean="0">
                        <a:latin typeface="Cambria Math"/>
                        <a:cs typeface="Calibri" pitchFamily="34" charset="0"/>
                      </a:rPr>
                      <m:t>−20</m:t>
                    </m:r>
                  </m:oMath>
                </a14:m>
                <a:endParaRPr lang="en-US" altLang="zh-CN" sz="2400" dirty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/>
                        <a:cs typeface="Calibri" pitchFamily="34" charset="0"/>
                      </a:rPr>
                      <m:t>0.5</m:t>
                    </m:r>
                    <m:r>
                      <a:rPr lang="en-US" altLang="zh-CN" sz="2400" i="1">
                        <a:latin typeface="Cambria Math"/>
                        <a:cs typeface="Calibri" pitchFamily="34" charset="0"/>
                      </a:rPr>
                      <m:t>𝑌</m:t>
                    </m:r>
                  </m:oMath>
                </a14:m>
                <a:endParaRPr lang="en-US" altLang="zh-CN" sz="2400" dirty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>
                        <a:latin typeface="Cambria Math"/>
                        <a:cs typeface="Calibri" pitchFamily="34" charset="0"/>
                      </a:rPr>
                      <m:t>X</m:t>
                    </m:r>
                    <m:r>
                      <a:rPr lang="en-US" altLang="zh-CN" sz="2400" b="0" i="0" smtClean="0">
                        <a:latin typeface="Cambria Math"/>
                        <a:cs typeface="Calibri" pitchFamily="34" charset="0"/>
                      </a:rPr>
                      <m:t>+</m:t>
                    </m:r>
                    <m:r>
                      <a:rPr lang="en-US" altLang="zh-CN" sz="2400" i="1">
                        <a:latin typeface="Cambria Math"/>
                        <a:cs typeface="Calibri" pitchFamily="34" charset="0"/>
                      </a:rPr>
                      <m:t>𝑌</m:t>
                    </m:r>
                  </m:oMath>
                </a14:m>
                <a:endParaRPr lang="en-US" altLang="zh-CN" sz="2400" dirty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/>
                        <a:cs typeface="Calibri" pitchFamily="34" charset="0"/>
                      </a:rPr>
                      <m:t>X</m:t>
                    </m:r>
                    <m:r>
                      <a:rPr lang="en-US" altLang="zh-CN" sz="2400" b="0" i="0" smtClean="0">
                        <a:latin typeface="Cambria Math"/>
                        <a:cs typeface="Calibri" pitchFamily="34" charset="0"/>
                      </a:rPr>
                      <m:t>−</m:t>
                    </m:r>
                    <m:r>
                      <a:rPr lang="en-US" altLang="zh-CN" sz="2400" b="0" i="1" smtClean="0">
                        <a:latin typeface="Cambria Math"/>
                        <a:cs typeface="Calibri" pitchFamily="34" charset="0"/>
                      </a:rPr>
                      <m:t>𝑌</m:t>
                    </m:r>
                  </m:oMath>
                </a14:m>
                <a:endParaRPr lang="en-US" altLang="zh-CN" sz="24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>
                    <a:latin typeface="Calibri" pitchFamily="34" charset="0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  <a:cs typeface="Calibri" pitchFamily="34" charset="0"/>
                          </a:rPr>
                          <m:t>𝑌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/>
                            <a:cs typeface="Calibri" pitchFamily="34" charset="0"/>
                          </a:rPr>
                          <m:t>1</m:t>
                        </m:r>
                      </m:sub>
                    </m:sSub>
                    <m:r>
                      <a:rPr lang="en-US" altLang="zh-CN" sz="2400" b="0" i="1" smtClean="0">
                        <a:latin typeface="Cambria Math"/>
                        <a:cs typeface="Calibri" pitchFamily="34" charset="0"/>
                      </a:rPr>
                      <m:t>+</m:t>
                    </m:r>
                    <m:sSub>
                      <m:sSubPr>
                        <m:ctrlPr>
                          <a:rPr lang="en-US" altLang="zh-CN" sz="2400" i="1" smtClean="0"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/>
                            <a:cs typeface="Calibri" pitchFamily="34" charset="0"/>
                          </a:rPr>
                          <m:t>𝑌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/>
                            <a:cs typeface="Calibri" pitchFamily="34" charset="0"/>
                          </a:rPr>
                          <m:t>2</m:t>
                        </m:r>
                      </m:sub>
                    </m:sSub>
                  </m:oMath>
                </a14:m>
                <a:endParaRPr lang="en-US" altLang="zh-CN" sz="19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>
                  <a:lnSpc>
                    <a:spcPct val="150000"/>
                  </a:lnSpc>
                  <a:buNone/>
                </a:pPr>
                <a:r>
                  <a:rPr lang="en-US" altLang="zh-CN" sz="1900" dirty="0" smtClean="0">
                    <a:latin typeface="Calibri" pitchFamily="34" charset="0"/>
                    <a:cs typeface="Calibri" pitchFamily="34" charset="0"/>
                  </a:rPr>
                  <a:t>	</a:t>
                </a:r>
                <a:endParaRPr lang="en-US" altLang="zh-CN" dirty="0" smtClean="0">
                  <a:latin typeface="Calibri" pitchFamily="34" charset="0"/>
                  <a:cs typeface="Calibri" pitchFamily="34" charset="0"/>
                </a:endParaRPr>
              </a:p>
              <a:p>
                <a:endParaRPr lang="en-US" altLang="zh-CN" dirty="0" smtClean="0">
                  <a:latin typeface="Calibri" pitchFamily="34" charset="0"/>
                  <a:cs typeface="Calibri" pitchFamily="34" charset="0"/>
                </a:endParaRPr>
              </a:p>
              <a:p>
                <a:endParaRPr lang="zh-CN" altLang="en-US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81000" y="304800"/>
                <a:ext cx="8229600" cy="6553200"/>
              </a:xfrm>
              <a:blipFill rotWithShape="1">
                <a:blip r:embed="rId2"/>
                <a:stretch>
                  <a:fillRect l="-667" t="-837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87591107"/>
                  </p:ext>
                </p:extLst>
              </p:nvPr>
            </p:nvGraphicFramePr>
            <p:xfrm>
              <a:off x="1524000" y="1981200"/>
              <a:ext cx="6096000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Mean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SD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800" b="0" i="1" smtClean="0">
                                    <a:latin typeface="Cambria Math"/>
                                    <a:cs typeface="Calibri" pitchFamily="34" charset="0"/>
                                  </a:rPr>
                                  <m:t>𝑋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80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800" b="0" i="1" smtClean="0">
                                    <a:latin typeface="Cambria Math"/>
                                    <a:cs typeface="Calibri" pitchFamily="34" charset="0"/>
                                  </a:rPr>
                                  <m:t>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87591107"/>
                  </p:ext>
                </p:extLst>
              </p:nvPr>
            </p:nvGraphicFramePr>
            <p:xfrm>
              <a:off x="1524000" y="1981200"/>
              <a:ext cx="6096000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Mean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SD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t="-108197" r="-2003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80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t="-208197" r="-2003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2274131"/>
                  </p:ext>
                </p:extLst>
              </p:nvPr>
            </p:nvGraphicFramePr>
            <p:xfrm>
              <a:off x="3429000" y="3581400"/>
              <a:ext cx="4038600" cy="3093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46200"/>
                    <a:gridCol w="1346200"/>
                    <a:gridCol w="1346200"/>
                  </a:tblGrid>
                  <a:tr h="51562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Mean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SD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15620">
                    <a:tc>
                      <a:txBody>
                        <a:bodyPr/>
                        <a:lstStyle/>
                        <a:p>
                          <a:pPr marL="0" marR="0" lvl="1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400" b="0" i="1" smtClean="0">
                                    <a:latin typeface="Cambria Math"/>
                                    <a:cs typeface="Calibri" pitchFamily="34" charset="0"/>
                                  </a:rPr>
                                  <m:t>𝑋</m:t>
                                </m:r>
                                <m:r>
                                  <a:rPr lang="en-US" altLang="zh-CN" sz="2400" b="0" i="1" smtClean="0">
                                    <a:latin typeface="Cambria Math"/>
                                    <a:cs typeface="Calibri" pitchFamily="34" charset="0"/>
                                  </a:rPr>
                                  <m:t>−20</m:t>
                                </m:r>
                              </m:oMath>
                            </m:oMathPara>
                          </a14:m>
                          <a:endParaRPr lang="en-US" altLang="zh-CN" sz="2400" dirty="0">
                            <a:latin typeface="Calibri" pitchFamily="34" charset="0"/>
                            <a:cs typeface="Calibri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15620">
                    <a:tc>
                      <a:txBody>
                        <a:bodyPr/>
                        <a:lstStyle/>
                        <a:p>
                          <a:pPr marL="0" marR="0" lvl="1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2400" b="0" i="0" smtClean="0">
                                    <a:latin typeface="Cambria Math"/>
                                    <a:cs typeface="Calibri" pitchFamily="34" charset="0"/>
                                  </a:rPr>
                                  <m:t>0.5</m:t>
                                </m:r>
                                <m:r>
                                  <a:rPr lang="en-US" altLang="zh-CN" sz="2400" i="1">
                                    <a:latin typeface="Cambria Math"/>
                                    <a:cs typeface="Calibri" pitchFamily="34" charset="0"/>
                                  </a:rPr>
                                  <m:t>𝑌</m:t>
                                </m:r>
                              </m:oMath>
                            </m:oMathPara>
                          </a14:m>
                          <a:endParaRPr lang="en-US" altLang="zh-CN" sz="2400" dirty="0">
                            <a:latin typeface="Calibri" pitchFamily="34" charset="0"/>
                            <a:cs typeface="Calibri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1.5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15620">
                    <a:tc>
                      <a:txBody>
                        <a:bodyPr/>
                        <a:lstStyle/>
                        <a:p>
                          <a:pPr marL="0" marR="0" lvl="1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sz="2400" smtClean="0">
                                    <a:latin typeface="Cambria Math"/>
                                    <a:cs typeface="Calibri" pitchFamily="34" charset="0"/>
                                  </a:rPr>
                                  <m:t>X</m:t>
                                </m:r>
                                <m:r>
                                  <a:rPr lang="en-US" altLang="zh-CN" sz="2400" b="0" i="0" smtClean="0">
                                    <a:latin typeface="Cambria Math"/>
                                    <a:cs typeface="Calibri" pitchFamily="34" charset="0"/>
                                  </a:rPr>
                                  <m:t>+</m:t>
                                </m:r>
                                <m:r>
                                  <a:rPr lang="en-US" altLang="zh-CN" sz="2400" i="1">
                                    <a:latin typeface="Cambria Math"/>
                                    <a:cs typeface="Calibri" pitchFamily="34" charset="0"/>
                                  </a:rPr>
                                  <m:t>𝑌</m:t>
                                </m:r>
                              </m:oMath>
                            </m:oMathPara>
                          </a14:m>
                          <a:endParaRPr lang="en-US" altLang="zh-CN" sz="2400" dirty="0">
                            <a:latin typeface="Calibri" pitchFamily="34" charset="0"/>
                            <a:cs typeface="Calibri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12.37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15620">
                    <a:tc>
                      <a:txBody>
                        <a:bodyPr/>
                        <a:lstStyle/>
                        <a:p>
                          <a:pPr marL="0" marR="0" lvl="1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sz="2400" b="0" i="0" smtClean="0">
                                    <a:latin typeface="Cambria Math"/>
                                    <a:cs typeface="Calibri" pitchFamily="34" charset="0"/>
                                  </a:rPr>
                                  <m:t>X</m:t>
                                </m:r>
                                <m:r>
                                  <a:rPr lang="en-US" altLang="zh-CN" sz="2400" b="0" i="0" smtClean="0">
                                    <a:latin typeface="Cambria Math"/>
                                    <a:cs typeface="Calibri" pitchFamily="34" charset="0"/>
                                  </a:rPr>
                                  <m:t>−</m:t>
                                </m:r>
                                <m:r>
                                  <a:rPr lang="en-US" altLang="zh-CN" sz="2400" b="0" i="1" smtClean="0">
                                    <a:latin typeface="Cambria Math"/>
                                    <a:cs typeface="Calibri" pitchFamily="34" charset="0"/>
                                  </a:rPr>
                                  <m:t>𝑌</m:t>
                                </m:r>
                              </m:oMath>
                            </m:oMathPara>
                          </a14:m>
                          <a:endParaRPr lang="en-US" altLang="zh-CN" sz="2400" dirty="0" smtClean="0">
                            <a:latin typeface="Calibri" pitchFamily="34" charset="0"/>
                            <a:cs typeface="Calibri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12.37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15620">
                    <a:tc>
                      <a:txBody>
                        <a:bodyPr/>
                        <a:lstStyle/>
                        <a:p>
                          <a:pPr marL="0" marR="0" lvl="1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2400" i="1" smtClean="0">
                                        <a:latin typeface="Cambria Math"/>
                                        <a:cs typeface="Calibri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400" b="0" i="1" smtClean="0">
                                        <a:latin typeface="Cambria Math"/>
                                        <a:cs typeface="Calibri" pitchFamily="34" charset="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altLang="zh-CN" sz="2400" b="0" i="1" smtClean="0">
                                        <a:latin typeface="Cambria Math"/>
                                        <a:cs typeface="Calibri" pitchFamily="34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CN" sz="2400" b="0" i="1" smtClean="0">
                                    <a:latin typeface="Cambria Math"/>
                                    <a:cs typeface="Calibri" pitchFamily="34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2400" i="1" smtClean="0">
                                        <a:latin typeface="Cambria Math"/>
                                        <a:cs typeface="Calibri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400" i="1">
                                        <a:latin typeface="Cambria Math"/>
                                        <a:cs typeface="Calibri" pitchFamily="34" charset="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altLang="zh-CN" sz="2400" b="0" i="1" smtClean="0">
                                        <a:latin typeface="Cambria Math"/>
                                        <a:cs typeface="Calibri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zh-CN" sz="2400" dirty="0" smtClean="0">
                            <a:latin typeface="Calibri" pitchFamily="34" charset="0"/>
                            <a:cs typeface="Calibri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4.24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2274131"/>
                  </p:ext>
                </p:extLst>
              </p:nvPr>
            </p:nvGraphicFramePr>
            <p:xfrm>
              <a:off x="3429000" y="3581400"/>
              <a:ext cx="4038600" cy="3093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46200"/>
                    <a:gridCol w="1346200"/>
                    <a:gridCol w="1346200"/>
                  </a:tblGrid>
                  <a:tr h="51562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Mean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SD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156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452" t="-107143" r="-199548" b="-40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156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452" t="-204706" r="-199548" b="-29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1.5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156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452" t="-308333" r="-199548" b="-201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12.37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156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452" t="-403529" r="-199548" b="-9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12.37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156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452" t="-509524" r="-1995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4.24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8125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685800"/>
                <a:ext cx="7467600" cy="4873752"/>
              </a:xfrm>
            </p:spPr>
            <p:txBody>
              <a:bodyPr/>
              <a:lstStyle/>
              <a:p>
                <a:r>
                  <a:rPr lang="en-US" dirty="0" smtClean="0"/>
                  <a:t>Hints: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𝐸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𝑎</m:t>
                          </m:r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𝑋</m:t>
                          </m:r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+</m:t>
                          </m:r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𝑏</m:t>
                          </m:r>
                        </m:e>
                      </m:d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𝑎𝐸</m:t>
                      </m:r>
                      <m:d>
                        <m:dPr>
                          <m:ctrlP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𝑋</m:t>
                          </m:r>
                        </m:e>
                      </m:d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𝑏</m:t>
                      </m:r>
                    </m:oMath>
                  </m:oMathPara>
                </a14:m>
                <a:endParaRPr lang="en-US" altLang="zh-CN" b="0" dirty="0" smtClean="0">
                  <a:solidFill>
                    <a:srgbClr val="0000CC"/>
                  </a:solidFill>
                  <a:cs typeface="Calibri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𝑎𝑋</m:t>
                          </m:r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+</m:t>
                          </m:r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𝑏</m:t>
                          </m:r>
                        </m:e>
                      </m:d>
                      <m:r>
                        <a:rPr lang="en-US" altLang="zh-CN" i="1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𝑎𝑋</m:t>
                          </m:r>
                        </m:e>
                      </m:d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= </m:t>
                      </m:r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𝑋</m:t>
                          </m:r>
                        </m:e>
                      </m:d>
                    </m:oMath>
                  </m:oMathPara>
                </a14:m>
                <a:endParaRPr lang="en-US" altLang="zh-CN" dirty="0" smtClean="0">
                  <a:solidFill>
                    <a:srgbClr val="0000CC"/>
                  </a:solidFill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en-US" altLang="zh-CN" dirty="0" smtClean="0">
                    <a:solidFill>
                      <a:srgbClr val="0000CC"/>
                    </a:solidFill>
                    <a:cs typeface="Calibri" pitchFamily="34" charset="0"/>
                  </a:rPr>
                  <a:t>Hence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𝑆𝐷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altLang="zh-CN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𝑎𝑋</m:t>
                        </m:r>
                        <m:r>
                          <a:rPr lang="en-US" altLang="zh-CN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+</m:t>
                        </m:r>
                        <m:r>
                          <a:rPr lang="en-US" altLang="zh-CN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𝑏</m:t>
                        </m:r>
                      </m:e>
                    </m:d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radPr>
                      <m:deg/>
                      <m:e>
                        <m:r>
                          <a:rPr lang="en-US" altLang="zh-CN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𝑉𝑎𝑟</m:t>
                        </m:r>
                        <m:d>
                          <m:dPr>
                            <m:ctrlPr>
                              <a:rPr lang="en-US" altLang="zh-CN" i="1">
                                <a:solidFill>
                                  <a:srgbClr val="0000CC"/>
                                </a:solidFill>
                                <a:latin typeface="Cambria Math"/>
                                <a:cs typeface="Calibri" pitchFamily="34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solidFill>
                                  <a:srgbClr val="0000CC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𝑎𝑋</m:t>
                            </m:r>
                            <m:r>
                              <a:rPr lang="en-US" altLang="zh-CN" i="1">
                                <a:solidFill>
                                  <a:srgbClr val="0000CC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+</m:t>
                            </m:r>
                            <m:r>
                              <a:rPr lang="en-US" altLang="zh-CN" i="1">
                                <a:solidFill>
                                  <a:srgbClr val="0000CC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𝑏</m:t>
                            </m:r>
                          </m:e>
                        </m:d>
                      </m:e>
                    </m:rad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𝑎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𝑆𝐷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(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𝑋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)</m:t>
                    </m:r>
                  </m:oMath>
                </a14:m>
                <a:endParaRPr lang="en-US" altLang="zh-CN" dirty="0" smtClean="0">
                  <a:solidFill>
                    <a:srgbClr val="0000CC"/>
                  </a:solidFill>
                  <a:cs typeface="Calibri" pitchFamily="34" charset="0"/>
                </a:endParaRPr>
              </a:p>
              <a:p>
                <a:pPr marL="0" indent="0">
                  <a:buNone/>
                </a:pPr>
                <a:endParaRPr lang="en-US" altLang="zh-CN" dirty="0" smtClean="0">
                  <a:solidFill>
                    <a:srgbClr val="0000CC"/>
                  </a:solidFill>
                  <a:cs typeface="Calibri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𝐸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𝑎𝑋</m:t>
                          </m:r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+</m:t>
                          </m:r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𝑏𝑌</m:t>
                          </m:r>
                        </m:e>
                      </m:d>
                      <m:r>
                        <a:rPr lang="en-US" altLang="zh-CN" i="1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altLang="zh-CN" i="1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𝑎𝐸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𝑋</m:t>
                          </m:r>
                        </m:e>
                      </m:d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𝑏𝐸</m:t>
                      </m:r>
                      <m:d>
                        <m:dPr>
                          <m:ctrlP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𝑌</m:t>
                          </m:r>
                        </m:e>
                      </m:d>
                    </m:oMath>
                  </m:oMathPara>
                </a14:m>
                <a:endParaRPr lang="en-US" altLang="zh-CN" b="0" dirty="0" smtClean="0">
                  <a:solidFill>
                    <a:srgbClr val="0000CC"/>
                  </a:solidFill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en-US" altLang="zh-CN" dirty="0" smtClean="0">
                    <a:solidFill>
                      <a:srgbClr val="0000CC"/>
                    </a:solidFill>
                    <a:cs typeface="Calibri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X</m:t>
                    </m:r>
                    <m:r>
                      <a:rPr lang="en-US" altLang="zh-CN" b="0" i="0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 i="0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and</m:t>
                    </m:r>
                    <m:r>
                      <a:rPr lang="en-US" altLang="zh-CN" b="0" i="0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𝑌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𝑎𝑟𝑒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𝑖𝑛𝑑𝑒𝑝𝑒𝑛𝑑𝑒𝑛𝑡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, 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𝑤𝑒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altLang="zh-CN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h𝑎𝑣𝑒</m:t>
                    </m:r>
                  </m:oMath>
                </a14:m>
                <a:endParaRPr lang="en-US" altLang="zh-CN" b="0" i="1" dirty="0" smtClean="0">
                  <a:solidFill>
                    <a:srgbClr val="0000CC"/>
                  </a:solidFill>
                  <a:latin typeface="Cambria Math"/>
                  <a:cs typeface="Calibri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𝑎𝑋</m:t>
                          </m:r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+</m:t>
                          </m:r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𝑏𝑌</m:t>
                          </m:r>
                        </m:e>
                      </m:d>
                      <m:r>
                        <a:rPr lang="en-US" altLang="zh-CN" i="1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i="1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𝑋</m:t>
                          </m:r>
                        </m:e>
                      </m:d>
                      <m:r>
                        <a:rPr lang="en-US" altLang="zh-CN" i="1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i="1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𝑌</m:t>
                          </m:r>
                        </m:e>
                      </m:d>
                    </m:oMath>
                  </m:oMathPara>
                </a14:m>
                <a:endParaRPr lang="en-US" altLang="zh-CN" dirty="0">
                  <a:solidFill>
                    <a:srgbClr val="0000CC"/>
                  </a:solidFill>
                  <a:cs typeface="Calibri" pitchFamily="34" charset="0"/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𝑋</m:t>
                          </m:r>
                        </m:e>
                      </m:d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𝐸</m:t>
                      </m:r>
                      <m:d>
                        <m:dPr>
                          <m:ctrlP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CN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𝐸</m:t>
                          </m:r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𝑋</m:t>
                          </m:r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))</m:t>
                          </m:r>
                        </m:e>
                        <m:sup>
                          <m:r>
                            <a:rPr lang="en-US" altLang="zh-CN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685800"/>
                <a:ext cx="7467600" cy="4873752"/>
              </a:xfrm>
              <a:blipFill rotWithShape="1">
                <a:blip r:embed="rId2"/>
                <a:stretch>
                  <a:fillRect l="-1224" t="-1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452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81000" y="304800"/>
                <a:ext cx="8229600" cy="60198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altLang="zh-CN" sz="2800" dirty="0" smtClean="0">
                    <a:latin typeface="Calibri" pitchFamily="34" charset="0"/>
                    <a:cs typeface="Calibri" pitchFamily="34" charset="0"/>
                  </a:rPr>
                  <a:t>Chapter 16 (Page 428): #32:</a:t>
                </a:r>
              </a:p>
              <a:p>
                <a:pPr marL="365760" lvl="1" indent="0">
                  <a:lnSpc>
                    <a:spcPct val="150000"/>
                  </a:lnSpc>
                  <a:buNone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Seeds in packets of 20, estimate the seeds that will grow is: mean = 18, SD = 1.2. You buy 5 seed packets.  </a:t>
                </a:r>
                <a:endParaRPr lang="en-US" altLang="zh-CN" sz="2000" dirty="0" smtClean="0"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How many bad seeds do you expect to get</a:t>
                </a: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?</a:t>
                </a:r>
              </a:p>
              <a:p>
                <a:pPr marL="36576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𝑋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: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𝑔𝑜𝑜𝑑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 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𝑠𝑒𝑒𝑑𝑠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;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𝑌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=20−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𝑋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: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𝑏𝑎𝑑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 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𝑠𝑒𝑒𝑑𝑠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. 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𝐸</m:t>
                      </m:r>
                      <m:d>
                        <m:dPr>
                          <m:ctrlPr>
                            <a:rPr lang="en-US" altLang="zh-CN" sz="2400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𝑋</m:t>
                          </m:r>
                        </m:e>
                      </m:d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=18, 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𝑆𝐷</m:t>
                      </m:r>
                      <m:d>
                        <m:dPr>
                          <m:ctrlPr>
                            <a:rPr lang="en-US" altLang="zh-CN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𝑋</m:t>
                          </m:r>
                        </m:e>
                      </m:d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=1.2</m:t>
                      </m:r>
                    </m:oMath>
                  </m:oMathPara>
                </a14:m>
                <a:endParaRPr lang="en-US" altLang="zh-CN" sz="2400" b="0" dirty="0" smtClean="0">
                  <a:solidFill>
                    <a:srgbClr val="0000CC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>
                  <a:lnSpc>
                    <a:spcPct val="150000"/>
                  </a:lnSpc>
                  <a:buNone/>
                </a:pPr>
                <a:r>
                  <a:rPr lang="en-US" altLang="zh-CN" sz="2400" dirty="0" smtClean="0">
                    <a:solidFill>
                      <a:srgbClr val="0000CC"/>
                    </a:solidFill>
                    <a:latin typeface="Calibri" pitchFamily="34" charset="0"/>
                    <a:cs typeface="Calibri" pitchFamily="34" charset="0"/>
                  </a:rPr>
                  <a:t>So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𝐸</m:t>
                    </m:r>
                    <m:d>
                      <m:dPr>
                        <m:ctrlPr>
                          <a:rPr lang="en-US" altLang="zh-CN" sz="24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𝑌</m:t>
                        </m:r>
                      </m:e>
                    </m:d>
                    <m:r>
                      <a:rPr lang="en-US" altLang="zh-CN" sz="24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r>
                      <a:rPr lang="en-US" altLang="zh-CN" sz="2400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𝐸</m:t>
                    </m:r>
                    <m:d>
                      <m:dPr>
                        <m:ctrlPr>
                          <a:rPr lang="en-US" altLang="zh-CN" sz="2400" b="0" i="1" smtClean="0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20−</m:t>
                        </m:r>
                        <m:r>
                          <a:rPr lang="en-US" altLang="zh-CN" sz="2400" b="0" i="1" smtClean="0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𝑋</m:t>
                        </m:r>
                      </m:e>
                    </m:d>
                    <m:r>
                      <a:rPr lang="en-US" altLang="zh-CN" sz="2400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=2</m:t>
                    </m:r>
                    <m:r>
                      <a:rPr lang="en-US" altLang="zh-CN" sz="24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, </m:t>
                    </m:r>
                    <m:r>
                      <a:rPr lang="en-US" altLang="zh-CN" sz="24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𝑆𝐷</m:t>
                    </m:r>
                    <m:d>
                      <m:dPr>
                        <m:ctrlPr>
                          <a:rPr lang="en-US" altLang="zh-CN" sz="24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𝑌</m:t>
                        </m:r>
                      </m:e>
                    </m:d>
                    <m:r>
                      <a:rPr lang="en-US" altLang="zh-CN" sz="24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r>
                      <a:rPr lang="en-US" altLang="zh-CN" sz="2400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𝑆𝐷</m:t>
                    </m:r>
                    <m:d>
                      <m:dPr>
                        <m:ctrlPr>
                          <a:rPr lang="en-US" altLang="zh-CN" sz="2400" b="0" i="1" smtClean="0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20−</m:t>
                        </m:r>
                        <m:r>
                          <a:rPr lang="en-US" altLang="zh-CN" sz="2400" b="0" i="1" smtClean="0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𝑋</m:t>
                        </m:r>
                      </m:e>
                    </m:d>
                    <m:r>
                      <a:rPr lang="en-US" altLang="zh-CN" sz="2400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r>
                      <a:rPr lang="en-US" altLang="zh-CN" sz="2400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𝑆𝐷</m:t>
                    </m:r>
                    <m:d>
                      <m:dPr>
                        <m:ctrlPr>
                          <a:rPr lang="en-US" altLang="zh-CN" sz="2400" b="0" i="1" smtClean="0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𝑋</m:t>
                        </m:r>
                      </m:e>
                    </m:d>
                    <m:r>
                      <a:rPr lang="en-US" altLang="zh-CN" sz="2400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r>
                      <a:rPr lang="en-US" altLang="zh-CN" sz="24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1.2</m:t>
                    </m:r>
                  </m:oMath>
                </a14:m>
                <a:endParaRPr lang="en-US" altLang="zh-CN" sz="2400" dirty="0" smtClean="0">
                  <a:solidFill>
                    <a:srgbClr val="0000CC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𝐸</m:t>
                      </m:r>
                      <m:d>
                        <m:dPr>
                          <m:ctrlPr>
                            <a:rPr lang="en-US" altLang="zh-CN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5</m:t>
                              </m:r>
                            </m:sub>
                          </m:sSub>
                        </m:e>
                      </m:d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𝐸</m:t>
                      </m:r>
                      <m:d>
                        <m:dPr>
                          <m:ctrlPr>
                            <a:rPr lang="en-US" altLang="zh-CN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𝑌</m:t>
                          </m:r>
                        </m:e>
                      </m:d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×5=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 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2</m:t>
                      </m:r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×5=10</m:t>
                      </m:r>
                    </m:oMath>
                  </m:oMathPara>
                </a14:m>
                <a:endParaRPr lang="en-US" altLang="zh-CN" sz="2400" dirty="0">
                  <a:solidFill>
                    <a:srgbClr val="0000CC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 What’s the standard deviation? </a:t>
                </a:r>
              </a:p>
              <a:p>
                <a:pPr marL="36576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𝑆𝐷</m:t>
                      </m:r>
                      <m:d>
                        <m:dPr>
                          <m:ctrlPr>
                            <a:rPr lang="en-US" altLang="zh-CN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2400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5</m:t>
                              </m:r>
                            </m:sub>
                          </m:sSub>
                        </m:e>
                      </m:d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CN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𝑉𝑎𝑟</m:t>
                          </m:r>
                          <m:r>
                            <a:rPr lang="en-US" altLang="zh-CN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sz="2400" i="1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sz="2400" i="1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  <m:t>)</m:t>
                          </m:r>
                        </m:e>
                      </m:rad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CN" sz="2400" i="1" smtClean="0">
                              <a:solidFill>
                                <a:srgbClr val="0000CC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zh-CN" sz="240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1.2</m:t>
                              </m:r>
                            </m:e>
                            <m:sup>
                              <m:r>
                                <a:rPr lang="en-US" altLang="zh-CN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sz="240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×</m:t>
                          </m:r>
                          <m:r>
                            <a:rPr lang="en-US" altLang="zh-CN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5</m:t>
                          </m:r>
                        </m:e>
                      </m:rad>
                      <m:r>
                        <a:rPr lang="en-US" altLang="zh-CN" sz="2400" b="0" i="1" smtClean="0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altLang="zh-CN" sz="2400" i="1">
                          <a:solidFill>
                            <a:srgbClr val="0000CC"/>
                          </a:solidFill>
                          <a:latin typeface="Cambria Math"/>
                          <a:cs typeface="Calibri" pitchFamily="34" charset="0"/>
                        </a:rPr>
                        <m:t>2.68</m:t>
                      </m:r>
                    </m:oMath>
                  </m:oMathPara>
                </a14:m>
                <a:endParaRPr lang="en-US" altLang="zh-CN" sz="2400" dirty="0">
                  <a:solidFill>
                    <a:srgbClr val="0000CC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lvl="1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n-US" altLang="zh-CN" sz="2400" dirty="0" smtClean="0">
                    <a:latin typeface="Calibri" pitchFamily="34" charset="0"/>
                    <a:cs typeface="Calibri" pitchFamily="34" charset="0"/>
                  </a:rPr>
                  <a:t> What assumptions do you make about the seeds? Is it warranted? Explain. </a:t>
                </a:r>
                <a:endParaRPr lang="en-US" altLang="zh-CN" sz="19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365760" lvl="1" indent="0">
                  <a:lnSpc>
                    <a:spcPct val="150000"/>
                  </a:lnSpc>
                  <a:buNone/>
                </a:pPr>
                <a:r>
                  <a:rPr lang="en-US" altLang="zh-CN" sz="2600" dirty="0" smtClean="0">
                    <a:solidFill>
                      <a:srgbClr val="0000CC"/>
                    </a:solidFill>
                    <a:latin typeface="Calibri" pitchFamily="34" charset="0"/>
                    <a:cs typeface="Calibri" pitchFamily="34" charset="0"/>
                  </a:rPr>
                  <a:t>To use </a:t>
                </a:r>
                <a14:m>
                  <m:oMath xmlns:m="http://schemas.openxmlformats.org/officeDocument/2006/math">
                    <m:r>
                      <a:rPr lang="en-US" altLang="zh-CN" sz="26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𝑉𝑎𝑟</m:t>
                    </m:r>
                    <m:r>
                      <a:rPr lang="en-US" altLang="zh-CN" sz="26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(</m:t>
                    </m:r>
                    <m:sSub>
                      <m:sSubPr>
                        <m:ctrlPr>
                          <a:rPr lang="en-US" altLang="zh-CN" sz="26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altLang="zh-CN" sz="26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𝑌</m:t>
                        </m:r>
                      </m:e>
                      <m:sub>
                        <m:r>
                          <a:rPr lang="en-US" altLang="zh-CN" sz="26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1</m:t>
                        </m:r>
                      </m:sub>
                    </m:sSub>
                    <m:r>
                      <a:rPr lang="en-US" altLang="zh-CN" sz="26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+…+</m:t>
                    </m:r>
                    <m:sSub>
                      <m:sSubPr>
                        <m:ctrlPr>
                          <a:rPr lang="en-US" altLang="zh-CN" sz="26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altLang="zh-CN" sz="26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𝑌</m:t>
                        </m:r>
                      </m:e>
                      <m:sub>
                        <m:r>
                          <a:rPr lang="en-US" altLang="zh-CN" sz="26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5</m:t>
                        </m:r>
                      </m:sub>
                    </m:sSub>
                    <m:r>
                      <a:rPr lang="en-US" altLang="zh-CN" sz="26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)</m:t>
                    </m:r>
                  </m:oMath>
                </a14:m>
                <a:r>
                  <a:rPr lang="en-US" altLang="zh-CN" sz="2600" dirty="0" smtClean="0">
                    <a:solidFill>
                      <a:srgbClr val="0000CC"/>
                    </a:solidFill>
                    <a:latin typeface="Calibri" pitchFamily="34" charset="0"/>
                    <a:cs typeface="Calibri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zh-CN" sz="26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𝑉𝑎𝑟</m:t>
                    </m:r>
                    <m:r>
                      <a:rPr lang="en-US" altLang="zh-CN" sz="26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(</m:t>
                    </m:r>
                    <m:sSub>
                      <m:sSubPr>
                        <m:ctrlPr>
                          <a:rPr lang="en-US" altLang="zh-CN" sz="26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altLang="zh-CN" sz="26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𝑌</m:t>
                        </m:r>
                      </m:e>
                      <m:sub>
                        <m:r>
                          <a:rPr lang="en-US" altLang="zh-CN" sz="26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1</m:t>
                        </m:r>
                      </m:sub>
                    </m:sSub>
                    <m:r>
                      <a:rPr lang="en-US" altLang="zh-CN" sz="2600" b="0" i="1" smtClean="0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)</m:t>
                    </m:r>
                    <m:r>
                      <a:rPr lang="en-US" altLang="zh-CN" sz="26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+…+</m:t>
                    </m:r>
                    <m:sSub>
                      <m:sSubPr>
                        <m:ctrlPr>
                          <a:rPr lang="en-US" altLang="zh-CN" sz="26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altLang="zh-CN" sz="2600" b="0" i="1" smtClean="0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𝑉𝑎𝑟</m:t>
                        </m:r>
                        <m:r>
                          <a:rPr lang="en-US" altLang="zh-CN" sz="2600" b="0" i="1" smtClean="0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(</m:t>
                        </m:r>
                        <m:r>
                          <a:rPr lang="en-US" altLang="zh-CN" sz="26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𝑌</m:t>
                        </m:r>
                      </m:e>
                      <m:sub>
                        <m:r>
                          <a:rPr lang="en-US" altLang="zh-CN" sz="2600" i="1">
                            <a:solidFill>
                              <a:srgbClr val="0000CC"/>
                            </a:solidFill>
                            <a:latin typeface="Cambria Math"/>
                            <a:cs typeface="Calibri" pitchFamily="34" charset="0"/>
                          </a:rPr>
                          <m:t>5</m:t>
                        </m:r>
                      </m:sub>
                    </m:sSub>
                    <m:r>
                      <a:rPr lang="en-US" altLang="zh-CN" sz="2600" i="1">
                        <a:solidFill>
                          <a:srgbClr val="0000CC"/>
                        </a:solidFill>
                        <a:latin typeface="Cambria Math"/>
                        <a:cs typeface="Calibri" pitchFamily="34" charset="0"/>
                      </a:rPr>
                      <m:t>)</m:t>
                    </m:r>
                  </m:oMath>
                </a14:m>
                <a:r>
                  <a:rPr lang="en-US" altLang="zh-CN" sz="2600" dirty="0" smtClean="0">
                    <a:solidFill>
                      <a:srgbClr val="0000CC"/>
                    </a:solidFill>
                    <a:latin typeface="Calibri" pitchFamily="34" charset="0"/>
                    <a:cs typeface="Calibri" pitchFamily="34" charset="0"/>
                  </a:rPr>
                  <a:t>, packets </a:t>
                </a:r>
                <a:r>
                  <a:rPr lang="en-US" altLang="zh-CN" sz="2600" dirty="0" smtClean="0">
                    <a:solidFill>
                      <a:srgbClr val="0000CC"/>
                    </a:solidFill>
                    <a:latin typeface="Calibri" pitchFamily="34" charset="0"/>
                    <a:cs typeface="Calibri" pitchFamily="34" charset="0"/>
                  </a:rPr>
                  <a:t>are </a:t>
                </a:r>
                <a:r>
                  <a:rPr lang="en-US" altLang="zh-CN" sz="2600" dirty="0" smtClean="0">
                    <a:solidFill>
                      <a:srgbClr val="0000CC"/>
                    </a:solidFill>
                    <a:latin typeface="Calibri" pitchFamily="34" charset="0"/>
                    <a:cs typeface="Calibri" pitchFamily="34" charset="0"/>
                  </a:rPr>
                  <a:t>assumed to be independent </a:t>
                </a:r>
                <a:r>
                  <a:rPr lang="en-US" altLang="zh-CN" sz="2600" dirty="0" smtClean="0">
                    <a:solidFill>
                      <a:srgbClr val="0000CC"/>
                    </a:solidFill>
                    <a:latin typeface="Calibri" pitchFamily="34" charset="0"/>
                    <a:cs typeface="Calibri" pitchFamily="34" charset="0"/>
                  </a:rPr>
                  <a:t>of each other. OK if different types of seeds; if all the same type (and lot), assumptions would probably not be valid. </a:t>
                </a:r>
                <a:endParaRPr lang="en-US" altLang="zh-CN" sz="3100" dirty="0" smtClean="0">
                  <a:solidFill>
                    <a:srgbClr val="0000CC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endParaRPr lang="en-US" altLang="zh-CN" dirty="0" smtClean="0">
                  <a:latin typeface="Calibri" pitchFamily="34" charset="0"/>
                  <a:cs typeface="Calibri" pitchFamily="34" charset="0"/>
                </a:endParaRPr>
              </a:p>
              <a:p>
                <a:endParaRPr lang="zh-CN" altLang="en-US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81000" y="304800"/>
                <a:ext cx="8229600" cy="6019800"/>
              </a:xfrm>
              <a:blipFill rotWithShape="1">
                <a:blip r:embed="rId2"/>
                <a:stretch>
                  <a:fillRect l="-296" t="-1619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878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1306</TotalTime>
  <Words>828</Words>
  <Application>Microsoft Office PowerPoint</Application>
  <PresentationFormat>On-screen Show (4:3)</PresentationFormat>
  <Paragraphs>149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凸显</vt:lpstr>
      <vt:lpstr>STT 200 – Lecture 1, section 2,4 Recitation 10 (11/6/2012) 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CSE802 Project   Hand written digit classification using the MNIST data set</dc:title>
  <dc:creator>Ming</dc:creator>
  <cp:lastModifiedBy>Zhen</cp:lastModifiedBy>
  <cp:revision>208</cp:revision>
  <dcterms:created xsi:type="dcterms:W3CDTF">2010-04-26T22:48:09Z</dcterms:created>
  <dcterms:modified xsi:type="dcterms:W3CDTF">2012-11-06T21:21:30Z</dcterms:modified>
</cp:coreProperties>
</file>