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318" r:id="rId4"/>
    <p:sldId id="327" r:id="rId5"/>
    <p:sldId id="325" r:id="rId6"/>
    <p:sldId id="328" r:id="rId7"/>
    <p:sldId id="331" r:id="rId8"/>
    <p:sldId id="329" r:id="rId9"/>
    <p:sldId id="306" r:id="rId10"/>
    <p:sldId id="314" r:id="rId11"/>
    <p:sldId id="322" r:id="rId12"/>
    <p:sldId id="323" r:id="rId13"/>
    <p:sldId id="330" r:id="rId14"/>
    <p:sldId id="307" r:id="rId15"/>
    <p:sldId id="319" r:id="rId16"/>
    <p:sldId id="315" r:id="rId17"/>
    <p:sldId id="316" r:id="rId18"/>
    <p:sldId id="317" r:id="rId19"/>
    <p:sldId id="312" r:id="rId20"/>
    <p:sldId id="320" r:id="rId21"/>
    <p:sldId id="324" r:id="rId22"/>
    <p:sldId id="326" r:id="rId23"/>
    <p:sldId id="287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503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CF08-9165-40BC-A8AC-AEDE687DAF09}" type="datetimeFigureOut">
              <a:rPr lang="zh-CN" altLang="en-US" smtClean="0"/>
              <a:t>2012/11/13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2B7C-AF43-436D-A997-9C8006292B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D3D5A4-78C1-4237-9F4C-D28E60D6F387}" type="datetimeFigureOut">
              <a:rPr lang="zh-CN" altLang="en-US" smtClean="0"/>
              <a:pPr/>
              <a:t>2012/11/13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ngz19@stt.m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t.msu.edu/users/zhangz19/stt200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6934200" cy="1970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STT 200 – Lecture 1, section 2,4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Recitation 11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(11/13/2012)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066800" y="2743200"/>
            <a:ext cx="8869320" cy="236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TA: Zhen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(Alan)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Zhang</a:t>
            </a: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2"/>
              </a:rPr>
              <a:t>zhangz19@stt.msu.edu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Office hour: (C500 WH) 1:45 – 2:45PM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Tuesday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(office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tel.: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432-3342)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Help-room: (A102 WH) 11:20AM-12:30PM,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Monday, Friday</a:t>
            </a:r>
          </a:p>
          <a:p>
            <a:pPr algn="ctr">
              <a:lnSpc>
                <a:spcPct val="10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meet on Tuesday: </a:t>
            </a: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3:00 – 3:50PM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A122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sz="2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12:40 – 1:30PM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A322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04</a:t>
            </a:r>
            <a:endParaRPr sz="1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17 (Page 447): #2 (continued):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Can we use Bernoulli models for the following? Explain: </a:t>
            </a:r>
            <a:endParaRPr lang="en-US" altLang="zh-CN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A city council of 11 Republicans and 8 Democrats picks a committee of 4 at random. What’s the probability they  choose all Democrats? </a:t>
            </a:r>
            <a:endParaRPr lang="en-US" altLang="zh-CN" sz="2000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No. The chance of a Democrat (or Republican) changes depending on who has already been picked. 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sz="20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74% of high-school students have cheated in a test at least once. You local high-school principal conducts a survey and gets responses that admit to cheating from 322 of the 481 students.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Yes, assuming responses (and cheating) are independent among the students.</a:t>
            </a:r>
            <a:endParaRPr lang="en-US" altLang="zh-CN" sz="1800" u="sng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848600" cy="487375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Review question 2 above, and then similarly solve problem 1. Compare your results with answers given in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27716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086290"/>
            <a:ext cx="8382000" cy="546691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1. Can we use models based on Bernoulli trials?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No. More than two outcomes are possible. 			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Unlike question a) in problem 2, where we only count 6’s. In that case we have only two outcomes, 6 or not 6, while here we have {1,2,3,4,5,6}, more than 2 outcomes.]</a:t>
            </a:r>
          </a:p>
          <a:p>
            <a:pPr marL="457200" indent="-457200">
              <a:buAutoNum type="alphaLcParenR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Yes, assuming the people are unrelated to each other. </a:t>
            </a:r>
          </a:p>
          <a:p>
            <a:pPr marL="457200" indent="-457200">
              <a:buAutoNum type="alphaLcParenR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No. The chance of a heart changes as cards are dealt. </a:t>
            </a:r>
          </a:p>
          <a:p>
            <a:pPr marL="457200" indent="-457200">
              <a:buAutoNum type="alphaLcParenR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No, 500 is more than 10% of 3000. 			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[The 10% condition is violated in this situation (sampling without replacement)]</a:t>
            </a:r>
          </a:p>
          <a:p>
            <a:pPr marL="457200" indent="-457200">
              <a:buAutoNum type="alphaLcParenR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If packages in a case are independent of each other, yes; 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Otherwise, no.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000" y="37876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</a:rPr>
              <a:t>Answers for the exercise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153400" cy="5715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The remaining problems, 20, 22, 24 are dealing with arrows on bull’s-eyes</a:t>
            </a:r>
            <a:endParaRPr lang="en-US" altLang="zh-CN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4.bp.blogspot.com/-iVDUBSHM-3o/TphCPayw6DI/AAAAAAAAAS8/o96ySiUs2QU/s1600/BullsEyeTarget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12700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52400"/>
                <a:ext cx="8382000" cy="6705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sz="3400" dirty="0" smtClean="0">
                    <a:latin typeface="Calibri" pitchFamily="34" charset="0"/>
                    <a:cs typeface="Calibri" pitchFamily="34" charset="0"/>
                  </a:rPr>
                  <a:t>Chapter 17 (Page 448): #20: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An Olympic archer hits the bull’s-eye 80% of the time. Assume each shot is independent of the others. If she shoots 6 arrows, what is the probability of:</a:t>
                </a:r>
                <a:endParaRPr lang="en-US" altLang="zh-CN" sz="18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Her first bull’s-eye  comes on the third arrow.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𝑌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𝑓𝑜𝑙𝑙𝑜𝑤𝑠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𝐺𝑒𝑜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=0.8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,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𝑠𝑜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𝑌</m:t>
                          </m:r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.2</m:t>
                          </m:r>
                        </m:e>
                        <m:sup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.8=0.032</m:t>
                      </m:r>
                    </m:oMath>
                  </m:oMathPara>
                </a14:m>
                <a:endParaRPr lang="en-US" altLang="zh-CN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She missed the bull’s-eye at least once.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𝑋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𝑡h𝑒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𝑛𝑢𝑚𝑏𝑒𝑟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𝑜𝑓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𝑚𝑖𝑠𝑠𝑒𝑑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𝑠h𝑜𝑡𝑠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𝑓𝑜𝑙𝑙𝑜𝑤𝑠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𝐵𝑖𝑛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=6,</m:t>
                          </m:r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=0.2</m:t>
                          </m:r>
                        </m:e>
                      </m:d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, 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𝑠𝑜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200" i="1" dirty="0" smtClean="0">
                  <a:solidFill>
                    <a:srgbClr val="0000CC"/>
                  </a:solidFill>
                  <a:latin typeface="Cambria Math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≥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1−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=1−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𝑏𝑖𝑛𝑜𝑚𝑐𝑑𝑓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6,.2,0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=.738</m:t>
                      </m:r>
                    </m:oMath>
                  </m:oMathPara>
                </a14:m>
                <a:endParaRPr lang="en-US" altLang="zh-CN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Or simply,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h𝑖𝑡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𝑎𝑙𝑙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=1−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.8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=0.73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8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Her first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bull’s-eye comes on the forth or fifth arrow.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𝑌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=4 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𝑜𝑟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5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𝑌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=4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𝑌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=5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.2</m:t>
                          </m:r>
                        </m:e>
                        <m:sup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.8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.2</m:t>
                          </m:r>
                        </m:e>
                        <m:sup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.8</m:t>
                      </m:r>
                      <m:r>
                        <a:rPr lang="en-US" altLang="zh-CN" sz="22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=.00768</m:t>
                      </m:r>
                    </m:oMath>
                  </m:oMathPara>
                </a14:m>
                <a:endParaRPr lang="en-US" altLang="zh-CN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52400"/>
                <a:ext cx="8382000" cy="6705600"/>
              </a:xfrm>
              <a:blipFill rotWithShape="1">
                <a:blip r:embed="rId2"/>
                <a:stretch>
                  <a:fillRect l="-727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4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609600"/>
                <a:ext cx="83820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17 (Page 448): #20 (continued):</a:t>
                </a: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She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gets exactly 4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bull’s-eye.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𝑋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𝑡h𝑒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𝑛𝑢𝑚𝑏𝑒𝑟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𝑜𝑓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𝑏𝑢𝑙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Calibri" pitchFamily="34" charset="0"/>
                          <a:cs typeface="Calibri" pitchFamily="34" charset="0"/>
                        </a:rPr>
                        <m:t>−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𝑒𝑦𝑒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𝑓𝑜𝑙𝑙𝑜𝑤𝑠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𝐵𝑖𝑛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=6,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=0.8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,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𝑠𝑜</m:t>
                      </m:r>
                    </m:oMath>
                  </m:oMathPara>
                </a14:m>
                <a:endParaRPr lang="en-US" altLang="zh-CN" sz="2000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𝑏𝑖𝑛𝑜𝑚𝑝𝑑𝑓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6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,.8,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246</m:t>
                      </m:r>
                    </m:oMath>
                  </m:oMathPara>
                </a14:m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She gets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at least 4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bull’s-eye. 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≥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1−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≤3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=1−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𝑐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𝑑𝑓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6,.8,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901</m:t>
                      </m:r>
                    </m:oMath>
                  </m:oMathPara>
                </a14:m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4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She gets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at most 4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bull’s-eye. 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𝑏𝑖𝑛𝑜𝑚𝑐𝑑𝑓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6,.8,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345</m:t>
                      </m:r>
                    </m:oMath>
                  </m:oMathPara>
                </a14:m>
                <a:endParaRPr lang="en-US" altLang="zh-CN" sz="24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609600"/>
                <a:ext cx="8382000" cy="6248400"/>
              </a:xfrm>
              <a:blipFill rotWithShape="1">
                <a:blip r:embed="rId2"/>
                <a:stretch>
                  <a:fillRect l="-655" t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0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304800"/>
                <a:ext cx="8382000" cy="6248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17 (Page 448): #22: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An Olympic archer hits the bull’s-eye 80% of the time. Assume each shot is independent of the others. If she shoots 6 arrows, what is the probability of: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How </a:t>
                </a: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many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bull’s-eyes do you expect her to get?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the number of bull’s-eyes follows Bin(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altLang="zh-CN" sz="24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6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=0.8</m:t>
                    </m:r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), so </a:t>
                </a:r>
                <a:endParaRPr lang="en-US" altLang="zh-CN" sz="24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𝜇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𝑛𝑝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=4.8</m:t>
                      </m:r>
                    </m:oMath>
                  </m:oMathPara>
                </a14:m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With what standard deviation?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𝑆𝐷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𝜎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𝑛𝑝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(1−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ra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0.98</m:t>
                      </m:r>
                    </m:oMath>
                  </m:oMathPara>
                </a14:m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If she keeps shooting arrows until she hits the bull’s-eye, how long do you expect it will take?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solidFill>
                      <a:srgbClr val="0000CC"/>
                    </a:solidFill>
                    <a:cs typeface="Calibri" pitchFamily="34" charset="0"/>
                  </a:rPr>
                  <a:t>The number of trials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follows Geo(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=0.8</m:t>
                    </m:r>
                  </m:oMath>
                </a14:m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), so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𝑌</m:t>
                        </m:r>
                      </m:e>
                    </m:d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=1.25</m:t>
                    </m:r>
                  </m:oMath>
                </a14:m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 shots.</a:t>
                </a:r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304800"/>
                <a:ext cx="8382000" cy="6248400"/>
              </a:xfrm>
              <a:blipFill rotWithShape="1">
                <a:blip r:embed="rId2"/>
                <a:stretch>
                  <a:fillRect l="-364" t="-1366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553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17 (Page 448): #24: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An Olympic archer hits the bull’s-eye 80% of the time. Assume each shot is independent of the others. Suppose she shoots 10 arrows.</a:t>
                </a:r>
                <a:endParaRPr lang="en-US" altLang="zh-CN" sz="18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Find the mean and standard deviation of the number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of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bull’s-eyes she may get.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0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the number of bull’s-eyes follows Bin(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10, 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=0.8</m:t>
                    </m:r>
                  </m:oMath>
                </a14:m>
                <a:r>
                  <a:rPr lang="en-US" altLang="zh-CN" sz="20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), so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zh-CN" altLang="en-US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𝜇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𝑛𝑝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=8,  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𝑆𝐷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zh-CN" altLang="en-US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𝜎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𝑛𝑝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(1−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ra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=1.26</m:t>
                      </m:r>
                    </m:oMath>
                  </m:oMathPara>
                </a14:m>
                <a:endParaRPr lang="en-US" altLang="zh-CN" sz="20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0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What’s the probability that she never misses?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𝑛𝑒𝑣𝑒𝑟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𝑚𝑖𝑠𝑠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=10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0.8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10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𝑏𝑖𝑛𝑜𝑚𝑝𝑑𝑓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10,.8,10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=0.107</m:t>
                      </m:r>
                    </m:oMath>
                  </m:oMathPara>
                </a14:m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553200"/>
              </a:xfrm>
              <a:blipFill rotWithShape="1">
                <a:blip r:embed="rId2"/>
                <a:stretch>
                  <a:fillRect l="-667" t="-83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2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304800"/>
                <a:ext cx="8458200" cy="6553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17 (Page 448): #24(continued):</a:t>
                </a: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What’s the probability that there are no more than 8 bull’s-eyes? 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𝑏𝑖𝑛𝑜𝑚𝑐𝑑𝑓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10,0.8,8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624</m:t>
                      </m:r>
                    </m:oMath>
                  </m:oMathPara>
                </a14:m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4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What’s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the probability that there are exactly 8 bull’s-eyes? 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=8</m:t>
                        </m:r>
                      </m:e>
                    </m:d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𝑏𝑖𝑛𝑜𝑚𝑝𝑑𝑓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10,0.8,</m:t>
                        </m:r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=0.302</m:t>
                    </m:r>
                  </m:oMath>
                </a14:m>
                <a:endParaRPr lang="en-US" altLang="zh-CN" sz="2400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:endParaRPr lang="en-US" altLang="zh-CN" sz="24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What’s the probability that she hits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the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bull’s-eyes more often than she misses?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&gt;5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1−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≤5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=1−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𝑏𝑖𝑛𝑜𝑚𝑐𝑑𝑓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10,0.8,5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=0.967</m:t>
                      </m:r>
                    </m:oMath>
                  </m:oMathPara>
                </a14:m>
                <a:endParaRPr lang="en-US" altLang="zh-CN" sz="24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24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304800"/>
                <a:ext cx="8458200" cy="6553200"/>
              </a:xfrm>
              <a:blipFill rotWithShape="1">
                <a:blip r:embed="rId2"/>
                <a:stretch>
                  <a:fillRect l="-649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5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487375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Review questions 20, 22 and 24 above, and then similarly solve problems 19, 21 and 23. Compare your results with answers given in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4214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We will discuss following problems: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Chapter 17 “</a:t>
            </a:r>
            <a:r>
              <a:rPr lang="en-US" altLang="zh-CN" sz="2400" i="1" dirty="0" smtClean="0">
                <a:latin typeface="Calibri" pitchFamily="34" charset="0"/>
                <a:cs typeface="Calibri" pitchFamily="34" charset="0"/>
              </a:rPr>
              <a:t>Probability Models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” (Page 447)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# 2, 20, 22, 24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Complete review questions for Quiz 4: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CHAPTER </a:t>
            </a:r>
            <a:r>
              <a:rPr lang="en-US" sz="2000" dirty="0"/>
              <a:t>16: Nos. 1 - 8; 11 - 18; 23 - 32.</a:t>
            </a:r>
          </a:p>
          <a:p>
            <a:pPr marL="0" indent="0">
              <a:buNone/>
            </a:pPr>
            <a:r>
              <a:rPr lang="en-US" sz="2000" dirty="0" smtClean="0"/>
              <a:t>	CHAPTER </a:t>
            </a:r>
            <a:r>
              <a:rPr lang="en-US" sz="2000" dirty="0"/>
              <a:t>17: Nos. 1 - 2; 9 - 12; 19 - 24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 will answer questions on these if time permits. </a:t>
            </a:r>
          </a:p>
          <a:p>
            <a:pPr marL="0" indent="0"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All recitation PowerPoint slides available at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  <a:hlinkClick r:id="rId2"/>
              </a:rPr>
              <a:t>here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086290"/>
                <a:ext cx="8382000" cy="5466910"/>
              </a:xfrm>
            </p:spPr>
            <p:txBody>
              <a:bodyPr numCol="2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19: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P(Left Handed)=.13, n = 5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.87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sup>
                    </m:sSup>
                    <m:r>
                      <a:rPr lang="en-US" altLang="zh-CN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.13= .0745</m:t>
                    </m:r>
                  </m:oMath>
                </a14:m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.87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=0.502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.87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.13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.87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.13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=0.211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𝑏𝑖𝑛𝑜𝑚𝑝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𝑑𝑓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5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,.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13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=.0166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𝑐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𝑑𝑓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5,.13,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=.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0179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𝑐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𝑑𝑓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5,.13,3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=.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9987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21: 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𝑛𝑝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=5×.13=.65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𝑆𝐷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𝑛𝑝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(1−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</m:ra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=.75</m:t>
                    </m:r>
                  </m:oMath>
                </a14:m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𝑌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.13</m:t>
                        </m:r>
                      </m:den>
                    </m:f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=7.69</m:t>
                    </m:r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picks</a:t>
                </a:r>
              </a:p>
              <a:p>
                <a:pPr marL="457200" indent="-457200">
                  <a:buAutoNum type="alphaLcParenR"/>
                </a:pP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23: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P(Right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Handed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)=.87,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n =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12</a:t>
                </a:r>
              </a:p>
              <a:p>
                <a:pPr marL="457200" indent="-457200">
                  <a:buFont typeface="Wingdings"/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𝑛𝑝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=12×.87=10.44</m:t>
                    </m:r>
                  </m:oMath>
                </a14:m>
                <a:r>
                  <a:rPr lang="en-US" altLang="zh-CN" b="0" dirty="0" smtClean="0">
                    <a:solidFill>
                      <a:srgbClr val="0000CC"/>
                    </a:solidFill>
                    <a:latin typeface="Calibri" pitchFamily="34" charset="0"/>
                    <a:ea typeface="Cambria Math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𝑆𝐷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𝑛𝑝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(1−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</m:ra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=1.16</m:t>
                    </m:r>
                  </m:oMath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.87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12</m:t>
                        </m:r>
                      </m:sup>
                    </m:sSup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812</m:t>
                    </m:r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r>
                  <a:rPr lang="en-US" altLang="zh-CN" b="0" dirty="0" smtClean="0">
                    <a:solidFill>
                      <a:srgbClr val="0000CC"/>
                    </a:solidFill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𝑐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𝑑𝑓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12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,.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87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=.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475</m:t>
                    </m:r>
                  </m:oMath>
                </a14:m>
                <a:endParaRPr lang="en-US" altLang="zh-CN" b="0" dirty="0" smtClean="0">
                  <a:solidFill>
                    <a:srgbClr val="0000CC"/>
                  </a:solidFill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</m:t>
                    </m:r>
                    <m:r>
                      <a:rPr lang="en-US" altLang="zh-CN" sz="22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  <m:r>
                      <a:rPr lang="en-US" altLang="zh-CN" sz="22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𝑑𝑓</m:t>
                    </m:r>
                    <m:d>
                      <m:dPr>
                        <m:ctrlPr>
                          <a:rPr lang="en-US" altLang="zh-CN" sz="22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12,.87,</m:t>
                        </m:r>
                        <m:r>
                          <a:rPr lang="en-US" altLang="zh-CN" sz="22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=0.00193</m:t>
                    </m:r>
                  </m:oMath>
                </a14:m>
                <a:endParaRPr lang="en-US" altLang="zh-CN" sz="2000" b="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Font typeface="Wingdings"/>
                  <a:buAutoNum type="alphaLcParenR"/>
                </a:pP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sz="22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𝑏𝑖𝑛𝑜𝑚𝑐𝑑𝑓</m:t>
                    </m:r>
                    <m:d>
                      <m:dPr>
                        <m:ctrlPr>
                          <a:rPr lang="en-US" altLang="zh-CN" sz="22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12,.87,</m:t>
                        </m:r>
                        <m:r>
                          <a:rPr lang="en-US" altLang="zh-CN" sz="22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e>
                    </m:d>
                    <m:r>
                      <a:rPr lang="en-US" altLang="zh-CN" sz="22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=.998</m:t>
                    </m:r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457200" indent="-457200">
                  <a:buAutoNum type="alphaLcParenR"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086290"/>
                <a:ext cx="8382000" cy="5466910"/>
              </a:xfrm>
              <a:blipFill rotWithShape="1">
                <a:blip r:embed="rId2"/>
                <a:stretch>
                  <a:fillRect l="-945" t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5000" y="37876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</a:rPr>
              <a:t>Answers for the exercise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487375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Bonus Question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Problem 23 in Chapter 16 (Page 428):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Play two games. P(win first game) = 0.4. If you win the first game, the chance you also win the second is 0.2. If you lose the first, the chance that you win the second is 0.3. 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Are the two games independent? 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Probability that you lose both games. </a:t>
            </a:r>
          </a:p>
          <a:p>
            <a:pPr marL="457200" indent="-457200">
              <a:buFont typeface="Wingdings"/>
              <a:buAutoNum type="alphaLcParenR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Probability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that you win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both games. 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X be the number of games you win. Find the probability model. 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Expected value and standard deviation of X?  </a:t>
            </a:r>
          </a:p>
        </p:txBody>
      </p:sp>
    </p:spTree>
    <p:extLst>
      <p:ext uri="{BB962C8B-B14F-4D97-AF65-F5344CB8AC3E}">
        <p14:creationId xmlns:p14="http://schemas.microsoft.com/office/powerpoint/2010/main" val="15815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487375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Review the bonus questions above, and then similarly solve problems 24 in chapter 16. </a:t>
            </a:r>
          </a:p>
        </p:txBody>
      </p:sp>
    </p:spTree>
    <p:extLst>
      <p:ext uri="{BB962C8B-B14F-4D97-AF65-F5344CB8AC3E}">
        <p14:creationId xmlns:p14="http://schemas.microsoft.com/office/powerpoint/2010/main" val="1731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62610" y="3429000"/>
            <a:ext cx="4876800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3600" dirty="0" smtClean="0">
                <a:latin typeface="18thCentury" pitchFamily="2" charset="0"/>
              </a:rPr>
              <a:t>Thank you.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90600"/>
                <a:ext cx="81534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800" u="sng" dirty="0" smtClean="0">
                    <a:latin typeface="Calibri" pitchFamily="34" charset="0"/>
                    <a:cs typeface="Calibri" pitchFamily="34" charset="0"/>
                  </a:rPr>
                  <a:t>Geometric Model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= number of trials until the first success occurs. 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= probability of success </a:t>
                </a:r>
              </a:p>
              <a:p>
                <a:pPr marL="0" indent="0" algn="ctr">
                  <a:buNone/>
                </a:pPr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 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SD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800" i="1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1−</m:t>
                            </m:r>
                            <m:r>
                              <a:rPr lang="en-US" altLang="zh-CN" sz="2800" i="1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altLang="zh-CN" sz="2800" u="sng" dirty="0">
                    <a:latin typeface="Calibri" pitchFamily="34" charset="0"/>
                    <a:cs typeface="Calibri" pitchFamily="34" charset="0"/>
                  </a:rPr>
                  <a:t>Binomial </a:t>
                </a:r>
                <a:r>
                  <a:rPr lang="en-US" altLang="zh-CN" sz="2800" u="sng" dirty="0" smtClean="0">
                    <a:latin typeface="Calibri" pitchFamily="34" charset="0"/>
                    <a:cs typeface="Calibri" pitchFamily="34" charset="0"/>
                  </a:rPr>
                  <a:t>Model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 = number of successes in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 independent trials. 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 = probability of success </a:t>
                </a:r>
              </a:p>
              <a:p>
                <a:pPr marL="0" indent="0" algn="ctr">
                  <a:buNone/>
                </a:pPr>
                <a:r>
                  <a:rPr lang="en-US" altLang="zh-CN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𝑛𝑝</m:t>
                    </m:r>
                  </m:oMath>
                </a14:m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SD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𝑛𝑝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(1−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buNone/>
                </a:pP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Both are based on </a:t>
                </a:r>
                <a:r>
                  <a:rPr lang="en-US" altLang="zh-CN" sz="2800" u="sng" dirty="0" smtClean="0">
                    <a:latin typeface="Calibri" pitchFamily="34" charset="0"/>
                    <a:cs typeface="Calibri" pitchFamily="34" charset="0"/>
                  </a:rPr>
                  <a:t>Bernoulli trials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endParaRPr lang="zh-CN" alt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90600"/>
                <a:ext cx="8153400" cy="5562600"/>
              </a:xfrm>
              <a:blipFill rotWithShape="1">
                <a:blip r:embed="rId2"/>
                <a:stretch>
                  <a:fillRect l="-1495" t="-1754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9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153400" cy="5715000"/>
          </a:xfrm>
        </p:spPr>
        <p:txBody>
          <a:bodyPr>
            <a:normAutofit/>
          </a:bodyPr>
          <a:lstStyle/>
          <a:p>
            <a:r>
              <a:rPr lang="en-US" altLang="zh-CN" u="sng" dirty="0" smtClean="0">
                <a:latin typeface="Calibri" pitchFamily="34" charset="0"/>
                <a:cs typeface="Calibri" pitchFamily="34" charset="0"/>
              </a:rPr>
              <a:t>Check Bernoulli Trials</a:t>
            </a: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Two possible outcomes per trial (“Success” or “Failure”). </a:t>
            </a:r>
          </a:p>
          <a:p>
            <a:pPr>
              <a:buFont typeface="Wingdings" pitchFamily="2" charset="2"/>
              <a:buChar char="q"/>
            </a:pPr>
            <a:endParaRPr lang="en-US" altLang="zh-CN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Constant Probability of success.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Trials are independent. 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Check </a:t>
            </a:r>
            <a:r>
              <a:rPr lang="en-US" altLang="zh-CN" sz="20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10% condition </a:t>
            </a:r>
            <a:r>
              <a:rPr lang="en-US" altLang="zh-CN" sz="20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when sampling without replacement.  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(Page: 435) “Bernoulli trials must be independent. If that assumption is violated, it is still okay to proceed as long as the </a:t>
            </a:r>
            <a:r>
              <a:rPr lang="en-US" altLang="zh-CN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sample is smaller than 10% of the population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. ”</a:t>
            </a:r>
            <a:endParaRPr lang="zh-CN" alt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90600"/>
                <a:ext cx="81534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Difference between these and Normal Model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follows Bin(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), then X can take </a:t>
                </a:r>
                <a:r>
                  <a:rPr lang="en-US" altLang="zh-CN" sz="2000" u="sng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integer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values from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follows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Geo(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), then X can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take any </a:t>
                </a:r>
                <a:r>
                  <a:rPr lang="en-US" altLang="zh-CN" sz="2000" u="sng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integer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values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The two distributions are </a:t>
                </a:r>
                <a:r>
                  <a:rPr lang="en-US" altLang="zh-CN" sz="2000" u="sng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discrete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 X follows N(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𝜇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zh-CN" altLang="en-US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𝜎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), then X can take any values. Normal distribution is </a:t>
                </a:r>
                <a:r>
                  <a:rPr lang="en-US" altLang="zh-CN" sz="2000" u="sng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continuous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In calculator, both </a:t>
                </a:r>
                <a:r>
                  <a:rPr lang="en-US" altLang="zh-CN" sz="2000" i="1" dirty="0" err="1" smtClean="0">
                    <a:latin typeface="Calibri" pitchFamily="34" charset="0"/>
                    <a:cs typeface="Calibri" pitchFamily="34" charset="0"/>
                  </a:rPr>
                  <a:t>binomcdf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and </a:t>
                </a:r>
                <a:r>
                  <a:rPr lang="en-US" altLang="zh-CN" sz="2000" i="1" dirty="0" err="1" smtClean="0">
                    <a:latin typeface="Calibri" pitchFamily="34" charset="0"/>
                    <a:cs typeface="Calibri" pitchFamily="34" charset="0"/>
                  </a:rPr>
                  <a:t>normcdf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return the left-tail-probability (</a:t>
                </a:r>
                <a:r>
                  <a:rPr lang="en-US" altLang="zh-CN" sz="2000" dirty="0" err="1" smtClean="0">
                    <a:latin typeface="Calibri" pitchFamily="34" charset="0"/>
                    <a:cs typeface="Calibri" pitchFamily="34" charset="0"/>
                  </a:rPr>
                  <a:t>cdf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=cumulative distribution function)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But since binomial variable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can only take integer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values, we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=1−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𝑏𝑖𝑛𝑜𝑚𝑐𝑑𝑓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while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≥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=1−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−1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𝑏𝑖𝑛𝑜𝑚𝑐𝑑𝑓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Clearly the two probabilities are not the same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=0,…,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But for normal distribution, we have:</a:t>
                </a:r>
                <a:endParaRPr lang="en-US" altLang="zh-CN" sz="2000" b="0" i="0" dirty="0" smtClean="0">
                  <a:solidFill>
                    <a:srgbClr val="0000CC"/>
                  </a:solidFill>
                  <a:latin typeface="Cambria Math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≥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=1−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=1−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𝑛𝑜𝑟𝑚𝑐𝑑𝑓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(−9^9,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r>
                      <a:rPr lang="zh-CN" altLang="en-US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𝜇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zh-CN" altLang="en-US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𝜎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CN" sz="2000" i="1" dirty="0" err="1" smtClean="0">
                    <a:latin typeface="Calibri" pitchFamily="34" charset="0"/>
                    <a:cs typeface="Calibri" pitchFamily="34" charset="0"/>
                  </a:rPr>
                  <a:t>Binompdf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zh-CN" alt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follows Bin(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−1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/>
                          <a:cs typeface="Calibri" pitchFamily="34" charset="0"/>
                        </a:rPr>
                        <m:t>𝑐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𝑑𝑓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/>
                          <a:cs typeface="Calibri" pitchFamily="34" charset="0"/>
                        </a:rPr>
                        <m:t>𝑐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𝑑𝑓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/>
                          <a:cs typeface="Calibri" pitchFamily="34" charset="0"/>
                        </a:rPr>
                        <m:t>𝑝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𝑑𝑓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This is not the case for </a:t>
                </a:r>
                <a:r>
                  <a:rPr lang="en-US" altLang="zh-CN" sz="2000" i="1" dirty="0" err="1" smtClean="0">
                    <a:latin typeface="Calibri" pitchFamily="34" charset="0"/>
                    <a:cs typeface="Calibri" pitchFamily="34" charset="0"/>
                  </a:rPr>
                  <a:t>normcdf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and </a:t>
                </a:r>
                <a:r>
                  <a:rPr lang="en-US" altLang="zh-CN" sz="2000" i="1" dirty="0" err="1" smtClean="0">
                    <a:latin typeface="Calibri" pitchFamily="34" charset="0"/>
                    <a:cs typeface="Calibri" pitchFamily="34" charset="0"/>
                  </a:rPr>
                  <a:t>normpdf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  <a:endParaRPr lang="zh-CN" alt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90600"/>
                <a:ext cx="8153400" cy="5715000"/>
              </a:xfrm>
              <a:blipFill rotWithShape="1">
                <a:blip r:embed="rId2"/>
                <a:stretch>
                  <a:fillRect l="-673" t="-1281" r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2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90600"/>
                <a:ext cx="81534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Association between these and Normal Model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Nevertheless, </a:t>
                </a:r>
                <a:r>
                  <a:rPr lang="en-US" altLang="zh-CN" sz="2000" i="1" dirty="0" err="1">
                    <a:latin typeface="Calibri" pitchFamily="34" charset="0"/>
                    <a:cs typeface="Calibri" pitchFamily="34" charset="0"/>
                  </a:rPr>
                  <a:t>binomcdf</a:t>
                </a: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can be approximated by </a:t>
                </a:r>
                <a:r>
                  <a:rPr lang="en-US" altLang="zh-CN" sz="2000" i="1" dirty="0" err="1" smtClean="0">
                    <a:latin typeface="Calibri" pitchFamily="34" charset="0"/>
                    <a:cs typeface="Calibri" pitchFamily="34" charset="0"/>
                  </a:rPr>
                  <a:t>normcdf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 if the </a:t>
                </a:r>
                <a:r>
                  <a:rPr lang="en-US" altLang="zh-CN" sz="2000" u="sng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success/failure condition</a:t>
                </a:r>
                <a:r>
                  <a:rPr lang="en-US" altLang="zh-CN" sz="20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holds, i.e.:</a:t>
                </a:r>
                <a:r>
                  <a:rPr lang="zh-CN" alt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𝑛𝑝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10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𝑞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1−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≥10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Specifically,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follows Bin(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)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𝑛𝑝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≥10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𝑛𝑞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1−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≥10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,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altLang="zh-CN" sz="20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 Find Z-score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 algn="ctr">
                  <a:buNone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 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− </m:t>
                        </m:r>
                        <m:r>
                          <a:rPr lang="zh-CN" altLang="en-US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𝜇</m:t>
                        </m:r>
                      </m:num>
                      <m:den>
                        <m:r>
                          <a:rPr lang="zh-CN" altLang="en-US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𝜎</m:t>
                        </m:r>
                      </m:den>
                    </m:f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𝑥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−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𝑛𝑝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00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𝑛𝑝</m:t>
                            </m:r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(1−</m:t>
                            </m:r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𝑝</m:t>
                            </m:r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𝑋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zh-CN" sz="20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 =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𝑏𝑖𝑛𝑜𝑚𝑐𝑑𝑓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≈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𝑍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≤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 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𝑛𝑜𝑟𝑚𝑐𝑑𝑓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(−9^9,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𝑧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,0,1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And we can also find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𝑍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≤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using standard normal table. 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Example in Page 440: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=151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from Bin(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1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422,  0.09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𝑧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=2.13</m:t>
                    </m:r>
                  </m:oMath>
                </a14:m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90600"/>
                <a:ext cx="8153400" cy="5715000"/>
              </a:xfrm>
              <a:blipFill rotWithShape="1">
                <a:blip r:embed="rId2"/>
                <a:stretch>
                  <a:fillRect l="-747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5893"/>
            <a:ext cx="20002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85800"/>
          </a:xfrm>
        </p:spPr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153400" cy="5715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Association between these and Normal Model</a:t>
            </a:r>
          </a:p>
          <a:p>
            <a:pPr marL="0" indent="0">
              <a:buNone/>
            </a:pPr>
            <a:r>
              <a:rPr lang="en-US" altLang="zh-CN" dirty="0">
                <a:latin typeface="Calibri" pitchFamily="34" charset="0"/>
                <a:cs typeface="Calibri" pitchFamily="34" charset="0"/>
              </a:rPr>
              <a:t>  </a:t>
            </a:r>
            <a:endParaRPr lang="en-US" altLang="zh-CN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1701"/>
            <a:ext cx="764919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153400" cy="5715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Are you ready to solve problems?</a:t>
            </a:r>
            <a:endParaRPr lang="en-US" altLang="zh-CN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http://1.bp.blogspot.com/-O74VeGxPkYY/UFyT7xU0DhI/AAAAAAAAAF8/gmJ4QJE6FqE/s1600/Problem-Solution-Magnifying-Glass-1220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410200" cy="42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17 (Page 447): #2: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Can we use Bernoulli models for the following? Explain: </a:t>
            </a:r>
            <a:endParaRPr lang="en-US" altLang="zh-CN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Rolling 5 die and need to get at least two 6’s to win;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Yes. Outcomes are {getting a 6} and {not getting a 6};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sz="200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We record the eye colors found in a group of 500 people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No. More than two outcomes are possible. 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sz="200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A manufacturer recalls a doll because about 3% have buttons that are not properly attached. Customers returns 37 of these dolls. Is the manufacturer likely to find any dangerous buttons?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0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If the dolls were manufactured independently of each others, Yes. </a:t>
            </a:r>
            <a:endParaRPr lang="en-US" altLang="zh-CN" sz="1800" u="sng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1762</TotalTime>
  <Words>1982</Words>
  <Application>Microsoft Office PowerPoint</Application>
  <PresentationFormat>On-screen Show (4:3)</PresentationFormat>
  <Paragraphs>202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凸显</vt:lpstr>
      <vt:lpstr>STT 200 – Lecture 1, section 2,4 Recitation 11 (11/13/2012) </vt:lpstr>
      <vt:lpstr>Overview</vt:lpstr>
      <vt:lpstr>Review</vt:lpstr>
      <vt:lpstr>Review</vt:lpstr>
      <vt:lpstr>Review</vt:lpstr>
      <vt:lpstr>Review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CSE802 Project   Hand written digit classification using the MNIST data set</dc:title>
  <dc:creator>Ming</dc:creator>
  <cp:lastModifiedBy>Zhen</cp:lastModifiedBy>
  <cp:revision>324</cp:revision>
  <dcterms:created xsi:type="dcterms:W3CDTF">2010-04-26T22:48:09Z</dcterms:created>
  <dcterms:modified xsi:type="dcterms:W3CDTF">2012-11-13T21:15:06Z</dcterms:modified>
</cp:coreProperties>
</file>