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306" r:id="rId4"/>
    <p:sldId id="339" r:id="rId5"/>
    <p:sldId id="331" r:id="rId6"/>
    <p:sldId id="338" r:id="rId7"/>
    <p:sldId id="333" r:id="rId8"/>
    <p:sldId id="332" r:id="rId9"/>
    <p:sldId id="336" r:id="rId10"/>
    <p:sldId id="335" r:id="rId11"/>
    <p:sldId id="334" r:id="rId12"/>
    <p:sldId id="337" r:id="rId13"/>
    <p:sldId id="28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50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CF08-9165-40BC-A8AC-AEDE687DAF09}" type="datetimeFigureOut">
              <a:rPr lang="zh-CN" altLang="en-US" smtClean="0"/>
              <a:t>2012/11/20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2B7C-AF43-436D-A997-9C8006292B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D3D5A4-78C1-4237-9F4C-D28E60D6F387}" type="datetimeFigureOut">
              <a:rPr lang="zh-CN" altLang="en-US" smtClean="0"/>
              <a:pPr/>
              <a:t>2012/11/20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z19@stt.m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t.msu.edu/users/zhangz19/stt20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6934200" cy="1970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STT 200 – Lecture 1, section 2,4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Recitation </a:t>
            </a: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11/20/2012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66800" y="2743200"/>
            <a:ext cx="8869320" cy="236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TA: Zhen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(Alan)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Zhang</a:t>
            </a: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2"/>
              </a:rPr>
              <a:t>zhangz19@stt.msu.edu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Office hour: (C500 WH) 1:45 – 2:45PM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Tuesday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(office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tel.: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432-3342)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Help-room: (A102 WH) 11:20AM-12:30PM,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Monday, Friday</a:t>
            </a: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meet on Tuesday: </a:t>
            </a: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3:00 – 3:50PM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A122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2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12:40 – 1:30PM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A322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</a:t>
            </a:r>
            <a:endParaRPr sz="1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484): #47: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Carbon monoxide (CO) emissions for certain car vary with mean 2.9 g/mi and standard deviation 0.4 g/mi. A company has 80 of these cars.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be the mean CO level.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is the approximate model for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? Explain.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N(2.9, 0.4/</a:t>
                </a:r>
                <a:r>
                  <a:rPr lang="en-US" altLang="zh-CN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sqrt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(80)) = N(2.9,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0.045)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Estimate the probability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is between 3.0 and 3.1 g/mi.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Z scores (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LTP)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are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2.22(</a:t>
                </a:r>
                <a:r>
                  <a:rPr lang="en-US" dirty="0">
                    <a:solidFill>
                      <a:srgbClr val="0000CC"/>
                    </a:solidFill>
                  </a:rPr>
                  <a:t>.9868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) and 4.44 (1). So 1 - .9868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0.0132.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There is only a 5% chance that the mean CO level is greater than what value?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b="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LTP is 95% for 1.64 from the table, 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1.64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0.045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2.9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2.9738</m:t>
                    </m:r>
                  </m:oMath>
                </a14:m>
                <a:endParaRPr lang="en-US" altLang="zh-CN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5791200"/>
              </a:xfrm>
              <a:blipFill rotWithShape="1">
                <a:blip r:embed="rId2"/>
                <a:stretch>
                  <a:fillRect l="-667" t="-94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0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304800"/>
                <a:ext cx="8534400" cy="655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483): #37: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Duration of human pregnancies follows Normal distribution with mean 266 days and standard deviation 16 days. 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percentage last between 270 and 280 days?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Z score for 270 and 280: 0.25 and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0.875 with LTP: </a:t>
                </a:r>
                <a:r>
                  <a:rPr lang="en-US" dirty="0">
                    <a:solidFill>
                      <a:srgbClr val="0000CC"/>
                    </a:solidFill>
                  </a:rPr>
                  <a:t>.5987, .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8106</a:t>
                </a:r>
                <a:r>
                  <a:rPr lang="en-US" dirty="0" smtClean="0">
                    <a:solidFill>
                      <a:srgbClr val="0000CC"/>
                    </a:solidFill>
                    <a:latin typeface="Calibri" pitchFamily="34" charset="0"/>
                  </a:rPr>
                  <a:t>. So the answer is .8106 - .5987 </a:t>
                </a:r>
                <a:r>
                  <a:rPr lang="en-US" dirty="0">
                    <a:solidFill>
                      <a:srgbClr val="0000CC"/>
                    </a:solidFill>
                    <a:latin typeface="Calibri" pitchFamily="34" charset="0"/>
                  </a:rPr>
                  <a:t>= </a:t>
                </a:r>
                <a:r>
                  <a:rPr lang="en-US" dirty="0" smtClean="0">
                    <a:solidFill>
                      <a:srgbClr val="0000CC"/>
                    </a:solidFill>
                    <a:latin typeface="Calibri" pitchFamily="34" charset="0"/>
                  </a:rPr>
                  <a:t>0.2119 = 21.19%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At least how many days should the longest 25% last?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1 – 0.25 = 0.75 corresponds to 0.67 in the normal table. So the answer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0.67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×16+266=276.72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days or more.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represent the mean of 60 pregnant women. By Central Limit Theorem, what’s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?  Specify the model, mean, and standard deviation. 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N(266, 16/</a:t>
                </a:r>
                <a:r>
                  <a:rPr lang="en-US" altLang="zh-CN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sqrt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(60)) = N(266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2.07)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What’s the probability that mean of those pregnancies will be less than 260 days?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Z score is (260-266)/2.07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= -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2.90. So </a:t>
                </a:r>
                <a:r>
                  <a:rPr lang="en-US" altLang="zh-CN" sz="19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LTP = 1 - </a:t>
                </a:r>
                <a:r>
                  <a:rPr lang="en-US" sz="1900" dirty="0">
                    <a:solidFill>
                      <a:srgbClr val="0000CC"/>
                    </a:solidFill>
                    <a:latin typeface="Calibri" pitchFamily="34" charset="0"/>
                  </a:rPr>
                  <a:t>.</a:t>
                </a:r>
                <a:r>
                  <a:rPr lang="en-US" sz="1900" dirty="0" smtClean="0">
                    <a:solidFill>
                      <a:srgbClr val="0000CC"/>
                    </a:solidFill>
                    <a:latin typeface="Calibri" pitchFamily="34" charset="0"/>
                  </a:rPr>
                  <a:t>9981 = .0019 from table</a:t>
                </a:r>
                <a:endParaRPr lang="en-US" altLang="zh-CN" sz="19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304800"/>
                <a:ext cx="8534400" cy="6553200"/>
              </a:xfrm>
              <a:blipFill rotWithShape="1">
                <a:blip r:embed="rId2"/>
                <a:stretch>
                  <a:fillRect l="-500" t="-186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304800"/>
                <a:ext cx="8458200" cy="647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484): #48: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The weight of potato chips is stated to be 10 ounces. The amount that the packaging machine puts in these bags is believed to have a Normal model with mean 10.2 ounces and standard deviation 0.12 ounces. </a:t>
                </a:r>
                <a:endParaRPr lang="en-US" altLang="zh-CN" dirty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fraction of all bags sold are underweight?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Z score for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10 is -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1.67, with LTP = 1-LTP(1.67) = 1-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.9525 = .0475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Some of the chips are sold in “bargain packs” of 3 bags. What’s the probability that none of the 3 is underweight?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(1 -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CC"/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CC"/>
                              </a:solidFill>
                            </a:rPr>
                            <m:t>0475</m:t>
                          </m:r>
                          <m:r>
                            <a:rPr lang="en-US" b="0" i="1" dirty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=0.864</m:t>
                      </m:r>
                    </m:oMath>
                  </m:oMathPara>
                </a14:m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What’s the probability that the mean weight of 3 bags is below the stated amount? </a:t>
                </a:r>
              </a:p>
              <a:p>
                <a:pPr marL="640080" lvl="2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Mean follows N(10.2, .12/</a:t>
                </a:r>
                <a:r>
                  <a:rPr lang="en-US" altLang="zh-CN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sqrt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(3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) =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0.069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). Z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score for 10 is -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2.90, LTP=1-</a:t>
                </a:r>
                <a:r>
                  <a:rPr lang="en-US" dirty="0">
                    <a:solidFill>
                      <a:srgbClr val="0000CC"/>
                    </a:solidFill>
                  </a:rPr>
                  <a:t>.</a:t>
                </a:r>
                <a:r>
                  <a:rPr lang="en-US" dirty="0" smtClean="0">
                    <a:solidFill>
                      <a:srgbClr val="0000CC"/>
                    </a:solidFill>
                    <a:latin typeface="Calibri" pitchFamily="34" charset="0"/>
                  </a:rPr>
                  <a:t>9981 = 0.0019.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What’s the probability that the mean weight of a 24-bag case if potato chips is below 10 ounces?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   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Mean follows N(10.2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0.025), so Z score = -8, LTP almost 0.</a:t>
                </a:r>
              </a:p>
              <a:p>
                <a:pPr marL="822960" lvl="1" indent="-457200">
                  <a:lnSpc>
                    <a:spcPct val="150000"/>
                  </a:lnSpc>
                  <a:buAutoNum type="alphaLcParenR"/>
                </a:pPr>
                <a:endParaRPr lang="en-US" altLang="zh-CN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304800"/>
                <a:ext cx="8458200" cy="6477000"/>
              </a:xfrm>
              <a:blipFill rotWithShape="1">
                <a:blip r:embed="rId2"/>
                <a:stretch>
                  <a:fillRect l="-432" t="-1411" r="-100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4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62610" y="3429000"/>
            <a:ext cx="48768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3600" dirty="0" smtClean="0">
                <a:latin typeface="18thCentury" pitchFamily="2" charset="0"/>
              </a:rPr>
              <a:t>Thank you.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We will discuss following problems: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Chapter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18 “</a:t>
            </a:r>
            <a:r>
              <a:rPr lang="en-US" altLang="zh-CN" sz="2400" i="1" dirty="0" smtClean="0">
                <a:latin typeface="Calibri" pitchFamily="34" charset="0"/>
                <a:cs typeface="Calibri" pitchFamily="34" charset="0"/>
              </a:rPr>
              <a:t>Sampling Distribution Models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(Page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481) 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18, 23, 24, 34, 37, 47, 48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All recitation PowerPoint slides available at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  <a:hlinkClick r:id="rId2"/>
              </a:rPr>
              <a:t>here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481): #18: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A national study found 44% college students engages in binge drinking.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Use the 68-95-99.7 rule to describe the sampling distribution model for the proportion of students in a randomly selected group of 200 college students who engage in binge drinking.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Do you think the appropriate conditions are met?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Conditions are met: It’s a random sample,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𝑛𝑝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=88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𝑞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200−88=112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So SD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0.035, mean = .44;</a:t>
                </a:r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5791200"/>
              </a:xfrm>
              <a:blipFill rotWithShape="1">
                <a:blip r:embed="rId2"/>
                <a:stretch>
                  <a:fillRect l="-667" t="-94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4152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18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(Page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481): #18: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553200" cy="53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481): #23: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A random sample of 150 apples is selected and examined for bruise, discoloration, and other defects. The whole truckload will be rejected if more than 5% of the sample is unsatisfactory.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Suppose in fact 8% of the apples do not meet the desired standard.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is the probability that the shipment will be accepted anyway? 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Population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</a:rPr>
                      <m:t>=0.08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, sample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</a:rPr>
                      <m:t>=150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1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1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sz="21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1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𝑓𝑜𝑙𝑙𝑜𝑤𝑠</m:t>
                    </m:r>
                    <m:r>
                      <a:rPr lang="en-US" altLang="zh-CN" sz="21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1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21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sz="21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(0.08,  0.02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22)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0.05)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</a:t>
                </a:r>
                <a:r>
                  <a:rPr lang="en-US" altLang="zh-CN" sz="2100" dirty="0" err="1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normcdf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(-9^9,0.05,0.08,0.0222) = 0.088.</a:t>
                </a: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 Or use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standardization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approach as Page 466, textbook. </a:t>
                </a:r>
                <a:endParaRPr lang="zh-CN" altLang="en-US" sz="21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  <a:blipFill rotWithShape="1">
                <a:blip r:embed="rId2"/>
                <a:stretch>
                  <a:fillRect l="-667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8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481): #23 (continued):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altLang="zh-CN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≤0.05)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given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m:rPr>
                        <m:nor/>
                      </m:rPr>
                      <a:rPr lang="en-US" altLang="zh-CN" b="0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0" dirty="0" smtClean="0">
                        <a:solidFill>
                          <a:srgbClr val="0000CC"/>
                        </a:solidFill>
                        <a:latin typeface="Calibri" pitchFamily="34" charset="0"/>
                        <a:cs typeface="Calibri" pitchFamily="34" charset="0"/>
                      </a:rPr>
                      <m:t>f</m:t>
                    </m:r>
                    <m:r>
                      <a:rPr lang="en-US" altLang="zh-CN" b="0" i="1" dirty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𝑜𝑙𝑙𝑜𝑤𝑠</m:t>
                    </m:r>
                    <m:r>
                      <a:rPr lang="en-US" altLang="zh-CN" b="0" i="1" dirty="0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(0.08,  0.0222)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 use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standardization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approach:</a:t>
                </a: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   </a:t>
                </a:r>
                <a:endParaRPr lang="en-US" altLang="zh-CN" sz="21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≤0.05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altLang="zh-CN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−0.08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0.0222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0.05</m:t>
                            </m:r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−0.08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0.0222</m:t>
                            </m:r>
                          </m:den>
                        </m:f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𝑧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0.05</m:t>
                            </m:r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−0.08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0.0222</m:t>
                            </m:r>
                          </m:den>
                        </m:f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𝑧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-1.35</m:t>
                        </m:r>
                      </m:e>
                    </m:d>
                  </m:oMath>
                </a14:m>
                <a:endParaRPr lang="en-US" altLang="zh-CN" sz="21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1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In the normal table, find left tail probability of -1.35. </a:t>
                </a:r>
              </a:p>
              <a:p>
                <a:pPr marL="0" indent="0">
                  <a:buNone/>
                </a:pP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If we only have positive values in the normal table, use the symmetric property of normal distribution, we know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𝑧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≤−1.35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𝑧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&gt;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1.35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𝑧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1.35</m:t>
                          </m:r>
                        </m:e>
                      </m:d>
                    </m:oMath>
                  </m:oMathPara>
                </a14:m>
                <a:endParaRPr lang="en-US" altLang="zh-CN" sz="21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So we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find left tail probability of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1.35: 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.9115.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𝑧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≤−1.35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=1 − .9115=0.0885</m:t>
                    </m:r>
                  </m:oMath>
                </a14:m>
                <a:endParaRPr lang="zh-CN" altLang="en-US" sz="21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  <a:blipFill rotWithShape="1">
                <a:blip r:embed="rId2"/>
                <a:stretch>
                  <a:fillRect l="-889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Chapter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18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(Page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483): #34: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Assessment records indicate that the values of homes is skewed right, with mean $140,000 and standard deviation $60,000.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We sample 100 homes at random. Use 68-95-99.7 rule, draw and label and appropriate sampling model for the mean value of the homes selected.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Mean = 140,000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SD = 6,000</a:t>
            </a:r>
            <a:endParaRPr lang="en-US" altLang="zh-CN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4781550" cy="32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9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18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(Page </a:t>
                </a:r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481): #24: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It’s believed that 4% of children have a gene that may be linked to juvenile diabetes. We hope to track 20 of these children for several years test 732 newborns for the presence of this gene.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What’s the probability that they find enough subjects for their study?   </a:t>
                </a:r>
              </a:p>
              <a:p>
                <a:pPr lvl="1"/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Population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=0.0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, sample size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=732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sz="21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1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𝑓𝑜𝑙𝑙𝑜𝑤𝑠</m:t>
                    </m:r>
                    <m:r>
                      <a:rPr lang="en-US" altLang="zh-CN" sz="21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altLang="zh-CN" sz="21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en-US" altLang="zh-CN" sz="21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1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sz="21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  <m:r>
                          <a:rPr lang="en-US" altLang="zh-CN" sz="21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sz="2100" i="1" dirty="0">
                  <a:solidFill>
                    <a:srgbClr val="00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00CC"/>
                    </a:solidFill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(0.04,  0.</m:t>
                    </m:r>
                    <m:r>
                      <a:rPr lang="en-US" altLang="zh-CN" i="1">
                        <a:solidFill>
                          <a:srgbClr val="0000CC"/>
                        </a:solidFill>
                        <a:latin typeface="Cambria Math"/>
                      </a:rPr>
                      <m:t>007)</m:t>
                    </m:r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732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</m:t>
                        </m:r>
                        <m:r>
                          <a:rPr lang="en-US" altLang="zh-CN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≥0.0273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</a:t>
                </a:r>
                <a:r>
                  <a:rPr lang="en-US" altLang="zh-CN" sz="2100" dirty="0" err="1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normcdf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0.0273</m:t>
                    </m:r>
                  </m:oMath>
                </a14:m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, 9^9, 0.04,0.007)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0.96493.</a:t>
                </a:r>
              </a:p>
              <a:p>
                <a:pPr marL="0" indent="0">
                  <a:buNone/>
                </a:pP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         Or use standardization approach: z score for </a:t>
                </a:r>
                <a:r>
                  <a:rPr lang="en-US" altLang="zh-CN" sz="2100" dirty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0.0273 is </a:t>
                </a:r>
                <a:r>
                  <a:rPr lang="en-US" altLang="zh-CN" sz="21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-1.814,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≥0.0273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𝑧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≥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−1.814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𝑧</m:t>
                          </m:r>
                          <m:r>
                            <a:rPr lang="en-US" altLang="zh-CN" sz="20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≤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1.814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=0.965</m:t>
                      </m:r>
                    </m:oMath>
                  </m:oMathPara>
                </a14:m>
                <a:endParaRPr lang="zh-CN" altLang="en-US" sz="21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324600"/>
              </a:xfrm>
              <a:blipFill rotWithShape="1">
                <a:blip r:embed="rId2"/>
                <a:stretch>
                  <a:fillRect l="-667" t="-86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57912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Use Normal tables or technology for the following. 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1907</TotalTime>
  <Words>1274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凸显</vt:lpstr>
      <vt:lpstr>STT 200 – Lecture 1, section 2,4 Recitation 12 (11/20/2012)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CSE802 Project   Hand written digit classification using the MNIST data set</dc:title>
  <dc:creator>Ming</dc:creator>
  <cp:lastModifiedBy>Zhen</cp:lastModifiedBy>
  <cp:revision>352</cp:revision>
  <dcterms:created xsi:type="dcterms:W3CDTF">2010-04-26T22:48:09Z</dcterms:created>
  <dcterms:modified xsi:type="dcterms:W3CDTF">2012-11-20T17:40:17Z</dcterms:modified>
</cp:coreProperties>
</file>