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1" r:id="rId3"/>
    <p:sldId id="306" r:id="rId4"/>
    <p:sldId id="324" r:id="rId5"/>
    <p:sldId id="325" r:id="rId6"/>
    <p:sldId id="326" r:id="rId7"/>
    <p:sldId id="312" r:id="rId8"/>
    <p:sldId id="316" r:id="rId9"/>
    <p:sldId id="317" r:id="rId10"/>
    <p:sldId id="321" r:id="rId11"/>
    <p:sldId id="318" r:id="rId12"/>
    <p:sldId id="319" r:id="rId13"/>
    <p:sldId id="322" r:id="rId14"/>
    <p:sldId id="320" r:id="rId15"/>
    <p:sldId id="323" r:id="rId16"/>
    <p:sldId id="287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7442" autoAdjust="0"/>
  </p:normalViewPr>
  <p:slideViewPr>
    <p:cSldViewPr>
      <p:cViewPr varScale="1">
        <p:scale>
          <a:sx n="74" d="100"/>
          <a:sy n="74" d="100"/>
        </p:scale>
        <p:origin x="-12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2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ACF08-9165-40BC-A8AC-AEDE687DAF09}" type="datetimeFigureOut">
              <a:rPr lang="zh-CN" altLang="en-US" smtClean="0"/>
              <a:t>2012/12/4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32B7C-AF43-436D-A997-9C8006292B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9003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32B7C-AF43-436D-A997-9C8006292BE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8040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1CFEFAC-2E53-4679-AD4F-00CFF7C0BEB1}" type="datetime1">
              <a:rPr lang="zh-CN" altLang="en-US" smtClean="0"/>
              <a:t>2012/12/4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直接连接符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接连接符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直接连接符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直接连接符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椭圆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椭圆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椭圆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椭圆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椭圆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0E34B2A-001D-4047-9706-BDB1B0D0F5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81600-F40C-4C60-922C-49DB120D653E}" type="datetime1">
              <a:rPr lang="zh-CN" altLang="en-US" smtClean="0"/>
              <a:t>2012/12/4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4B2A-001D-4047-9706-BDB1B0D0F5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CDC4B-D858-4803-865B-BE5B69783B32}" type="datetime1">
              <a:rPr lang="zh-CN" altLang="en-US" smtClean="0"/>
              <a:t>2012/12/4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4B2A-001D-4047-9706-BDB1B0D0F5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46B24FC-B879-406E-9392-AE13E622F46B}" type="datetime1">
              <a:rPr lang="zh-CN" altLang="en-US" smtClean="0"/>
              <a:t>2012/12/4</a:t>
            </a:fld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0E34B2A-001D-4047-9706-BDB1B0D0F5B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25705A1-8711-4FA5-8A7B-35CA57E00372}" type="datetime1">
              <a:rPr lang="zh-CN" altLang="en-US" smtClean="0"/>
              <a:t>2012/12/4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直接连接符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直接连接符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直接连接符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椭圆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椭圆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椭圆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椭圆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椭圆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接连接符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0E34B2A-001D-4047-9706-BDB1B0D0F5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4AE48-3080-4487-8707-FD879DE7DA21}" type="datetime1">
              <a:rPr lang="zh-CN" altLang="en-US" smtClean="0"/>
              <a:t>2012/12/4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4B2A-001D-4047-9706-BDB1B0D0F5B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1A1D2-68FD-4A32-9883-045DD6EF8B82}" type="datetime1">
              <a:rPr lang="zh-CN" altLang="en-US" smtClean="0"/>
              <a:t>2012/12/4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4B2A-001D-4047-9706-BDB1B0D0F5B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DEE36BF-BD3D-4A45-BF98-41693A970EEB}" type="datetime1">
              <a:rPr lang="zh-CN" altLang="en-US" smtClean="0"/>
              <a:t>2012/12/4</a:t>
            </a:fld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0E34B2A-001D-4047-9706-BDB1B0D0F5B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B96D-BA15-4456-8277-FC43EFA586C8}" type="datetime1">
              <a:rPr lang="zh-CN" altLang="en-US" smtClean="0"/>
              <a:t>2012/12/4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4B2A-001D-4047-9706-BDB1B0D0F5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接连接符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椭圆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内容占位符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1" name="日期占位符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6A2B935-06FE-47D7-ADB2-4499CE0917EB}" type="datetime1">
              <a:rPr lang="zh-CN" altLang="en-US" smtClean="0"/>
              <a:t>2012/12/4</a:t>
            </a:fld>
            <a:endParaRPr lang="zh-CN" altLang="en-US"/>
          </a:p>
        </p:txBody>
      </p:sp>
      <p:sp>
        <p:nvSpPr>
          <p:cNvPr id="22" name="灯片编号占位符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0E34B2A-001D-4047-9706-BDB1B0D0F5B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3" name="页脚占位符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椭圆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0" name="直接连接符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直接连接符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接连接符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占位符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80C6C70-333D-449E-90DA-728417751BEB}" type="datetime1">
              <a:rPr lang="zh-CN" altLang="en-US" smtClean="0"/>
              <a:t>2012/12/4</a:t>
            </a:fld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0E34B2A-001D-4047-9706-BDB1B0D0F5B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1" name="页脚占位符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34ED4FC-69E6-4F9A-AA5F-98E5781D8EE9}" type="datetime1">
              <a:rPr lang="zh-CN" altLang="en-US" smtClean="0"/>
              <a:t>2012/12/4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椭圆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0E34B2A-001D-4047-9706-BDB1B0D0F5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zhangz19@stt.ms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stt.msu.edu/users/zhangz19/stt200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828800" y="533400"/>
            <a:ext cx="6934200" cy="19705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STT 200 – Lecture 1, section 2,4</a:t>
            </a:r>
            <a:r>
              <a:rPr lang="zh-CN" alt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zh-CN" altLang="en-US" dirty="0" smtClean="0">
                <a:latin typeface="Calibri" pitchFamily="34" charset="0"/>
                <a:cs typeface="Calibri" pitchFamily="34" charset="0"/>
              </a:rPr>
            </a:br>
            <a:r>
              <a:rPr lang="en-US" altLang="zh-CN" sz="3200" dirty="0" smtClean="0">
                <a:latin typeface="Calibri" pitchFamily="34" charset="0"/>
                <a:cs typeface="Calibri" pitchFamily="34" charset="0"/>
              </a:rPr>
              <a:t>Recitation 14</a:t>
            </a: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altLang="zh-CN" dirty="0" smtClean="0">
                <a:latin typeface="Calibri" pitchFamily="34" charset="0"/>
                <a:cs typeface="Calibri" pitchFamily="34" charset="0"/>
              </a:rPr>
            </a:b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(12/4/2012)</a:t>
            </a:r>
            <a:r>
              <a:rPr lang="zh-CN" alt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zh-CN" altLang="en-US" dirty="0" smtClean="0">
                <a:latin typeface="Calibri" pitchFamily="34" charset="0"/>
                <a:cs typeface="Calibri" pitchFamily="34" charset="0"/>
              </a:rPr>
            </a:br>
            <a:endParaRPr lang="zh-CN" alt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ustomShape 2"/>
          <p:cNvSpPr/>
          <p:nvPr/>
        </p:nvSpPr>
        <p:spPr>
          <a:xfrm>
            <a:off x="1066800" y="2743200"/>
            <a:ext cx="8869320" cy="2362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endParaRPr lang="en-US" sz="3200" b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100000"/>
              </a:lnSpc>
            </a:pPr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TA: Zhen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(Alan)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Zhang</a:t>
            </a:r>
          </a:p>
          <a:p>
            <a:pPr algn="ctr">
              <a:lnSpc>
                <a:spcPct val="100000"/>
              </a:lnSpc>
            </a:pPr>
            <a:endParaRPr dirty="0"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2400" u="sng" dirty="0">
                <a:solidFill>
                  <a:srgbClr val="0000FF"/>
                </a:solidFill>
                <a:latin typeface="Calibri" pitchFamily="34" charset="0"/>
                <a:cs typeface="Calibri" pitchFamily="34" charset="0"/>
                <a:hlinkClick r:id="rId3"/>
              </a:rPr>
              <a:t>zhangz19@stt.msu.edu</a:t>
            </a:r>
            <a:endParaRPr sz="1400" dirty="0"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Office hour: (C500 WH) 1:45 – 2:45PM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Tuesday</a:t>
            </a:r>
            <a:endParaRPr sz="1200" dirty="0"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(office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tel.: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432-3342)</a:t>
            </a:r>
            <a:endParaRPr sz="1200" dirty="0"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itchFamily="34" charset="0"/>
                <a:cs typeface="Calibri" pitchFamily="34" charset="0"/>
              </a:rPr>
              <a:t>Help-room: (A102 WH) 11:20AM-12:30PM,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Monday, Friday</a:t>
            </a:r>
          </a:p>
          <a:p>
            <a:pPr algn="ctr">
              <a:lnSpc>
                <a:spcPct val="100000"/>
              </a:lnSpc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Class meet on Tuesday: </a:t>
            </a:r>
          </a:p>
          <a:p>
            <a:pPr algn="ctr">
              <a:lnSpc>
                <a:spcPct val="100000"/>
              </a:lnSpc>
            </a:pPr>
            <a:r>
              <a:rPr lang="en-US" sz="2400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3:00 – 3:50PM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A122 WH, Section </a:t>
            </a:r>
            <a:r>
              <a:rPr lang="en-US" sz="2400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02</a:t>
            </a:r>
            <a:endParaRPr lang="en-US" sz="2400" b="1" i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2400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12:40 – 1:30PM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A322 WH, Section </a:t>
            </a:r>
            <a:r>
              <a:rPr lang="en-US" sz="2400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04</a:t>
            </a:r>
            <a:endParaRPr sz="1400" b="1" i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100000"/>
              </a:lnSpc>
            </a:pPr>
            <a:endParaRPr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4B2A-001D-4047-9706-BDB1B0D0F5B7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-152400" y="76200"/>
                <a:ext cx="9296400" cy="6781800"/>
              </a:xfrm>
            </p:spPr>
            <p:txBody>
              <a:bodyPr>
                <a:normAutofit fontScale="92500" lnSpcReduction="10000"/>
              </a:bodyPr>
              <a:lstStyle/>
              <a:p>
                <a:pPr marL="822960" lvl="1" indent="-457200">
                  <a:lnSpc>
                    <a:spcPct val="150000"/>
                  </a:lnSpc>
                  <a:buAutoNum type="alphaLcParenR"/>
                </a:pPr>
                <a:r>
                  <a:rPr lang="en-US" altLang="zh-CN" dirty="0" smtClean="0">
                    <a:latin typeface="Calibri" pitchFamily="34" charset="0"/>
                    <a:cs typeface="Calibri" pitchFamily="34" charset="0"/>
                  </a:rPr>
                  <a:t>Are the necessary conditions for a t-interval satisfied? Explain.</a:t>
                </a:r>
              </a:p>
              <a:p>
                <a:pPr marL="640080" lvl="2" indent="0">
                  <a:lnSpc>
                    <a:spcPct val="150000"/>
                  </a:lnSpc>
                  <a:buNone/>
                </a:pPr>
                <a:r>
                  <a:rPr lang="en-US" altLang="zh-CN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Yes. Randomly selected group; less than 10% of the population; histogram is not </a:t>
                </a:r>
                <a:r>
                  <a:rPr lang="en-US" altLang="zh-CN" dirty="0" err="1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unimodal</a:t>
                </a:r>
                <a:r>
                  <a:rPr lang="en-US" altLang="zh-CN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 and symmetric, but it is not highly skewed and there are no outliers, so with a sample size of 52, the CLT says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altLang="zh-CN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altLang="zh-CN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 is approximately normal. </a:t>
                </a:r>
              </a:p>
              <a:p>
                <a:pPr marL="822960" lvl="1" indent="-457200">
                  <a:lnSpc>
                    <a:spcPct val="150000"/>
                  </a:lnSpc>
                  <a:buAutoNum type="alphaLcParenR"/>
                </a:pPr>
                <a:r>
                  <a:rPr lang="en-US" altLang="zh-CN" dirty="0" smtClean="0">
                    <a:latin typeface="Calibri" pitchFamily="34" charset="0"/>
                    <a:cs typeface="Calibri" pitchFamily="34" charset="0"/>
                  </a:rPr>
                  <a:t>Find a 98% confidence interval for mean body temperature.</a:t>
                </a:r>
              </a:p>
              <a:p>
                <a:pPr marL="640080" lvl="2" indent="0">
                  <a:lnSpc>
                    <a:spcPct val="150000"/>
                  </a:lnSpc>
                  <a:buNone/>
                </a:pPr>
                <a:r>
                  <a:rPr lang="en-US" altLang="zh-CN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The critical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  <m:sub>
                        <m:f>
                          <m:fPr>
                            <m:ctrlPr>
                              <a:rPr lang="en-US" altLang="zh-CN" i="1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zh-CN" altLang="en-US" i="1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num>
                          <m:den>
                            <m:r>
                              <a:rPr lang="en-US" altLang="zh-CN" i="1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altLang="zh-CN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en-US" altLang="zh-CN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altLang="zh-CN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sub>
                    </m:sSub>
                    <m:r>
                      <a:rPr lang="en-US" altLang="zh-CN" i="1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zh-CN" i="1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𝑖𝑛𝑣𝑇</m:t>
                    </m:r>
                    <m:d>
                      <m:dPr>
                        <m:ctrlPr>
                          <a:rPr lang="en-US" altLang="zh-CN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0.9</m:t>
                        </m:r>
                        <m:r>
                          <a:rPr lang="en-US" altLang="zh-CN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9</m:t>
                        </m:r>
                        <m:r>
                          <a:rPr lang="en-US" altLang="zh-CN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,  </m:t>
                        </m:r>
                        <m:r>
                          <a:rPr lang="en-US" altLang="zh-CN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51</m:t>
                        </m:r>
                      </m:e>
                    </m:d>
                    <m:r>
                      <a:rPr lang="en-US" altLang="zh-CN" i="1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=2.40</m:t>
                    </m:r>
                    <m:r>
                      <a:rPr lang="en-US" altLang="zh-CN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2</m:t>
                    </m:r>
                  </m:oMath>
                </a14:m>
                <a:r>
                  <a:rPr lang="en-US" altLang="zh-CN" dirty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, so</a:t>
                </a:r>
              </a:p>
              <a:p>
                <a:pPr marL="640080" lvl="2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altLang="zh-CN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</m:acc>
                    <m:r>
                      <a:rPr lang="en-US" altLang="zh-CN" i="1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± 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  <m:sub>
                        <m:f>
                          <m:fPr>
                            <m:ctrlPr>
                              <a:rPr lang="en-US" altLang="zh-CN" i="1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zh-CN" altLang="en-US" i="1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num>
                          <m:den>
                            <m:r>
                              <a:rPr lang="en-US" altLang="zh-CN" i="1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altLang="zh-CN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en-US" altLang="zh-CN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altLang="zh-CN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sub>
                    </m:sSub>
                    <m:f>
                      <m:fPr>
                        <m:ctrlPr>
                          <a:rPr lang="en-US" altLang="zh-CN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zh-CN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𝑠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i="1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i="1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</m:rad>
                      </m:den>
                    </m:f>
                    <m:r>
                      <a:rPr lang="en-US" altLang="zh-CN" i="1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zh-CN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98.285</m:t>
                    </m:r>
                    <m:r>
                      <a:rPr lang="en-US" altLang="zh-CN" i="1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±2.</m:t>
                    </m:r>
                    <m:r>
                      <a:rPr lang="en-US" altLang="zh-CN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402</m:t>
                    </m:r>
                    <m:f>
                      <m:fPr>
                        <m:ctrlPr>
                          <a:rPr lang="en-US" altLang="zh-CN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0.6824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i="1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  <m:t>52</m:t>
                            </m:r>
                          </m:e>
                        </m:rad>
                      </m:den>
                    </m:f>
                    <m:r>
                      <a:rPr lang="en-US" altLang="zh-CN" i="1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=(98.05</m:t>
                    </m:r>
                    <m:r>
                      <a:rPr lang="en-US" altLang="zh-CN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8</m:t>
                    </m:r>
                    <m:r>
                      <a:rPr lang="en-US" altLang="zh-CN" i="1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,98.512)</m:t>
                    </m:r>
                  </m:oMath>
                </a14:m>
                <a:r>
                  <a:rPr lang="en-US" altLang="zh-CN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 degree F</a:t>
                </a:r>
              </a:p>
              <a:p>
                <a:pPr marL="822960" lvl="1" indent="-457200">
                  <a:lnSpc>
                    <a:spcPct val="150000"/>
                  </a:lnSpc>
                  <a:buAutoNum type="alphaLcParenR"/>
                </a:pPr>
                <a:r>
                  <a:rPr lang="en-US" altLang="zh-CN" dirty="0" smtClean="0">
                    <a:latin typeface="Calibri" pitchFamily="34" charset="0"/>
                    <a:cs typeface="Calibri" pitchFamily="34" charset="0"/>
                  </a:rPr>
                  <a:t>Explain the meaning of that interval. </a:t>
                </a:r>
              </a:p>
              <a:p>
                <a:pPr marL="640080" lvl="2" indent="0">
                  <a:lnSpc>
                    <a:spcPct val="150000"/>
                  </a:lnSpc>
                  <a:buNone/>
                </a:pPr>
                <a:r>
                  <a:rPr lang="en-US" altLang="zh-CN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We are 98% confident, based on the data, that the average body temperature for an adult is between 98.06</a:t>
                </a:r>
                <a:r>
                  <a:rPr lang="en-US" dirty="0">
                    <a:solidFill>
                      <a:srgbClr val="0000CC"/>
                    </a:solidFill>
                  </a:rPr>
                  <a:t>°</a:t>
                </a:r>
                <a:r>
                  <a:rPr lang="en-US" altLang="zh-CN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F and 98.51</a:t>
                </a:r>
                <a:r>
                  <a:rPr lang="en-US" dirty="0">
                    <a:solidFill>
                      <a:srgbClr val="0000CC"/>
                    </a:solidFill>
                  </a:rPr>
                  <a:t>°</a:t>
                </a:r>
                <a:r>
                  <a:rPr lang="en-US" altLang="zh-CN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F.</a:t>
                </a:r>
              </a:p>
              <a:p>
                <a:pPr marL="822960" lvl="1" indent="-457200">
                  <a:lnSpc>
                    <a:spcPct val="150000"/>
                  </a:lnSpc>
                  <a:buAutoNum type="alphaLcParenR"/>
                </a:pPr>
                <a:r>
                  <a:rPr lang="en-US" altLang="zh-CN" dirty="0" smtClean="0">
                    <a:latin typeface="Calibri" pitchFamily="34" charset="0"/>
                    <a:cs typeface="Calibri" pitchFamily="34" charset="0"/>
                  </a:rPr>
                  <a:t>Explain what “98% confidence” means in this context. </a:t>
                </a:r>
              </a:p>
              <a:p>
                <a:pPr marL="640080" lvl="2" indent="0">
                  <a:lnSpc>
                    <a:spcPct val="150000"/>
                  </a:lnSpc>
                  <a:buNone/>
                </a:pPr>
                <a:r>
                  <a:rPr lang="en-US" altLang="zh-CN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98% of all such random samples will produce intervals containing the true mean temperature. </a:t>
                </a:r>
              </a:p>
              <a:p>
                <a:pPr marL="822960" lvl="1" indent="-457200">
                  <a:lnSpc>
                    <a:spcPct val="150000"/>
                  </a:lnSpc>
                  <a:buAutoNum type="alphaLcParenR"/>
                </a:pPr>
                <a:r>
                  <a:rPr lang="en-US" altLang="zh-CN" dirty="0" smtClean="0">
                    <a:latin typeface="Calibri" pitchFamily="34" charset="0"/>
                    <a:cs typeface="Calibri" pitchFamily="34" charset="0"/>
                  </a:rPr>
                  <a:t>98.6</a:t>
                </a:r>
                <a:r>
                  <a:rPr lang="en-US" dirty="0"/>
                  <a:t>°</a:t>
                </a:r>
                <a:r>
                  <a:rPr lang="en-US" altLang="zh-CN" dirty="0" smtClean="0">
                    <a:latin typeface="Calibri" pitchFamily="34" charset="0"/>
                    <a:cs typeface="Calibri" pitchFamily="34" charset="0"/>
                  </a:rPr>
                  <a:t>F is commonly assumed to be “normal”. Do these data suggest otherwise? Explain. </a:t>
                </a:r>
              </a:p>
              <a:p>
                <a:pPr marL="640080" lvl="2" indent="0">
                  <a:lnSpc>
                    <a:spcPct val="150000"/>
                  </a:lnSpc>
                  <a:buNone/>
                </a:pPr>
                <a:r>
                  <a:rPr lang="en-US" altLang="zh-CN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These data suggest that the true normal temperature is somewhat less than 98.6</a:t>
                </a:r>
                <a:r>
                  <a:rPr lang="en-US" dirty="0">
                    <a:solidFill>
                      <a:srgbClr val="0000CC"/>
                    </a:solidFill>
                  </a:rPr>
                  <a:t>°</a:t>
                </a:r>
                <a:r>
                  <a:rPr lang="en-US" altLang="zh-CN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F.</a:t>
                </a:r>
                <a:endParaRPr lang="en-US" altLang="zh-CN" dirty="0">
                  <a:solidFill>
                    <a:srgbClr val="0000CC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-152400" y="76200"/>
                <a:ext cx="9296400" cy="6781800"/>
              </a:xfrm>
              <a:blipFill rotWithShape="1">
                <a:blip r:embed="rId2"/>
                <a:stretch>
                  <a:fillRect b="-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0E34B2A-001D-4047-9706-BDB1B0D0F5B7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530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0" y="21464"/>
                <a:ext cx="8915400" cy="6760335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altLang="zh-CN" sz="2800" dirty="0" smtClean="0">
                    <a:latin typeface="Calibri" pitchFamily="34" charset="0"/>
                    <a:cs typeface="Calibri" pitchFamily="34" charset="0"/>
                  </a:rPr>
                  <a:t>Chapter 23 (Page 611): #18:</a:t>
                </a:r>
              </a:p>
              <a:p>
                <a:pPr marL="365760" lvl="1" indent="0">
                  <a:lnSpc>
                    <a:spcPct val="150000"/>
                  </a:lnSpc>
                  <a:buNone/>
                </a:pPr>
                <a:r>
                  <a:rPr lang="en-US" altLang="zh-CN" dirty="0" smtClean="0">
                    <a:latin typeface="Calibri" pitchFamily="34" charset="0"/>
                    <a:cs typeface="Calibri" pitchFamily="34" charset="0"/>
                  </a:rPr>
                  <a:t>In 1882 Michelson measured the speed of light. His values are km/sec and have 299,000 subtracted from them. He reported the results of 23 trials with a mean of 756.22 and a standard deviation of 107.12. </a:t>
                </a:r>
              </a:p>
              <a:p>
                <a:pPr marL="822960" lvl="1" indent="-457200">
                  <a:lnSpc>
                    <a:spcPct val="150000"/>
                  </a:lnSpc>
                  <a:buAutoNum type="alphaLcParenR"/>
                </a:pPr>
                <a:r>
                  <a:rPr lang="en-US" altLang="zh-CN" dirty="0" smtClean="0">
                    <a:latin typeface="Calibri" pitchFamily="34" charset="0"/>
                    <a:cs typeface="Calibri" pitchFamily="34" charset="0"/>
                  </a:rPr>
                  <a:t>Find a 95% CI for the true speed of light from these statistics. </a:t>
                </a:r>
              </a:p>
              <a:p>
                <a:pPr marL="640080" lvl="2" indent="0">
                  <a:lnSpc>
                    <a:spcPct val="150000"/>
                  </a:lnSpc>
                  <a:buNone/>
                </a:pPr>
                <a:r>
                  <a:rPr lang="en-US" altLang="zh-CN" dirty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The critical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  <m:sub>
                        <m:f>
                          <m:fPr>
                            <m:ctrlPr>
                              <a:rPr lang="en-US" altLang="zh-CN" i="1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zh-CN" altLang="en-US" i="1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num>
                          <m:den>
                            <m:r>
                              <a:rPr lang="en-US" altLang="zh-CN" i="1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altLang="zh-CN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en-US" altLang="zh-CN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altLang="zh-CN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sub>
                    </m:sSub>
                    <m:r>
                      <a:rPr lang="en-US" altLang="zh-CN" i="1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zh-CN" i="1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𝑖𝑛𝑣𝑇</m:t>
                    </m:r>
                    <m:d>
                      <m:dPr>
                        <m:ctrlPr>
                          <a:rPr lang="en-US" altLang="zh-CN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0.9</m:t>
                        </m:r>
                        <m:r>
                          <a:rPr lang="en-US" altLang="zh-CN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75</m:t>
                        </m:r>
                        <m:r>
                          <a:rPr lang="en-US" altLang="zh-CN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,  </m:t>
                        </m:r>
                        <m:r>
                          <a:rPr lang="en-US" altLang="zh-CN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22</m:t>
                        </m:r>
                      </m:e>
                    </m:d>
                    <m:r>
                      <a:rPr lang="en-US" altLang="zh-CN" i="1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=2.07</m:t>
                    </m:r>
                    <m:r>
                      <a:rPr lang="en-US" altLang="zh-CN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4</m:t>
                    </m:r>
                  </m:oMath>
                </a14:m>
                <a:r>
                  <a:rPr lang="en-US" altLang="zh-CN" dirty="0">
                    <a:latin typeface="Calibri" pitchFamily="34" charset="0"/>
                    <a:cs typeface="Calibri" pitchFamily="34" charset="0"/>
                  </a:rPr>
                  <a:t>, so</a:t>
                </a:r>
              </a:p>
              <a:p>
                <a:pPr marL="640080" lvl="2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</m:acc>
                      <m:r>
                        <a:rPr lang="en-US" altLang="zh-CN" i="1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± 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f>
                            <m:fPr>
                              <m:ctrlPr>
                                <a:rPr lang="en-US" altLang="zh-CN" i="1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zh-CN" altLang="en-US" i="1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US" altLang="zh-CN" i="1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CN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altLang="zh-CN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altLang="zh-CN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sub>
                      </m:sSub>
                      <m:f>
                        <m:fPr>
                          <m:ctrlPr>
                            <a:rPr lang="en-US" altLang="zh-CN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i="1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i="1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en-US" altLang="zh-CN" i="1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CN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756.22</m:t>
                      </m:r>
                      <m:r>
                        <a:rPr lang="en-US" altLang="zh-CN" i="1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±</m:t>
                      </m:r>
                      <m:r>
                        <a:rPr lang="en-US" altLang="zh-CN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2.074</m:t>
                      </m:r>
                      <m:f>
                        <m:fPr>
                          <m:ctrlPr>
                            <a:rPr lang="en-US" altLang="zh-CN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107.12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i="1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23</m:t>
                              </m:r>
                            </m:e>
                          </m:rad>
                        </m:den>
                      </m:f>
                      <m:r>
                        <a:rPr lang="en-US" altLang="zh-CN" i="1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=(709.</m:t>
                      </m:r>
                      <m:r>
                        <a:rPr lang="en-US" altLang="zh-CN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90</m:t>
                      </m:r>
                      <m:r>
                        <a:rPr lang="en-US" altLang="zh-CN" i="1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,802.54)</m:t>
                      </m:r>
                    </m:oMath>
                  </m:oMathPara>
                </a14:m>
                <a:endParaRPr lang="en-US" altLang="zh-CN" dirty="0" smtClean="0">
                  <a:latin typeface="Calibri" pitchFamily="34" charset="0"/>
                  <a:cs typeface="Calibri" pitchFamily="34" charset="0"/>
                </a:endParaRPr>
              </a:p>
              <a:p>
                <a:pPr marL="822960" lvl="1" indent="-457200">
                  <a:lnSpc>
                    <a:spcPct val="150000"/>
                  </a:lnSpc>
                  <a:buAutoNum type="alphaLcParenR"/>
                </a:pPr>
                <a:r>
                  <a:rPr lang="en-US" altLang="zh-CN" dirty="0" smtClean="0">
                    <a:latin typeface="Calibri" pitchFamily="34" charset="0"/>
                    <a:cs typeface="Calibri" pitchFamily="34" charset="0"/>
                  </a:rPr>
                  <a:t>State in words what this interval means. Keep in mind that the speed of light is a physical constant that, as far as we know, has a value that is true throughout the universe. </a:t>
                </a:r>
              </a:p>
              <a:p>
                <a:pPr marL="640080" lvl="2" indent="0">
                  <a:lnSpc>
                    <a:spcPct val="150000"/>
                  </a:lnSpc>
                  <a:buNone/>
                </a:pPr>
                <a:r>
                  <a:rPr lang="en-US" altLang="zh-CN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Based on these data, with 95% confidence , the speed of light is between 299,709.9 and 299,802.5 km/sec.</a:t>
                </a:r>
              </a:p>
              <a:p>
                <a:pPr marL="822960" lvl="1" indent="-457200">
                  <a:lnSpc>
                    <a:spcPct val="150000"/>
                  </a:lnSpc>
                  <a:buAutoNum type="alphaLcParenR"/>
                </a:pPr>
                <a:r>
                  <a:rPr lang="en-US" altLang="zh-CN" dirty="0" smtClean="0">
                    <a:latin typeface="Calibri" pitchFamily="34" charset="0"/>
                    <a:cs typeface="Calibri" pitchFamily="34" charset="0"/>
                  </a:rPr>
                  <a:t>What assumptions must you make in order to use your method? </a:t>
                </a:r>
              </a:p>
              <a:p>
                <a:pPr marL="640080" lvl="2" indent="0">
                  <a:lnSpc>
                    <a:spcPct val="150000"/>
                  </a:lnSpc>
                  <a:buNone/>
                </a:pPr>
                <a:r>
                  <a:rPr lang="en-US" altLang="zh-CN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Normal model for the distribution, independent measurements. Seems reasonable, </a:t>
                </a:r>
              </a:p>
              <a:p>
                <a:pPr marL="640080" lvl="2" indent="0">
                  <a:lnSpc>
                    <a:spcPct val="150000"/>
                  </a:lnSpc>
                  <a:buNone/>
                </a:pPr>
                <a:r>
                  <a:rPr lang="en-US" altLang="zh-CN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but it would be nice to see if the Nearly Normal Condition held for the data.</a:t>
                </a:r>
                <a:endParaRPr lang="en-US" altLang="zh-CN" dirty="0">
                  <a:solidFill>
                    <a:srgbClr val="0000CC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0" y="21464"/>
                <a:ext cx="8915400" cy="6760335"/>
              </a:xfrm>
              <a:blipFill rotWithShape="1">
                <a:blip r:embed="rId2"/>
                <a:stretch>
                  <a:fillRect l="-410" t="-1805" r="-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0E34B2A-001D-4047-9706-BDB1B0D0F5B7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731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0" y="304800"/>
            <a:ext cx="8686800" cy="6400800"/>
          </a:xfrm>
        </p:spPr>
        <p:txBody>
          <a:bodyPr>
            <a:normAutofit/>
          </a:bodyPr>
          <a:lstStyle/>
          <a:p>
            <a:r>
              <a:rPr lang="en-US" altLang="zh-CN" sz="2800" dirty="0" smtClean="0">
                <a:latin typeface="Calibri" pitchFamily="34" charset="0"/>
                <a:cs typeface="Calibri" pitchFamily="34" charset="0"/>
              </a:rPr>
              <a:t>Chapter 23 (Page 612): #21:</a:t>
            </a:r>
          </a:p>
          <a:p>
            <a:pPr marL="365760" lvl="1" indent="0">
              <a:lnSpc>
                <a:spcPct val="150000"/>
              </a:lnSpc>
              <a:buNone/>
            </a:pP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What are the chances your flight will leave on time? Here is a histogram and summary statistics for the percentages of flights departure on time each month from 1995 thru 2006. There is no evidence of a trend over time.  (The correlation of On Time Departure% and time is r = -0.016.)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0E34B2A-001D-4047-9706-BDB1B0D0F5B7}" type="slidenum">
              <a:rPr lang="zh-CN" altLang="en-US" smtClean="0"/>
              <a:pPr/>
              <a:t>12</a:t>
            </a:fld>
            <a:endParaRPr lang="zh-CN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95600"/>
            <a:ext cx="654367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22472"/>
            <a:ext cx="21336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345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0" y="304800"/>
                <a:ext cx="8686800" cy="6400800"/>
              </a:xfrm>
            </p:spPr>
            <p:txBody>
              <a:bodyPr>
                <a:normAutofit/>
              </a:bodyPr>
              <a:lstStyle/>
              <a:p>
                <a:pPr marL="822960" lvl="1" indent="-457200">
                  <a:lnSpc>
                    <a:spcPct val="150000"/>
                  </a:lnSpc>
                  <a:buAutoNum type="alphaLcParenR"/>
                </a:pPr>
                <a:r>
                  <a:rPr lang="en-US" altLang="zh-CN" dirty="0" smtClean="0">
                    <a:latin typeface="Calibri" pitchFamily="34" charset="0"/>
                    <a:cs typeface="Calibri" pitchFamily="34" charset="0"/>
                  </a:rPr>
                  <a:t>Check the assumptions and conditions for the inference.</a:t>
                </a:r>
              </a:p>
              <a:p>
                <a:pPr marL="640080" lvl="2" indent="0">
                  <a:lnSpc>
                    <a:spcPct val="150000"/>
                  </a:lnSpc>
                  <a:buNone/>
                </a:pPr>
                <a:r>
                  <a:rPr lang="en-US" altLang="zh-CN" dirty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Given no time trend, the monthly </a:t>
                </a:r>
                <a:r>
                  <a:rPr lang="en-US" altLang="zh-CN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on-time departure rates should </a:t>
                </a:r>
                <a:r>
                  <a:rPr lang="en-US" altLang="zh-CN" dirty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be independent. </a:t>
                </a:r>
                <a:r>
                  <a:rPr lang="en-US" altLang="zh-CN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Though </a:t>
                </a:r>
                <a:r>
                  <a:rPr lang="en-US" altLang="zh-CN" dirty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not a random sample, these months should be representative, and they’re fewer than 10% of all months. The histogram looks </a:t>
                </a:r>
                <a:r>
                  <a:rPr lang="en-US" altLang="zh-CN" dirty="0" err="1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unimodal</a:t>
                </a:r>
                <a:r>
                  <a:rPr lang="en-US" altLang="zh-CN" dirty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altLang="zh-CN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but slightly left-skewed; not a concern with this large sample.</a:t>
                </a:r>
                <a:endParaRPr lang="en-US" altLang="zh-CN" dirty="0" smtClean="0">
                  <a:latin typeface="Calibri" pitchFamily="34" charset="0"/>
                  <a:cs typeface="Calibri" pitchFamily="34" charset="0"/>
                </a:endParaRPr>
              </a:p>
              <a:p>
                <a:pPr marL="822960" lvl="1" indent="-457200">
                  <a:lnSpc>
                    <a:spcPct val="150000"/>
                  </a:lnSpc>
                  <a:buAutoNum type="alphaLcParenR"/>
                </a:pPr>
                <a:r>
                  <a:rPr lang="en-US" altLang="zh-CN" dirty="0" smtClean="0">
                    <a:latin typeface="Calibri" pitchFamily="34" charset="0"/>
                    <a:cs typeface="Calibri" pitchFamily="34" charset="0"/>
                  </a:rPr>
                  <a:t>Find a 90% confidence interval for the true percentage of flights that depart on time. </a:t>
                </a:r>
              </a:p>
              <a:p>
                <a:pPr marL="640080" lvl="2" indent="0">
                  <a:lnSpc>
                    <a:spcPct val="150000"/>
                  </a:lnSpc>
                  <a:buNone/>
                </a:pPr>
                <a:r>
                  <a:rPr lang="en-US" altLang="zh-CN" dirty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The critical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  <m:sub>
                        <m:f>
                          <m:fPr>
                            <m:ctrlPr>
                              <a:rPr lang="en-US" altLang="zh-CN" i="1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zh-CN" altLang="en-US" i="1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num>
                          <m:den>
                            <m:r>
                              <a:rPr lang="en-US" altLang="zh-CN" i="1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altLang="zh-CN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en-US" altLang="zh-CN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altLang="zh-CN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sub>
                    </m:sSub>
                    <m:r>
                      <a:rPr lang="en-US" altLang="zh-CN" i="1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zh-CN" i="1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𝑖𝑛𝑣𝑇</m:t>
                    </m:r>
                    <m:d>
                      <m:dPr>
                        <m:ctrlPr>
                          <a:rPr lang="en-US" altLang="zh-CN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0.9</m:t>
                        </m:r>
                        <m:r>
                          <a:rPr lang="en-US" altLang="zh-CN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5</m:t>
                        </m:r>
                        <m:r>
                          <a:rPr lang="en-US" altLang="zh-CN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,  143</m:t>
                        </m:r>
                      </m:e>
                    </m:d>
                    <m:r>
                      <a:rPr lang="en-US" altLang="zh-CN" i="1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zh-CN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1</m:t>
                    </m:r>
                    <m:r>
                      <a:rPr lang="en-US" altLang="zh-CN" i="1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.6</m:t>
                    </m:r>
                    <m:r>
                      <a:rPr lang="en-US" altLang="zh-CN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56</m:t>
                    </m:r>
                  </m:oMath>
                </a14:m>
                <a:r>
                  <a:rPr lang="en-US" altLang="zh-CN" dirty="0">
                    <a:latin typeface="Calibri" pitchFamily="34" charset="0"/>
                    <a:cs typeface="Calibri" pitchFamily="34" charset="0"/>
                  </a:rPr>
                  <a:t>, so</a:t>
                </a:r>
              </a:p>
              <a:p>
                <a:pPr marL="640080" lvl="2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</m:acc>
                      <m:r>
                        <a:rPr lang="en-US" altLang="zh-CN" i="1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± 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f>
                            <m:fPr>
                              <m:ctrlPr>
                                <a:rPr lang="en-US" altLang="zh-CN" i="1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zh-CN" altLang="en-US" i="1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US" altLang="zh-CN" i="1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CN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altLang="zh-CN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altLang="zh-CN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sub>
                      </m:sSub>
                      <m:f>
                        <m:fPr>
                          <m:ctrlPr>
                            <a:rPr lang="en-US" altLang="zh-CN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i="1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i="1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en-US" altLang="zh-CN" i="1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=81.1838±1.656</m:t>
                      </m:r>
                      <m:f>
                        <m:fPr>
                          <m:ctrlPr>
                            <a:rPr lang="en-US" altLang="zh-CN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4.47094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i="1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i="1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144</m:t>
                              </m:r>
                            </m:e>
                          </m:rad>
                        </m:den>
                      </m:f>
                      <m:r>
                        <a:rPr lang="en-US" altLang="zh-CN" i="1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=(80.56</m:t>
                      </m:r>
                      <m:r>
                        <a:rPr lang="en-US" altLang="zh-CN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7</m:t>
                      </m:r>
                      <m:r>
                        <a:rPr lang="en-US" altLang="zh-CN" i="1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,81.80</m:t>
                      </m:r>
                      <m:r>
                        <a:rPr lang="en-US" altLang="zh-CN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en-US" altLang="zh-CN" i="1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altLang="zh-CN" dirty="0" smtClean="0">
                  <a:latin typeface="Calibri" pitchFamily="34" charset="0"/>
                  <a:cs typeface="Calibri" pitchFamily="34" charset="0"/>
                </a:endParaRPr>
              </a:p>
              <a:p>
                <a:pPr marL="822960" lvl="1" indent="-457200">
                  <a:lnSpc>
                    <a:spcPct val="150000"/>
                  </a:lnSpc>
                  <a:buAutoNum type="alphaLcParenR"/>
                </a:pPr>
                <a:r>
                  <a:rPr lang="en-US" altLang="zh-CN" dirty="0" smtClean="0">
                    <a:latin typeface="Calibri" pitchFamily="34" charset="0"/>
                    <a:cs typeface="Calibri" pitchFamily="34" charset="0"/>
                  </a:rPr>
                  <a:t>Interpret this interval for a traveler planning to fly.</a:t>
                </a:r>
              </a:p>
              <a:p>
                <a:pPr marL="640080" lvl="2" indent="0">
                  <a:lnSpc>
                    <a:spcPct val="150000"/>
                  </a:lnSpc>
                  <a:buNone/>
                </a:pPr>
                <a:r>
                  <a:rPr lang="en-US" altLang="zh-CN" dirty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We can be </a:t>
                </a:r>
                <a:r>
                  <a:rPr lang="en-US" altLang="zh-CN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90% </a:t>
                </a:r>
                <a:r>
                  <a:rPr lang="en-US" altLang="zh-CN" dirty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confident that the interval from </a:t>
                </a:r>
                <a:r>
                  <a:rPr lang="en-US" altLang="zh-CN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80.57% </a:t>
                </a:r>
                <a:r>
                  <a:rPr lang="en-US" altLang="zh-CN" dirty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to </a:t>
                </a:r>
                <a:r>
                  <a:rPr lang="en-US" altLang="zh-CN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81.80% </a:t>
                </a:r>
                <a:r>
                  <a:rPr lang="en-US" altLang="zh-CN" dirty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holds the true mean monthly percentage of </a:t>
                </a:r>
                <a:r>
                  <a:rPr lang="en-US" altLang="zh-CN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on-time flight departures. </a:t>
                </a:r>
                <a:endParaRPr lang="en-US" altLang="zh-CN" dirty="0">
                  <a:solidFill>
                    <a:srgbClr val="0000CC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640080" lvl="2" indent="0">
                  <a:lnSpc>
                    <a:spcPct val="150000"/>
                  </a:lnSpc>
                  <a:buNone/>
                </a:pPr>
                <a:endParaRPr lang="en-US" altLang="zh-CN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0" y="304800"/>
                <a:ext cx="8686800" cy="6400800"/>
              </a:xfrm>
              <a:blipFill rotWithShape="1">
                <a:blip r:embed="rId2"/>
                <a:stretch>
                  <a:fillRect r="-1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0E34B2A-001D-4047-9706-BDB1B0D0F5B7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222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0" y="304800"/>
            <a:ext cx="8686800" cy="6400800"/>
          </a:xfrm>
        </p:spPr>
        <p:txBody>
          <a:bodyPr>
            <a:normAutofit/>
          </a:bodyPr>
          <a:lstStyle/>
          <a:p>
            <a:r>
              <a:rPr lang="en-US" altLang="zh-CN" sz="2800" dirty="0" smtClean="0">
                <a:latin typeface="Calibri" pitchFamily="34" charset="0"/>
                <a:cs typeface="Calibri" pitchFamily="34" charset="0"/>
              </a:rPr>
              <a:t>Chapter 23 (Page 612): #22:</a:t>
            </a:r>
          </a:p>
          <a:p>
            <a:pPr marL="365760" lvl="1" indent="0">
              <a:lnSpc>
                <a:spcPct val="150000"/>
              </a:lnSpc>
              <a:buNone/>
            </a:pP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Will your flight get you to your destination on time? Here is a histogram and summary statistics of late arrivals. There is no evidence of a trend over time.  (The correlation of On Time Departure% and time is r = -0.07.)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0E34B2A-001D-4047-9706-BDB1B0D0F5B7}" type="slidenum">
              <a:rPr lang="zh-CN" altLang="en-US" smtClean="0"/>
              <a:pPr/>
              <a:t>14</a:t>
            </a:fld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90800"/>
            <a:ext cx="5610225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448318"/>
            <a:ext cx="1971675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381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0" y="304800"/>
                <a:ext cx="8915400" cy="6553200"/>
              </a:xfrm>
            </p:spPr>
            <p:txBody>
              <a:bodyPr>
                <a:normAutofit/>
              </a:bodyPr>
              <a:lstStyle/>
              <a:p>
                <a:pPr marL="822960" lvl="1" indent="-457200">
                  <a:lnSpc>
                    <a:spcPct val="150000"/>
                  </a:lnSpc>
                  <a:buAutoNum type="alphaLcParenR"/>
                </a:pPr>
                <a:r>
                  <a:rPr lang="en-US" altLang="zh-CN" dirty="0" smtClean="0">
                    <a:latin typeface="Calibri" pitchFamily="34" charset="0"/>
                    <a:cs typeface="Calibri" pitchFamily="34" charset="0"/>
                  </a:rPr>
                  <a:t>Check the assumptions and conditions for the inference.</a:t>
                </a:r>
              </a:p>
              <a:p>
                <a:pPr marL="640080" lvl="2" indent="0">
                  <a:lnSpc>
                    <a:spcPct val="150000"/>
                  </a:lnSpc>
                  <a:buNone/>
                </a:pPr>
                <a:r>
                  <a:rPr lang="en-US" altLang="zh-CN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Given no time trend, the monthly late-arrival rates should be independent. </a:t>
                </a:r>
              </a:p>
              <a:p>
                <a:pPr marL="640080" lvl="2" indent="0">
                  <a:lnSpc>
                    <a:spcPct val="150000"/>
                  </a:lnSpc>
                  <a:buNone/>
                </a:pPr>
                <a:r>
                  <a:rPr lang="en-US" altLang="zh-CN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Though not a random sample, these months should be representative, and they’re fewer than 10% of all months. The histogram looks </a:t>
                </a:r>
                <a:r>
                  <a:rPr lang="en-US" altLang="zh-CN" dirty="0" err="1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unimodal</a:t>
                </a:r>
                <a:r>
                  <a:rPr lang="en-US" altLang="zh-CN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 and symmetric.</a:t>
                </a:r>
              </a:p>
              <a:p>
                <a:pPr marL="822960" lvl="1" indent="-457200">
                  <a:lnSpc>
                    <a:spcPct val="150000"/>
                  </a:lnSpc>
                  <a:buAutoNum type="alphaLcParenR"/>
                </a:pPr>
                <a:r>
                  <a:rPr lang="en-US" altLang="zh-CN" dirty="0" smtClean="0">
                    <a:latin typeface="Calibri" pitchFamily="34" charset="0"/>
                    <a:cs typeface="Calibri" pitchFamily="34" charset="0"/>
                  </a:rPr>
                  <a:t>Find a 99% confidence interval for the true percentage of flights that arrive late.</a:t>
                </a:r>
              </a:p>
              <a:p>
                <a:pPr marL="640080" lvl="2" indent="0">
                  <a:lnSpc>
                    <a:spcPct val="150000"/>
                  </a:lnSpc>
                  <a:buNone/>
                </a:pPr>
                <a:r>
                  <a:rPr lang="en-US" altLang="zh-CN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The critical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  <m:sub>
                        <m:f>
                          <m:fPr>
                            <m:ctrlPr>
                              <a:rPr lang="en-US" altLang="zh-CN" i="1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zh-CN" altLang="en-US" i="1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num>
                          <m:den>
                            <m:r>
                              <a:rPr lang="en-US" altLang="zh-CN" i="1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altLang="zh-CN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en-US" altLang="zh-CN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altLang="zh-CN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zh-CN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𝑖𝑛𝑣𝑇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0.995,  143</m:t>
                        </m:r>
                      </m:e>
                    </m:d>
                    <m:r>
                      <a:rPr lang="en-US" altLang="zh-CN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=2.611</m:t>
                    </m:r>
                  </m:oMath>
                </a14:m>
                <a:r>
                  <a:rPr lang="en-US" altLang="zh-CN" dirty="0" smtClean="0">
                    <a:latin typeface="Calibri" pitchFamily="34" charset="0"/>
                    <a:cs typeface="Calibri" pitchFamily="34" charset="0"/>
                  </a:rPr>
                  <a:t>, so</a:t>
                </a:r>
              </a:p>
              <a:p>
                <a:pPr marL="640080" lvl="2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</m:acc>
                      <m:r>
                        <a:rPr lang="en-US" altLang="zh-CN" i="1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± 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f>
                            <m:fPr>
                              <m:ctrlPr>
                                <a:rPr lang="en-US" altLang="zh-CN" i="1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zh-CN" altLang="en-US" i="1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US" altLang="zh-CN" i="1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CN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altLang="zh-CN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altLang="zh-CN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sub>
                      </m:sSub>
                      <m:f>
                        <m:fPr>
                          <m:ctrlPr>
                            <a:rPr lang="en-US" altLang="zh-CN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i="1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i="1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en-US" altLang="zh-CN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=20.0757</m:t>
                      </m:r>
                      <m:r>
                        <a:rPr lang="en-US" altLang="zh-CN" i="1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±</m:t>
                      </m:r>
                      <m:r>
                        <a:rPr lang="en-US" altLang="zh-CN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2.611</m:t>
                      </m:r>
                      <m:f>
                        <m:fPr>
                          <m:ctrlPr>
                            <a:rPr lang="en-US" altLang="zh-CN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4.08837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144</m:t>
                              </m:r>
                            </m:e>
                          </m:rad>
                        </m:den>
                      </m:f>
                      <m:r>
                        <a:rPr lang="en-US" altLang="zh-CN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=(19.186, 20.965)</m:t>
                      </m:r>
                    </m:oMath>
                  </m:oMathPara>
                </a14:m>
                <a:endParaRPr lang="en-US" altLang="zh-CN" dirty="0" smtClean="0">
                  <a:latin typeface="Calibri" pitchFamily="34" charset="0"/>
                  <a:cs typeface="Calibri" pitchFamily="34" charset="0"/>
                </a:endParaRPr>
              </a:p>
              <a:p>
                <a:pPr marL="822960" lvl="1" indent="-457200">
                  <a:lnSpc>
                    <a:spcPct val="150000"/>
                  </a:lnSpc>
                  <a:buAutoNum type="alphaLcParenR"/>
                </a:pPr>
                <a:r>
                  <a:rPr lang="en-US" altLang="zh-CN" dirty="0" smtClean="0">
                    <a:latin typeface="Calibri" pitchFamily="34" charset="0"/>
                    <a:cs typeface="Calibri" pitchFamily="34" charset="0"/>
                  </a:rPr>
                  <a:t>Interpret this interval for a traveler planning to fly.</a:t>
                </a:r>
              </a:p>
              <a:p>
                <a:pPr marL="640080" lvl="2" indent="0">
                  <a:lnSpc>
                    <a:spcPct val="150000"/>
                  </a:lnSpc>
                  <a:buNone/>
                </a:pPr>
                <a:r>
                  <a:rPr lang="en-US" altLang="zh-CN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We can be 99% confident that the interval from 19.19% to 21.0% holds the true mean monthly percentage of late flight arrivals. 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0" y="304800"/>
                <a:ext cx="8915400" cy="65532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0E34B2A-001D-4047-9706-BDB1B0D0F5B7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322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262610" y="3429000"/>
            <a:ext cx="4876800" cy="2743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 algn="ctr">
              <a:buNone/>
            </a:pPr>
            <a:r>
              <a:rPr lang="en-US" altLang="zh-CN" sz="3600" dirty="0" smtClean="0">
                <a:latin typeface="18thCentury" pitchFamily="2" charset="0"/>
              </a:rPr>
              <a:t>Thank you.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0E34B2A-001D-4047-9706-BDB1B0D0F5B7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609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>
                <a:latin typeface="Calibri" pitchFamily="34" charset="0"/>
                <a:cs typeface="Calibri" pitchFamily="34" charset="0"/>
              </a:rPr>
              <a:t>Overview</a:t>
            </a:r>
            <a:endParaRPr lang="zh-CN" alt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>
                <a:latin typeface="Calibri" pitchFamily="34" charset="0"/>
                <a:cs typeface="Calibri" pitchFamily="34" charset="0"/>
              </a:rPr>
              <a:t>We will discuss following problems: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Chapter 23 “</a:t>
            </a:r>
            <a:r>
              <a:rPr lang="en-US" altLang="zh-CN" sz="2400" i="1" dirty="0" smtClean="0">
                <a:latin typeface="Calibri" pitchFamily="34" charset="0"/>
                <a:cs typeface="Calibri" pitchFamily="34" charset="0"/>
              </a:rPr>
              <a:t>Inference about means</a:t>
            </a:r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” (Page 609) </a:t>
            </a:r>
          </a:p>
          <a:p>
            <a:pPr marL="365760" lvl="1" indent="0">
              <a:lnSpc>
                <a:spcPct val="150000"/>
              </a:lnSpc>
              <a:buNone/>
            </a:pPr>
            <a:r>
              <a:rPr lang="en-US" altLang="zh-CN" sz="2400" dirty="0">
                <a:latin typeface="Calibri" pitchFamily="34" charset="0"/>
                <a:cs typeface="Calibri" pitchFamily="34" charset="0"/>
              </a:rPr>
              <a:t>	</a:t>
            </a:r>
            <a:r>
              <a:rPr lang="pt-BR" sz="2400" b="1" dirty="0" smtClean="0"/>
              <a:t>Nos</a:t>
            </a:r>
            <a:r>
              <a:rPr lang="pt-BR" sz="2400" b="1" dirty="0"/>
              <a:t>. </a:t>
            </a:r>
            <a:r>
              <a:rPr lang="en-US" sz="2400" b="1" dirty="0" smtClean="0"/>
              <a:t>5, 6, 13, 18, 21, 22</a:t>
            </a:r>
            <a:endParaRPr lang="en-US" altLang="zh-CN" sz="2400" dirty="0" smtClean="0">
              <a:latin typeface="Calibri" pitchFamily="34" charset="0"/>
              <a:cs typeface="Calibri" pitchFamily="34" charset="0"/>
            </a:endParaRPr>
          </a:p>
          <a:p>
            <a:pPr marL="365760" lvl="1" indent="0">
              <a:lnSpc>
                <a:spcPct val="150000"/>
              </a:lnSpc>
              <a:buNone/>
            </a:pPr>
            <a:endParaRPr lang="en-US" altLang="zh-CN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altLang="zh-CN" sz="2800" dirty="0" smtClean="0">
                <a:latin typeface="Calibri" pitchFamily="34" charset="0"/>
                <a:cs typeface="Calibri" pitchFamily="34" charset="0"/>
              </a:rPr>
              <a:t>All recitation PowerPoint slides available at </a:t>
            </a:r>
            <a:r>
              <a:rPr lang="en-US" altLang="zh-CN" sz="2800" dirty="0" smtClean="0">
                <a:latin typeface="Calibri" pitchFamily="34" charset="0"/>
                <a:cs typeface="Calibri" pitchFamily="34" charset="0"/>
                <a:hlinkClick r:id="rId2"/>
              </a:rPr>
              <a:t>here</a:t>
            </a:r>
            <a:endParaRPr lang="en-US" altLang="zh-CN" sz="2800" dirty="0" smtClean="0">
              <a:latin typeface="Calibri" pitchFamily="34" charset="0"/>
              <a:cs typeface="Calibri" pitchFamily="34" charset="0"/>
            </a:endParaRPr>
          </a:p>
          <a:p>
            <a:endParaRPr lang="zh-CN" alt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0E34B2A-001D-4047-9706-BDB1B0D0F5B7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81000" y="304800"/>
                <a:ext cx="8229600" cy="65532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altLang="zh-CN" sz="2800" dirty="0" smtClean="0">
                    <a:latin typeface="Calibri" pitchFamily="34" charset="0"/>
                    <a:cs typeface="Calibri" pitchFamily="34" charset="0"/>
                  </a:rPr>
                  <a:t>Review</a:t>
                </a:r>
              </a:p>
              <a:p>
                <a:pPr marL="365760" lvl="1" indent="0">
                  <a:lnSpc>
                    <a:spcPct val="150000"/>
                  </a:lnSpc>
                  <a:buNone/>
                </a:pPr>
                <a:r>
                  <a:rPr lang="en-US" altLang="zh-CN" dirty="0" smtClean="0">
                    <a:latin typeface="Calibri" pitchFamily="34" charset="0"/>
                    <a:cs typeface="Calibri" pitchFamily="34" charset="0"/>
                  </a:rPr>
                  <a:t>Confidence interval for means: </a:t>
                </a:r>
              </a:p>
              <a:p>
                <a:pPr marL="365760" lvl="1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1−</m:t>
                          </m:r>
                          <m:r>
                            <a:rPr lang="zh-CN" altLang="en-US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% </m:t>
                      </m:r>
                      <m:r>
                        <a:rPr lang="en-US" altLang="zh-CN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𝑐𝑜𝑛𝑓𝑖𝑑𝑒𝑛𝑐𝑒</m:t>
                      </m:r>
                      <m:r>
                        <a:rPr lang="en-US" altLang="zh-CN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zh-CN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𝑖𝑛𝑡𝑒𝑟𝑣𝑎𝑙</m:t>
                      </m:r>
                      <m:r>
                        <a:rPr lang="en-US" altLang="zh-CN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zh-CN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𝑓𝑜𝑟</m:t>
                      </m:r>
                      <m:r>
                        <a:rPr lang="en-US" altLang="zh-CN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zh-CN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𝑡h𝑒</m:t>
                      </m:r>
                      <m:r>
                        <a:rPr lang="en-US" altLang="zh-CN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zh-CN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𝑝𝑜𝑝𝑢𝑙𝑎𝑡𝑖𝑜𝑛</m:t>
                      </m:r>
                      <m:r>
                        <a:rPr lang="en-US" altLang="zh-CN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zh-CN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𝑚𝑒𝑎𝑛</m:t>
                      </m:r>
                      <m:r>
                        <a:rPr lang="en-US" altLang="zh-CN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 </m:t>
                      </m:r>
                      <m:r>
                        <a:rPr lang="zh-CN" altLang="en-US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𝜇</m:t>
                      </m:r>
                      <m:r>
                        <a:rPr lang="en-US" altLang="zh-CN" b="0" i="0" smtClean="0">
                          <a:solidFill>
                            <a:srgbClr val="0000CC"/>
                          </a:solidFill>
                          <a:latin typeface="Cambria Math"/>
                        </a:rPr>
                        <m:t>: </m:t>
                      </m:r>
                    </m:oMath>
                  </m:oMathPara>
                </a14:m>
                <a:endParaRPr lang="en-US" altLang="zh-CN" b="0" dirty="0" smtClean="0">
                  <a:solidFill>
                    <a:srgbClr val="0000CC"/>
                  </a:solidFill>
                  <a:latin typeface="Cambria Math"/>
                </a:endParaRPr>
              </a:p>
              <a:p>
                <a:pPr marL="365760" lvl="1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</m:acc>
                      <m:r>
                        <a:rPr lang="en-US" altLang="zh-CN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±</m:t>
                      </m:r>
                      <m:r>
                        <a:rPr lang="en-US" altLang="zh-CN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f>
                            <m:fPr>
                              <m:ctrlPr>
                                <a:rPr lang="en-US" altLang="zh-CN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zh-CN" altLang="en-US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CN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altLang="zh-CN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altLang="zh-CN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sub>
                      </m:sSub>
                      <m:f>
                        <m:fPr>
                          <m:ctrlPr>
                            <a:rPr lang="en-US" altLang="zh-CN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altLang="zh-CN" dirty="0" smtClean="0">
                  <a:latin typeface="Calibri" pitchFamily="34" charset="0"/>
                  <a:cs typeface="Calibri" pitchFamily="34" charset="0"/>
                </a:endParaRPr>
              </a:p>
              <a:p>
                <a:pPr marL="365760" lvl="1" indent="0">
                  <a:lnSpc>
                    <a:spcPct val="150000"/>
                  </a:lnSpc>
                  <a:buNone/>
                </a:pPr>
                <a:r>
                  <a:rPr lang="en-US" altLang="zh-CN" dirty="0" smtClean="0">
                    <a:latin typeface="Calibri" pitchFamily="34" charset="0"/>
                    <a:cs typeface="Calibri" pitchFamily="34" charset="0"/>
                  </a:rPr>
                  <a:t>One sample t-test for the mean tests the hypothesis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𝐻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:</m:t>
                    </m:r>
                    <m:r>
                      <a:rPr lang="zh-CN" altLang="en-US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altLang="zh-CN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zh-CN" altLang="en-US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dirty="0" smtClean="0">
                    <a:latin typeface="Calibri" pitchFamily="34" charset="0"/>
                    <a:cs typeface="Calibri" pitchFamily="34" charset="0"/>
                  </a:rPr>
                  <a:t> using</a:t>
                </a:r>
              </a:p>
              <a:p>
                <a:pPr marL="365760" lvl="1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altLang="zh-CN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altLang="zh-CN" i="1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altLang="zh-CN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 −</m:t>
                          </m:r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type m:val="skw"/>
                              <m:ctrlPr>
                                <a:rPr lang="en-US" altLang="zh-CN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altLang="zh-CN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den>
                      </m:f>
                    </m:oMath>
                  </m:oMathPara>
                </a14:m>
                <a:endParaRPr lang="en-US" altLang="zh-CN" dirty="0" smtClean="0">
                  <a:latin typeface="Calibri" pitchFamily="34" charset="0"/>
                  <a:cs typeface="Calibri" pitchFamily="34" charset="0"/>
                </a:endParaRPr>
              </a:p>
              <a:p>
                <a:pPr marL="365760" lvl="1" indent="0">
                  <a:lnSpc>
                    <a:spcPct val="150000"/>
                  </a:lnSpc>
                  <a:buNone/>
                </a:pPr>
                <a:r>
                  <a:rPr lang="en-US" altLang="zh-CN" dirty="0" smtClean="0">
                    <a:latin typeface="Calibri" pitchFamily="34" charset="0"/>
                    <a:cs typeface="Calibri" pitchFamily="34" charset="0"/>
                  </a:rPr>
                  <a:t>Check conditions: </a:t>
                </a:r>
              </a:p>
              <a:p>
                <a:pPr marL="822960" lvl="1" indent="-457200">
                  <a:lnSpc>
                    <a:spcPct val="150000"/>
                  </a:lnSpc>
                  <a:buAutoNum type="arabicParenR"/>
                </a:pPr>
                <a:r>
                  <a:rPr lang="en-US" altLang="zh-CN" dirty="0" smtClean="0">
                    <a:latin typeface="Calibri" pitchFamily="34" charset="0"/>
                    <a:cs typeface="Calibri" pitchFamily="34" charset="0"/>
                  </a:rPr>
                  <a:t>Independence and Randomization Assumption</a:t>
                </a:r>
              </a:p>
              <a:p>
                <a:pPr marL="822960" lvl="1" indent="-457200">
                  <a:lnSpc>
                    <a:spcPct val="150000"/>
                  </a:lnSpc>
                  <a:buAutoNum type="arabicParenR"/>
                </a:pPr>
                <a:r>
                  <a:rPr lang="en-US" altLang="zh-CN" dirty="0" smtClean="0">
                    <a:latin typeface="Calibri" pitchFamily="34" charset="0"/>
                    <a:cs typeface="Calibri" pitchFamily="34" charset="0"/>
                  </a:rPr>
                  <a:t>10% condition: sample size less than 10% the population size. </a:t>
                </a:r>
              </a:p>
              <a:p>
                <a:pPr marL="822960" lvl="1" indent="-457200">
                  <a:lnSpc>
                    <a:spcPct val="150000"/>
                  </a:lnSpc>
                  <a:buAutoNum type="arabicParenR"/>
                </a:pPr>
                <a:r>
                  <a:rPr lang="en-US" altLang="zh-CN" dirty="0" smtClean="0">
                    <a:latin typeface="Calibri" pitchFamily="34" charset="0"/>
                    <a:cs typeface="Calibri" pitchFamily="34" charset="0"/>
                  </a:rPr>
                  <a:t>Normal or Nearly </a:t>
                </a:r>
                <a:r>
                  <a:rPr lang="en-US" altLang="zh-CN" dirty="0" smtClean="0">
                    <a:latin typeface="Calibri" pitchFamily="34" charset="0"/>
                    <a:cs typeface="Calibri" pitchFamily="34" charset="0"/>
                  </a:rPr>
                  <a:t>Normal Condition (</a:t>
                </a:r>
                <a:r>
                  <a:rPr lang="en-US" altLang="zh-CN" dirty="0" err="1" smtClean="0">
                    <a:latin typeface="Calibri" pitchFamily="34" charset="0"/>
                    <a:cs typeface="Calibri" pitchFamily="34" charset="0"/>
                  </a:rPr>
                  <a:t>unimodal</a:t>
                </a:r>
                <a:r>
                  <a:rPr lang="en-US" altLang="zh-CN" dirty="0" smtClean="0">
                    <a:latin typeface="Calibri" pitchFamily="34" charset="0"/>
                    <a:cs typeface="Calibri" pitchFamily="34" charset="0"/>
                  </a:rPr>
                  <a:t>, symmetric</a:t>
                </a:r>
                <a:r>
                  <a:rPr lang="en-US" altLang="zh-CN" dirty="0" smtClean="0">
                    <a:latin typeface="Calibri" pitchFamily="34" charset="0"/>
                    <a:cs typeface="Calibri" pitchFamily="34" charset="0"/>
                  </a:rPr>
                  <a:t>), slightly skewed is okay if same size is large, as supported by Central Limit Theorem (CLT).</a:t>
                </a:r>
                <a:endParaRPr lang="en-US" altLang="zh-CN" dirty="0" smtClean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81000" y="304800"/>
                <a:ext cx="8229600" cy="6553200"/>
              </a:xfrm>
              <a:blipFill rotWithShape="1">
                <a:blip r:embed="rId2"/>
                <a:stretch>
                  <a:fillRect l="-519" t="-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0E34B2A-001D-4047-9706-BDB1B0D0F5B7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43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381000" y="152400"/>
            <a:ext cx="8229600" cy="6781800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sz="2800" dirty="0" smtClean="0">
                <a:latin typeface="Calibri" pitchFamily="34" charset="0"/>
                <a:cs typeface="Calibri" pitchFamily="34" charset="0"/>
              </a:rPr>
              <a:t>Review: T distribution with degree of freedom (</a:t>
            </a:r>
            <a:r>
              <a:rPr lang="en-US" altLang="zh-CN" sz="2800" dirty="0" err="1" smtClean="0">
                <a:latin typeface="Calibri" pitchFamily="34" charset="0"/>
                <a:cs typeface="Calibri" pitchFamily="34" charset="0"/>
              </a:rPr>
              <a:t>df</a:t>
            </a:r>
            <a:r>
              <a:rPr lang="en-US" altLang="zh-CN" sz="28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endParaRPr lang="en-US" altLang="zh-CN" sz="2800" dirty="0">
              <a:latin typeface="Calibri" pitchFamily="34" charset="0"/>
              <a:cs typeface="Calibri" pitchFamily="34" charset="0"/>
            </a:endParaRPr>
          </a:p>
          <a:p>
            <a:endParaRPr lang="en-US" altLang="zh-CN" sz="2800" dirty="0" smtClean="0">
              <a:latin typeface="Calibri" pitchFamily="34" charset="0"/>
              <a:cs typeface="Calibri" pitchFamily="34" charset="0"/>
            </a:endParaRPr>
          </a:p>
          <a:p>
            <a:endParaRPr lang="en-US" altLang="zh-CN" sz="2800" dirty="0">
              <a:latin typeface="Calibri" pitchFamily="34" charset="0"/>
              <a:cs typeface="Calibri" pitchFamily="34" charset="0"/>
            </a:endParaRPr>
          </a:p>
          <a:p>
            <a:endParaRPr lang="en-US" altLang="zh-CN" sz="2800" dirty="0" smtClean="0">
              <a:latin typeface="Calibri" pitchFamily="34" charset="0"/>
              <a:cs typeface="Calibri" pitchFamily="34" charset="0"/>
            </a:endParaRPr>
          </a:p>
          <a:p>
            <a:endParaRPr lang="en-US" altLang="zh-CN" sz="2800" dirty="0">
              <a:latin typeface="Calibri" pitchFamily="34" charset="0"/>
              <a:cs typeface="Calibri" pitchFamily="34" charset="0"/>
            </a:endParaRPr>
          </a:p>
          <a:p>
            <a:endParaRPr lang="en-US" altLang="zh-CN" sz="2800" dirty="0" smtClean="0">
              <a:latin typeface="Calibri" pitchFamily="34" charset="0"/>
              <a:cs typeface="Calibri" pitchFamily="34" charset="0"/>
            </a:endParaRPr>
          </a:p>
          <a:p>
            <a:endParaRPr lang="en-US" altLang="zh-CN" sz="2800" dirty="0">
              <a:latin typeface="Calibri" pitchFamily="34" charset="0"/>
              <a:cs typeface="Calibri" pitchFamily="34" charset="0"/>
            </a:endParaRPr>
          </a:p>
          <a:p>
            <a:endParaRPr lang="en-US" altLang="zh-CN" sz="2800" dirty="0" smtClean="0">
              <a:latin typeface="Calibri" pitchFamily="34" charset="0"/>
              <a:cs typeface="Calibri" pitchFamily="34" charset="0"/>
            </a:endParaRPr>
          </a:p>
          <a:p>
            <a:endParaRPr lang="en-US" altLang="zh-CN" sz="2800" dirty="0">
              <a:latin typeface="Calibri" pitchFamily="34" charset="0"/>
              <a:cs typeface="Calibri" pitchFamily="34" charset="0"/>
            </a:endParaRPr>
          </a:p>
          <a:p>
            <a:endParaRPr lang="en-US" altLang="zh-CN" sz="28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altLang="zh-CN" sz="28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altLang="zh-CN" sz="28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altLang="zh-CN" sz="28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altLang="zh-CN" sz="28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altLang="zh-CN" sz="28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altLang="zh-CN" sz="28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As degree of freedom (sample size-1) larger, T -&gt; normal  </a:t>
            </a:r>
            <a:endParaRPr lang="en-US" altLang="zh-CN" dirty="0" smtClean="0">
              <a:latin typeface="Calibri" pitchFamily="34" charset="0"/>
              <a:cs typeface="Calibri" pitchFamily="34" charset="0"/>
            </a:endParaRPr>
          </a:p>
          <a:p>
            <a:pPr marL="365760" lvl="1" indent="0">
              <a:lnSpc>
                <a:spcPct val="150000"/>
              </a:lnSpc>
              <a:buNone/>
            </a:pPr>
            <a:endParaRPr lang="en-US" altLang="zh-CN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0E34B2A-001D-4047-9706-BDB1B0D0F5B7}" type="slidenum">
              <a:rPr lang="zh-CN" altLang="en-US" smtClean="0"/>
              <a:pPr/>
              <a:t>4</a:t>
            </a:fld>
            <a:endParaRPr lang="zh-CN" alt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"/>
            <a:ext cx="8763000" cy="573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983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304800" y="23611"/>
            <a:ext cx="8229600" cy="5943600"/>
          </a:xfrm>
          <a:noFill/>
        </p:spPr>
        <p:txBody>
          <a:bodyPr>
            <a:normAutofit/>
          </a:bodyPr>
          <a:lstStyle/>
          <a:p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Review: How to use T-table?</a:t>
            </a:r>
            <a:endParaRPr lang="en-US" altLang="zh-CN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altLang="zh-CN" sz="1800" dirty="0" smtClean="0">
                <a:latin typeface="Calibri" pitchFamily="34" charset="0"/>
                <a:cs typeface="Calibri" pitchFamily="34" charset="0"/>
              </a:rPr>
              <a:t>Suppose we want to be 95% confidence about the confidence interval we construct based on a random sample with size 30. </a:t>
            </a:r>
            <a:r>
              <a:rPr lang="en-US" altLang="zh-CN" sz="1800" dirty="0" smtClean="0">
                <a:latin typeface="Calibri" pitchFamily="34" charset="0"/>
                <a:cs typeface="Calibri" pitchFamily="34" charset="0"/>
              </a:rPr>
              <a:t>We need the T critical value with degree of freedom 30-1=29, and two-tailed since we are constructing confidence interval.</a:t>
            </a:r>
          </a:p>
          <a:p>
            <a:pPr marL="0" indent="0">
              <a:buNone/>
            </a:pP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altLang="zh-CN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altLang="zh-CN" dirty="0" smtClean="0">
              <a:latin typeface="Calibri" pitchFamily="34" charset="0"/>
              <a:cs typeface="Calibri" pitchFamily="34" charset="0"/>
            </a:endParaRPr>
          </a:p>
          <a:p>
            <a:pPr marL="365760" lvl="1" indent="0">
              <a:lnSpc>
                <a:spcPct val="150000"/>
              </a:lnSpc>
              <a:buNone/>
            </a:pPr>
            <a:endParaRPr lang="en-US" altLang="zh-CN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noFill/>
        </p:spPr>
        <p:txBody>
          <a:bodyPr/>
          <a:lstStyle/>
          <a:p>
            <a:fld id="{90E34B2A-001D-4047-9706-BDB1B0D0F5B7}" type="slidenum">
              <a:rPr lang="zh-CN" altLang="en-US" smtClean="0"/>
              <a:pPr/>
              <a:t>5</a:t>
            </a:fld>
            <a:endParaRPr lang="zh-CN" altLang="en-US"/>
          </a:p>
        </p:txBody>
      </p:sp>
      <p:graphicFrame>
        <p:nvGraphicFramePr>
          <p:cNvPr id="5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662974"/>
              </p:ext>
            </p:extLst>
          </p:nvPr>
        </p:nvGraphicFramePr>
        <p:xfrm>
          <a:off x="304801" y="1447802"/>
          <a:ext cx="7772399" cy="54101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8450"/>
                <a:gridCol w="761459"/>
                <a:gridCol w="635309"/>
                <a:gridCol w="635309"/>
                <a:gridCol w="635309"/>
                <a:gridCol w="635309"/>
                <a:gridCol w="599232"/>
                <a:gridCol w="671387"/>
                <a:gridCol w="599231"/>
                <a:gridCol w="607616"/>
                <a:gridCol w="589713"/>
                <a:gridCol w="574075"/>
              </a:tblGrid>
              <a:tr h="232292">
                <a:tc>
                  <a:txBody>
                    <a:bodyPr/>
                    <a:lstStyle/>
                    <a:p>
                      <a:pPr marL="12192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cum. prob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1938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</a:pPr>
                      <a:r>
                        <a:rPr sz="1800" b="1" i="1" baseline="9803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800" b="1" i="1" spc="-120" baseline="9803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0" dirty="0" smtClean="0">
                          <a:latin typeface="Arial"/>
                          <a:cs typeface="Arial"/>
                        </a:rPr>
                        <a:t>.50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938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31775">
                        <a:lnSpc>
                          <a:spcPct val="100000"/>
                        </a:lnSpc>
                      </a:pPr>
                      <a:r>
                        <a:rPr sz="1800" b="1" i="1" baseline="9803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800" b="1" i="1" spc="-120" baseline="9803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0" dirty="0" smtClean="0">
                          <a:latin typeface="Arial"/>
                          <a:cs typeface="Arial"/>
                        </a:rPr>
                        <a:t>.75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1775">
                        <a:lnSpc>
                          <a:spcPct val="100000"/>
                        </a:lnSpc>
                      </a:pPr>
                      <a:r>
                        <a:rPr sz="1800" b="1" i="1" baseline="9803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800" b="1" i="1" spc="-120" baseline="9803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0" dirty="0" smtClean="0">
                          <a:latin typeface="Arial"/>
                          <a:cs typeface="Arial"/>
                        </a:rPr>
                        <a:t>.80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1775">
                        <a:lnSpc>
                          <a:spcPct val="100000"/>
                        </a:lnSpc>
                      </a:pPr>
                      <a:r>
                        <a:rPr sz="1800" b="1" i="1" baseline="9803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800" b="1" i="1" spc="-120" baseline="9803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0" dirty="0" smtClean="0">
                          <a:latin typeface="Arial"/>
                          <a:cs typeface="Arial"/>
                        </a:rPr>
                        <a:t>.85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1775">
                        <a:lnSpc>
                          <a:spcPct val="100000"/>
                        </a:lnSpc>
                      </a:pPr>
                      <a:r>
                        <a:rPr sz="1800" b="1" i="1" baseline="9803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800" b="1" i="1" spc="-120" baseline="9803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0" dirty="0" smtClean="0">
                          <a:latin typeface="Arial"/>
                          <a:cs typeface="Arial"/>
                        </a:rPr>
                        <a:t>.90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1775">
                        <a:lnSpc>
                          <a:spcPct val="100000"/>
                        </a:lnSpc>
                      </a:pPr>
                      <a:r>
                        <a:rPr sz="1800" b="1" i="1" baseline="9803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800" b="1" i="1" spc="-120" baseline="9803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0" dirty="0" smtClean="0">
                          <a:latin typeface="Arial"/>
                          <a:cs typeface="Arial"/>
                        </a:rPr>
                        <a:t>.95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0979">
                        <a:lnSpc>
                          <a:spcPct val="100000"/>
                        </a:lnSpc>
                      </a:pPr>
                      <a:r>
                        <a:rPr sz="1800" b="1" i="1" baseline="9803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800" b="1" i="1" spc="-120" baseline="9803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0" dirty="0" smtClean="0">
                          <a:latin typeface="Arial"/>
                          <a:cs typeface="Arial"/>
                        </a:rPr>
                        <a:t>.975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9ACCFF"/>
                    </a:solidFill>
                  </a:tcPr>
                </a:tc>
                <a:tc>
                  <a:txBody>
                    <a:bodyPr/>
                    <a:lstStyle/>
                    <a:p>
                      <a:pPr marL="231775">
                        <a:lnSpc>
                          <a:spcPct val="100000"/>
                        </a:lnSpc>
                      </a:pPr>
                      <a:r>
                        <a:rPr sz="1800" b="1" i="1" baseline="9803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800" b="1" i="1" spc="-120" baseline="9803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0" dirty="0" smtClean="0">
                          <a:latin typeface="Arial"/>
                          <a:cs typeface="Arial"/>
                        </a:rPr>
                        <a:t>.99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0979">
                        <a:lnSpc>
                          <a:spcPct val="100000"/>
                        </a:lnSpc>
                      </a:pPr>
                      <a:r>
                        <a:rPr sz="1800" b="1" i="1" baseline="9803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800" b="1" i="1" spc="-120" baseline="9803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0" dirty="0" smtClean="0">
                          <a:latin typeface="Arial"/>
                          <a:cs typeface="Arial"/>
                        </a:rPr>
                        <a:t>.995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3204">
                        <a:lnSpc>
                          <a:spcPct val="100000"/>
                        </a:lnSpc>
                      </a:pPr>
                      <a:r>
                        <a:rPr sz="1800" b="1" i="1" baseline="9803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800" b="1" i="1" spc="-120" baseline="9803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0" dirty="0" smtClean="0">
                          <a:latin typeface="Arial"/>
                          <a:cs typeface="Arial"/>
                        </a:rPr>
                        <a:t>.999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835">
                        <a:lnSpc>
                          <a:spcPct val="100000"/>
                        </a:lnSpc>
                      </a:pPr>
                      <a:r>
                        <a:rPr sz="1800" b="1" i="1" baseline="9803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800" b="1" i="1" spc="-120" baseline="9803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0" dirty="0" smtClean="0">
                          <a:latin typeface="Arial"/>
                          <a:cs typeface="Arial"/>
                        </a:rPr>
                        <a:t>.9995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235796">
                <a:tc>
                  <a:txBody>
                    <a:bodyPr/>
                    <a:lstStyle/>
                    <a:p>
                      <a:pPr marL="259079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one-tail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1938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27965">
                        <a:lnSpc>
                          <a:spcPct val="100000"/>
                        </a:lnSpc>
                      </a:pPr>
                      <a:r>
                        <a:rPr sz="1400" b="1" dirty="0" smtClean="0">
                          <a:latin typeface="Arial"/>
                          <a:cs typeface="Arial"/>
                        </a:rPr>
                        <a:t>0.50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938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</a:pPr>
                      <a:r>
                        <a:rPr sz="1400" b="1" dirty="0" smtClean="0">
                          <a:latin typeface="Arial"/>
                          <a:cs typeface="Arial"/>
                        </a:rPr>
                        <a:t>0.25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</a:pPr>
                      <a:r>
                        <a:rPr sz="1400" b="1" dirty="0" smtClean="0">
                          <a:latin typeface="Arial"/>
                          <a:cs typeface="Arial"/>
                        </a:rPr>
                        <a:t>0.20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</a:pPr>
                      <a:r>
                        <a:rPr sz="1400" b="1" dirty="0" smtClean="0">
                          <a:latin typeface="Arial"/>
                          <a:cs typeface="Arial"/>
                        </a:rPr>
                        <a:t>0.15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</a:pPr>
                      <a:r>
                        <a:rPr sz="1400" b="1" dirty="0" smtClean="0">
                          <a:latin typeface="Arial"/>
                          <a:cs typeface="Arial"/>
                        </a:rPr>
                        <a:t>0.10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</a:pPr>
                      <a:r>
                        <a:rPr sz="1400" b="1" dirty="0" smtClean="0">
                          <a:latin typeface="Arial"/>
                          <a:cs typeface="Arial"/>
                        </a:rPr>
                        <a:t>0.05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</a:pPr>
                      <a:r>
                        <a:rPr sz="1400" b="1" dirty="0" smtClean="0">
                          <a:latin typeface="Arial"/>
                          <a:cs typeface="Arial"/>
                        </a:rPr>
                        <a:t>0.025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9ACCFF"/>
                    </a:solidFill>
                  </a:tcPr>
                </a:tc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</a:pPr>
                      <a:r>
                        <a:rPr sz="1400" b="1" dirty="0" smtClean="0">
                          <a:latin typeface="Arial"/>
                          <a:cs typeface="Arial"/>
                        </a:rPr>
                        <a:t>0.01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</a:pPr>
                      <a:r>
                        <a:rPr sz="1400" b="1" dirty="0" smtClean="0">
                          <a:latin typeface="Arial"/>
                          <a:cs typeface="Arial"/>
                        </a:rPr>
                        <a:t>0.005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ct val="100000"/>
                        </a:lnSpc>
                      </a:pPr>
                      <a:r>
                        <a:rPr sz="1400" b="1" dirty="0" smtClean="0">
                          <a:latin typeface="Arial"/>
                          <a:cs typeface="Arial"/>
                        </a:rPr>
                        <a:t>0.001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latin typeface="Arial"/>
                          <a:cs typeface="Arial"/>
                        </a:rPr>
                        <a:t>0.0005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238613">
                <a:tc>
                  <a:txBody>
                    <a:bodyPr/>
                    <a:lstStyle/>
                    <a:p>
                      <a:pPr marL="2038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two-tails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1938">
                      <a:solidFill>
                        <a:srgbClr val="000000"/>
                      </a:solidFill>
                      <a:prstDash val="solid"/>
                    </a:lnR>
                    <a:lnB w="1193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7965">
                        <a:lnSpc>
                          <a:spcPct val="100000"/>
                        </a:lnSpc>
                      </a:pPr>
                      <a:r>
                        <a:rPr sz="1400" b="1" dirty="0" smtClean="0">
                          <a:latin typeface="Arial"/>
                          <a:cs typeface="Arial"/>
                        </a:rPr>
                        <a:t>1.00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938">
                      <a:solidFill>
                        <a:srgbClr val="000000"/>
                      </a:solidFill>
                      <a:prstDash val="solid"/>
                    </a:lnL>
                    <a:lnB w="1193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</a:pPr>
                      <a:r>
                        <a:rPr sz="1400" b="1" dirty="0" smtClean="0">
                          <a:latin typeface="Arial"/>
                          <a:cs typeface="Arial"/>
                        </a:rPr>
                        <a:t>0.50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193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</a:pPr>
                      <a:r>
                        <a:rPr sz="1400" b="1" dirty="0" smtClean="0">
                          <a:latin typeface="Arial"/>
                          <a:cs typeface="Arial"/>
                        </a:rPr>
                        <a:t>0.40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193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</a:pPr>
                      <a:r>
                        <a:rPr sz="1400" b="1" dirty="0" smtClean="0">
                          <a:latin typeface="Arial"/>
                          <a:cs typeface="Arial"/>
                        </a:rPr>
                        <a:t>0.30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193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</a:pPr>
                      <a:r>
                        <a:rPr sz="1400" b="1" dirty="0" smtClean="0">
                          <a:latin typeface="Arial"/>
                          <a:cs typeface="Arial"/>
                        </a:rPr>
                        <a:t>0.20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193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</a:pPr>
                      <a:r>
                        <a:rPr sz="1400" b="1" dirty="0" smtClean="0">
                          <a:latin typeface="Arial"/>
                          <a:cs typeface="Arial"/>
                        </a:rPr>
                        <a:t>0.10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193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1290">
                        <a:lnSpc>
                          <a:spcPct val="100000"/>
                        </a:lnSpc>
                      </a:pPr>
                      <a:r>
                        <a:rPr sz="1400" b="1" dirty="0" smtClean="0">
                          <a:latin typeface="Arial"/>
                          <a:cs typeface="Arial"/>
                        </a:rPr>
                        <a:t>0.05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1937">
                      <a:solidFill>
                        <a:srgbClr val="000000"/>
                      </a:solidFill>
                      <a:prstDash val="solid"/>
                    </a:lnB>
                    <a:solidFill>
                      <a:srgbClr val="9ACCFF"/>
                    </a:solidFill>
                  </a:tcPr>
                </a:tc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</a:pPr>
                      <a:r>
                        <a:rPr sz="1400" b="1" dirty="0" smtClean="0">
                          <a:latin typeface="Arial"/>
                          <a:cs typeface="Arial"/>
                        </a:rPr>
                        <a:t>0.02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193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1290">
                        <a:lnSpc>
                          <a:spcPct val="100000"/>
                        </a:lnSpc>
                      </a:pPr>
                      <a:r>
                        <a:rPr sz="1400" b="1" dirty="0" smtClean="0">
                          <a:latin typeface="Arial"/>
                          <a:cs typeface="Arial"/>
                        </a:rPr>
                        <a:t>0.01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193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</a:pPr>
                      <a:r>
                        <a:rPr sz="1400" b="1" dirty="0" smtClean="0">
                          <a:latin typeface="Arial"/>
                          <a:cs typeface="Arial"/>
                        </a:rPr>
                        <a:t>0.002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193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ct val="100000"/>
                        </a:lnSpc>
                      </a:pPr>
                      <a:r>
                        <a:rPr sz="1400" b="1" dirty="0" smtClean="0">
                          <a:latin typeface="Arial"/>
                          <a:cs typeface="Arial"/>
                        </a:rPr>
                        <a:t>0.001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1937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1209">
                <a:tc>
                  <a:txBody>
                    <a:bodyPr/>
                    <a:lstStyle/>
                    <a:p>
                      <a:pPr marR="13970" algn="ctr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latin typeface="Arial"/>
                          <a:cs typeface="Arial"/>
                        </a:rPr>
                        <a:t>df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1938">
                      <a:solidFill>
                        <a:srgbClr val="000000"/>
                      </a:solidFill>
                      <a:prstDash val="solid"/>
                    </a:lnR>
                    <a:lnT w="11937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marL="21399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0.000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b">
                    <a:lnL w="11938">
                      <a:solidFill>
                        <a:srgbClr val="000000"/>
                      </a:solidFill>
                      <a:prstDash val="solid"/>
                    </a:lnL>
                    <a:lnT w="11937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1.000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b">
                    <a:lnT w="11937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1.376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b">
                    <a:lnT w="11937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1.963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b">
                    <a:lnT w="11937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3.078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b">
                    <a:lnT w="11937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6.314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b">
                    <a:lnT w="11937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12.71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b">
                    <a:lnT w="11937">
                      <a:solidFill>
                        <a:srgbClr val="000000"/>
                      </a:solidFill>
                      <a:prstDash val="solid"/>
                    </a:lnT>
                    <a:solidFill>
                      <a:srgbClr val="9A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31.82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b">
                    <a:lnT w="11937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63.66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b">
                    <a:lnT w="11937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318.31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b">
                    <a:lnT w="11937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636.62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b">
                    <a:lnT w="11937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96855">
                <a:tc>
                  <a:txBody>
                    <a:bodyPr/>
                    <a:lstStyle/>
                    <a:p>
                      <a:pPr marR="13335" algn="ctr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1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1938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1938">
                      <a:solidFill>
                        <a:srgbClr val="000000"/>
                      </a:solidFill>
                      <a:prstDash val="solid"/>
                    </a:lnL>
                    <a:lnT w="11937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1937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1937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1937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1937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1937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1937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1937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1937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1937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1937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96855">
                <a:tc>
                  <a:txBody>
                    <a:bodyPr/>
                    <a:lstStyle/>
                    <a:p>
                      <a:pPr marR="13335" algn="ctr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2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1938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1399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0.000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938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0.816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1.061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1.386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1.886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2.920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4.303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9ACCFF"/>
                    </a:solidFill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6.965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9.925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22.327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31.599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96855">
                <a:tc>
                  <a:txBody>
                    <a:bodyPr/>
                    <a:lstStyle/>
                    <a:p>
                      <a:pPr marR="13335" algn="ctr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3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1938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1399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0.000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938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0.765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0.978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1.250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1.638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2.353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3.182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9ACCFF"/>
                    </a:solidFill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4.541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5.841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10.215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12.924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96855">
                <a:tc>
                  <a:txBody>
                    <a:bodyPr/>
                    <a:lstStyle/>
                    <a:p>
                      <a:pPr marR="13335" algn="ctr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4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1938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1399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0.000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938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0.741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0.941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1.190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1.533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2.132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2.776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9ACCFF"/>
                    </a:solidFill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3.747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4.604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7.173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8.610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200033">
                <a:tc>
                  <a:txBody>
                    <a:bodyPr/>
                    <a:lstStyle/>
                    <a:p>
                      <a:pPr marR="12700" algn="ctr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21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193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1399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0.000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93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0.686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0.859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1.063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1.323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1.721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2.080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9ACCFF"/>
                    </a:solidFill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2.518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2.831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3.527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3.819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96855">
                <a:tc>
                  <a:txBody>
                    <a:bodyPr/>
                    <a:lstStyle/>
                    <a:p>
                      <a:pPr marR="12700" algn="ctr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22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1938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1399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0.000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938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0.686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0.858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1.061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1.321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1.717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2.074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9ACCFF"/>
                    </a:solidFill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2.508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2.819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3.505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3.792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96855">
                <a:tc>
                  <a:txBody>
                    <a:bodyPr/>
                    <a:lstStyle/>
                    <a:p>
                      <a:pPr marR="12700" algn="ctr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23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1938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1399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0.000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938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0.685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0.858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1.060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1.319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1.714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2.069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9ACCFF"/>
                    </a:solidFill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2.500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2.807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3.485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3.768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96855">
                <a:tc>
                  <a:txBody>
                    <a:bodyPr/>
                    <a:lstStyle/>
                    <a:p>
                      <a:pPr marR="12700" algn="ctr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24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1938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1399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0.000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938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0.685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0.857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1.059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1.318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1.711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2.064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9ACCFF"/>
                    </a:solidFill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2.492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2.797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3.467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3.745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91482">
                <a:tc>
                  <a:txBody>
                    <a:bodyPr/>
                    <a:lstStyle/>
                    <a:p>
                      <a:pPr marR="12700" algn="ctr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25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1938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1399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0.000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938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0.684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0.856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1.058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1.316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1.708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2.060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9ACCFF"/>
                    </a:solidFill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2.485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2.787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3.450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3.725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202230">
                <a:tc>
                  <a:txBody>
                    <a:bodyPr/>
                    <a:lstStyle/>
                    <a:p>
                      <a:pPr marR="12700" algn="ctr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26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1938">
                      <a:solidFill>
                        <a:srgbClr val="000000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21399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0.000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938">
                      <a:solidFill>
                        <a:srgbClr val="000000"/>
                      </a:solidFill>
                      <a:prstDash val="soli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0.684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0.856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1.058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1.315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1.706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2.056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9ACCFF"/>
                    </a:solidFill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2.479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2.779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3.435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3.707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196855">
                <a:tc>
                  <a:txBody>
                    <a:bodyPr/>
                    <a:lstStyle/>
                    <a:p>
                      <a:pPr marR="12700" algn="ctr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27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1938">
                      <a:solidFill>
                        <a:srgbClr val="000000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21399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0.000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938">
                      <a:solidFill>
                        <a:srgbClr val="000000"/>
                      </a:solidFill>
                      <a:prstDash val="soli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0.684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0.855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1.057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1.314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1.703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2.052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9ACCFF"/>
                    </a:solidFill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2.473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2.771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3.421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3.690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196855">
                <a:tc>
                  <a:txBody>
                    <a:bodyPr/>
                    <a:lstStyle/>
                    <a:p>
                      <a:pPr marR="12700" algn="ctr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28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1938">
                      <a:solidFill>
                        <a:srgbClr val="000000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21399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0.000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938">
                      <a:solidFill>
                        <a:srgbClr val="000000"/>
                      </a:solidFill>
                      <a:prstDash val="soli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0.683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0.855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1.056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1.313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1.701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2.048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9ACCFF"/>
                    </a:solidFill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2.467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2.763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3.408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3.674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196855">
                <a:tc>
                  <a:txBody>
                    <a:bodyPr/>
                    <a:lstStyle/>
                    <a:p>
                      <a:pPr marR="12700" algn="ctr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29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1938">
                      <a:solidFill>
                        <a:srgbClr val="000000"/>
                      </a:solidFill>
                      <a:prstDash val="solid"/>
                    </a:lnR>
                    <a:solidFill>
                      <a:srgbClr val="9ACCFF"/>
                    </a:solidFill>
                  </a:tcPr>
                </a:tc>
                <a:tc>
                  <a:txBody>
                    <a:bodyPr/>
                    <a:lstStyle/>
                    <a:p>
                      <a:pPr marL="21399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0.000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938">
                      <a:solidFill>
                        <a:srgbClr val="000000"/>
                      </a:solidFill>
                      <a:prstDash val="solid"/>
                    </a:lnL>
                    <a:solidFill>
                      <a:srgbClr val="9ACCFF"/>
                    </a:solidFill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0.683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9ACCFF"/>
                    </a:solidFill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0.854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9ACCFF"/>
                    </a:solidFill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1.055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9ACCFF"/>
                    </a:solidFill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1.311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9ACCFF"/>
                    </a:solidFill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1.699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9ACCFF"/>
                    </a:solidFill>
                  </a:tcPr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2.045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2.462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9ACCFF"/>
                    </a:solidFill>
                  </a:tcPr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2.756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9ACCFF"/>
                    </a:solidFill>
                  </a:tcPr>
                </a:tc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3.396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9ACCFF"/>
                    </a:solidFill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3.659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9ACCFF"/>
                    </a:solidFill>
                  </a:tcPr>
                </a:tc>
              </a:tr>
              <a:tr h="193710">
                <a:tc>
                  <a:txBody>
                    <a:bodyPr/>
                    <a:lstStyle/>
                    <a:p>
                      <a:pPr marR="12700" algn="ctr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30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1938">
                      <a:solidFill>
                        <a:srgbClr val="000000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21399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0.000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938">
                      <a:solidFill>
                        <a:srgbClr val="000000"/>
                      </a:solidFill>
                      <a:prstDash val="soli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0.683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0.854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1.055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1.310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1.697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2.042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9ACCFF"/>
                    </a:solidFill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2.457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2.750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3.385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3.646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200000">
                <a:tc>
                  <a:txBody>
                    <a:bodyPr/>
                    <a:lstStyle/>
                    <a:p>
                      <a:pPr marR="12700" algn="ctr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40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1938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1399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0.000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938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0.681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0.851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1.050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1.303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1.684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2.021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9ACCFF"/>
                    </a:solidFill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2.423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2.704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3.307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3.551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96855">
                <a:tc>
                  <a:txBody>
                    <a:bodyPr/>
                    <a:lstStyle/>
                    <a:p>
                      <a:pPr marR="12700" algn="ctr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60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1938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1399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0.000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938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0.679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0.848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1.045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1.296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1.671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2.000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9ACCFF"/>
                    </a:solidFill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2.390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2.660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3.232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3.460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96855">
                <a:tc>
                  <a:txBody>
                    <a:bodyPr/>
                    <a:lstStyle/>
                    <a:p>
                      <a:pPr marR="12700" algn="ctr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80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1938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1399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0.000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938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0.678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0.846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1.043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1.292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1.664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1.990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9ACCFF"/>
                    </a:solidFill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2.374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2.639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3.195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3.416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96855">
                <a:tc>
                  <a:txBody>
                    <a:bodyPr/>
                    <a:lstStyle/>
                    <a:p>
                      <a:pPr marR="12065" algn="ctr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100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1938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1399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0.000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938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0.677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0.845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1.042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1.290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1.660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1.984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9ACCFF"/>
                    </a:solidFill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2.364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2.626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3.174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3.390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91514">
                <a:tc>
                  <a:txBody>
                    <a:bodyPr/>
                    <a:lstStyle/>
                    <a:p>
                      <a:pPr marL="405130" algn="ctr">
                        <a:lnSpc>
                          <a:spcPct val="100000"/>
                        </a:lnSpc>
                      </a:pPr>
                      <a:r>
                        <a:rPr sz="900" dirty="0" smtClean="0">
                          <a:latin typeface="Arial"/>
                          <a:cs typeface="Arial"/>
                        </a:rPr>
                        <a:t>1000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1938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1399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0.000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938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0.675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0.842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1.037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1.282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1.646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1.962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9ACCFF"/>
                    </a:solidFill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2.330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2.581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3.098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3.300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290862">
                <a:tc>
                  <a:txBody>
                    <a:bodyPr/>
                    <a:lstStyle/>
                    <a:p>
                      <a:pPr marR="48895" algn="ctr">
                        <a:lnSpc>
                          <a:spcPct val="100000"/>
                        </a:lnSpc>
                      </a:pPr>
                      <a:r>
                        <a:rPr sz="1200" b="1" i="1" dirty="0" smtClean="0">
                          <a:latin typeface="Arial"/>
                          <a:cs typeface="Arial"/>
                        </a:rPr>
                        <a:t>z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1938">
                      <a:solidFill>
                        <a:srgbClr val="000000"/>
                      </a:solidFill>
                      <a:prstDash val="solid"/>
                    </a:lnR>
                    <a:lnB w="11937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1399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0.000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938">
                      <a:solidFill>
                        <a:srgbClr val="000000"/>
                      </a:solidFill>
                      <a:prstDash val="solid"/>
                    </a:lnL>
                    <a:lnB w="11937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0.674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1937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0.842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1937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1.036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1937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1.282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1937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1.645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1937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1.960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1937">
                      <a:solidFill>
                        <a:srgbClr val="000000"/>
                      </a:solidFill>
                      <a:prstDash val="solid"/>
                    </a:lnB>
                    <a:solidFill>
                      <a:srgbClr val="9ACCFF"/>
                    </a:solidFill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2.326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1937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2.576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1937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3.090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1937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3.291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1937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30036">
                <a:tc rowSpan="2">
                  <a:txBody>
                    <a:bodyPr/>
                    <a:lstStyle/>
                    <a:p>
                      <a:endParaRPr sz="8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1938">
                      <a:solidFill>
                        <a:srgbClr val="000000"/>
                      </a:solidFill>
                      <a:prstDash val="solid"/>
                    </a:lnR>
                    <a:lnT w="11937">
                      <a:solidFill>
                        <a:srgbClr val="000000"/>
                      </a:solidFill>
                      <a:prstDash val="solid"/>
                    </a:lnT>
                    <a:lnB w="1193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1465">
                        <a:lnSpc>
                          <a:spcPts val="12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0%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938">
                      <a:solidFill>
                        <a:srgbClr val="000000"/>
                      </a:solidFill>
                      <a:prstDash val="solid"/>
                    </a:lnL>
                    <a:lnT w="11937">
                      <a:solidFill>
                        <a:srgbClr val="000000"/>
                      </a:solidFill>
                      <a:prstDash val="solid"/>
                    </a:lnT>
                    <a:lnB w="1193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ts val="12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50%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1937">
                      <a:solidFill>
                        <a:srgbClr val="000000"/>
                      </a:solidFill>
                      <a:prstDash val="solid"/>
                    </a:lnT>
                    <a:lnB w="1193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ts val="12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60%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1937">
                      <a:solidFill>
                        <a:srgbClr val="000000"/>
                      </a:solidFill>
                      <a:prstDash val="solid"/>
                    </a:lnT>
                    <a:lnB w="1193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ts val="12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70%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1937">
                      <a:solidFill>
                        <a:srgbClr val="000000"/>
                      </a:solidFill>
                      <a:prstDash val="solid"/>
                    </a:lnT>
                    <a:lnB w="1193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ts val="12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80%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1937">
                      <a:solidFill>
                        <a:srgbClr val="000000"/>
                      </a:solidFill>
                      <a:prstDash val="solid"/>
                    </a:lnT>
                    <a:lnB w="1193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ts val="12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90%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1937">
                      <a:solidFill>
                        <a:srgbClr val="000000"/>
                      </a:solidFill>
                      <a:prstDash val="solid"/>
                    </a:lnT>
                    <a:lnB w="1193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ts val="12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95%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1937">
                      <a:solidFill>
                        <a:srgbClr val="000000"/>
                      </a:solidFill>
                      <a:prstDash val="solid"/>
                    </a:lnT>
                    <a:lnB w="11938">
                      <a:solidFill>
                        <a:srgbClr val="000000"/>
                      </a:solidFill>
                      <a:prstDash val="solid"/>
                    </a:lnB>
                    <a:solidFill>
                      <a:srgbClr val="9ACCFF"/>
                    </a:solidFill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ts val="12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98%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1937">
                      <a:solidFill>
                        <a:srgbClr val="000000"/>
                      </a:solidFill>
                      <a:prstDash val="solid"/>
                    </a:lnT>
                    <a:lnB w="1193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ts val="12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99%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1937">
                      <a:solidFill>
                        <a:srgbClr val="000000"/>
                      </a:solidFill>
                      <a:prstDash val="solid"/>
                    </a:lnT>
                    <a:lnB w="1193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99.8%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1937">
                      <a:solidFill>
                        <a:srgbClr val="000000"/>
                      </a:solidFill>
                      <a:prstDash val="solid"/>
                    </a:lnT>
                    <a:lnB w="1193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2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99.9%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1937">
                      <a:solidFill>
                        <a:srgbClr val="000000"/>
                      </a:solidFill>
                      <a:prstDash val="solid"/>
                    </a:lnT>
                    <a:lnB w="11938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330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1938">
                      <a:solidFill>
                        <a:srgbClr val="000000"/>
                      </a:solidFill>
                      <a:prstDash val="solid"/>
                    </a:lnR>
                    <a:lnT w="11937">
                      <a:solidFill>
                        <a:srgbClr val="000000"/>
                      </a:solidFill>
                      <a:prstDash val="solid"/>
                    </a:lnT>
                    <a:lnB w="11938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11"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latin typeface="Arial"/>
                          <a:cs typeface="Arial"/>
                        </a:rPr>
                        <a:t>Confidence</a:t>
                      </a:r>
                      <a:r>
                        <a:rPr sz="1200" b="1" spc="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0" dirty="0" smtClean="0">
                          <a:latin typeface="Arial"/>
                          <a:cs typeface="Arial"/>
                        </a:rPr>
                        <a:t>Level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938">
                      <a:solidFill>
                        <a:srgbClr val="000000"/>
                      </a:solidFill>
                      <a:prstDash val="solid"/>
                    </a:lnL>
                    <a:lnT w="11938">
                      <a:solidFill>
                        <a:srgbClr val="000000"/>
                      </a:solidFill>
                      <a:prstDash val="solid"/>
                    </a:lnT>
                    <a:lnB w="11938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251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381000" y="304800"/>
            <a:ext cx="8229600" cy="6553200"/>
          </a:xfrm>
        </p:spPr>
        <p:txBody>
          <a:bodyPr>
            <a:normAutofit/>
          </a:bodyPr>
          <a:lstStyle/>
          <a:p>
            <a:r>
              <a:rPr lang="en-US" altLang="zh-CN" sz="2800" dirty="0" smtClean="0">
                <a:latin typeface="Calibri" pitchFamily="34" charset="0"/>
                <a:cs typeface="Calibri" pitchFamily="34" charset="0"/>
              </a:rPr>
              <a:t>Review</a:t>
            </a:r>
          </a:p>
          <a:p>
            <a:pPr marL="365760" lvl="1" indent="0">
              <a:lnSpc>
                <a:spcPct val="150000"/>
              </a:lnSpc>
              <a:buNone/>
            </a:pP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Try to answer following questions:</a:t>
            </a:r>
            <a:endParaRPr lang="en-US" altLang="zh-CN" dirty="0" smtClean="0">
              <a:latin typeface="Calibri" pitchFamily="34" charset="0"/>
              <a:cs typeface="Calibri" pitchFamily="34" charset="0"/>
            </a:endParaRPr>
          </a:p>
          <a:p>
            <a:pPr marL="822960" lvl="1" indent="-457200">
              <a:lnSpc>
                <a:spcPct val="150000"/>
              </a:lnSpc>
              <a:buAutoNum type="arabicParenR"/>
            </a:pP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How to check the conditions? From which aspects? </a:t>
            </a:r>
            <a:endParaRPr lang="en-US" altLang="zh-CN" dirty="0" smtClean="0">
              <a:latin typeface="Calibri" pitchFamily="34" charset="0"/>
              <a:cs typeface="Calibri" pitchFamily="34" charset="0"/>
            </a:endParaRPr>
          </a:p>
          <a:p>
            <a:pPr marL="822960" lvl="1" indent="-457200">
              <a:lnSpc>
                <a:spcPct val="150000"/>
              </a:lnSpc>
              <a:buAutoNum type="arabicParenR"/>
            </a:pP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How to construct the confidence interval given confidence level?</a:t>
            </a:r>
            <a:endParaRPr lang="en-US" altLang="zh-CN" dirty="0" smtClean="0">
              <a:latin typeface="Calibri" pitchFamily="34" charset="0"/>
              <a:cs typeface="Calibri" pitchFamily="34" charset="0"/>
            </a:endParaRPr>
          </a:p>
          <a:p>
            <a:pPr marL="822960" lvl="1" indent="-457200">
              <a:lnSpc>
                <a:spcPct val="150000"/>
              </a:lnSpc>
              <a:buAutoNum type="arabicParenR"/>
            </a:pP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How to interpret the confidence interval you constructed?</a:t>
            </a:r>
          </a:p>
          <a:p>
            <a:pPr marL="822960" lvl="1" indent="-457200">
              <a:lnSpc>
                <a:spcPct val="150000"/>
              </a:lnSpc>
              <a:buAutoNum type="arabicParenR"/>
            </a:pP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How to interpret the phrase “with (1 - </a:t>
            </a:r>
            <a:r>
              <a:rPr lang="zh-CN" altLang="en-US" dirty="0" smtClean="0">
                <a:latin typeface="Cambria Math"/>
                <a:cs typeface="Calibri" pitchFamily="34" charset="0"/>
              </a:rPr>
              <a:t>𝛼</a:t>
            </a: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)% confidence”?</a:t>
            </a:r>
          </a:p>
          <a:p>
            <a:pPr marL="822960" lvl="1" indent="-457200">
              <a:lnSpc>
                <a:spcPct val="150000"/>
              </a:lnSpc>
              <a:buAutoNum type="arabicParenR"/>
            </a:pPr>
            <a:endParaRPr lang="en-US" altLang="zh-CN" dirty="0">
              <a:latin typeface="Calibri" pitchFamily="34" charset="0"/>
              <a:cs typeface="Calibri" pitchFamily="34" charset="0"/>
            </a:endParaRPr>
          </a:p>
          <a:p>
            <a:pPr marL="365760" lvl="1" indent="0">
              <a:lnSpc>
                <a:spcPct val="150000"/>
              </a:lnSpc>
              <a:buNone/>
            </a:pP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Now you are ready to solve the problems. </a:t>
            </a:r>
            <a:endParaRPr lang="en-US" altLang="zh-CN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0E34B2A-001D-4047-9706-BDB1B0D0F5B7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383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0" y="0"/>
                <a:ext cx="8991600" cy="6858000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altLang="zh-CN" sz="2800" dirty="0" smtClean="0">
                    <a:latin typeface="Calibri" pitchFamily="34" charset="0"/>
                    <a:cs typeface="Calibri" pitchFamily="34" charset="0"/>
                  </a:rPr>
                  <a:t>Chapter 23 (Page 609): #5:</a:t>
                </a:r>
              </a:p>
              <a:p>
                <a:pPr marL="365760" lvl="1" indent="0">
                  <a:lnSpc>
                    <a:spcPct val="150000"/>
                  </a:lnSpc>
                  <a:buNone/>
                </a:pPr>
                <a:r>
                  <a:rPr lang="en-US" altLang="zh-CN" dirty="0" smtClean="0">
                    <a:latin typeface="Calibri" pitchFamily="34" charset="0"/>
                    <a:cs typeface="Calibri" pitchFamily="34" charset="0"/>
                  </a:rPr>
                  <a:t>77 cows studied gained an average of 56 pounds, with 95% confidence interval for the mean weight gain this supplement produces has margin of error of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/>
                        <a:ea typeface="Cambria Math"/>
                        <a:cs typeface="Calibri" pitchFamily="34" charset="0"/>
                      </a:rPr>
                      <m:t>±</m:t>
                    </m:r>
                  </m:oMath>
                </a14:m>
                <a:r>
                  <a:rPr lang="en-US" altLang="zh-CN" dirty="0" smtClean="0">
                    <a:latin typeface="Calibri" pitchFamily="34" charset="0"/>
                    <a:cs typeface="Calibri" pitchFamily="34" charset="0"/>
                  </a:rPr>
                  <a:t>11 pounds. </a:t>
                </a:r>
              </a:p>
              <a:p>
                <a:pPr marL="822960" lvl="1" indent="-457200">
                  <a:lnSpc>
                    <a:spcPct val="150000"/>
                  </a:lnSpc>
                  <a:buAutoNum type="alphaLcParenR"/>
                </a:pPr>
                <a:r>
                  <a:rPr lang="en-US" altLang="zh-CN" dirty="0" smtClean="0">
                    <a:latin typeface="Calibri" pitchFamily="34" charset="0"/>
                    <a:cs typeface="Calibri" pitchFamily="34" charset="0"/>
                  </a:rPr>
                  <a:t>95% of the cows studied gained between 45 and 67 pounds.</a:t>
                </a:r>
              </a:p>
              <a:p>
                <a:pPr marL="640080" lvl="2" indent="0">
                  <a:lnSpc>
                    <a:spcPct val="150000"/>
                  </a:lnSpc>
                  <a:buNone/>
                </a:pPr>
                <a:r>
                  <a:rPr lang="en-US" altLang="zh-CN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The CI is for population mean, not the individual cows in this study. </a:t>
                </a:r>
              </a:p>
              <a:p>
                <a:pPr marL="822960" lvl="1" indent="-457200">
                  <a:lnSpc>
                    <a:spcPct val="150000"/>
                  </a:lnSpc>
                  <a:buAutoNum type="alphaLcParenR"/>
                </a:pPr>
                <a:r>
                  <a:rPr lang="en-US" altLang="zh-CN" dirty="0" smtClean="0">
                    <a:latin typeface="Calibri" pitchFamily="34" charset="0"/>
                    <a:cs typeface="Calibri" pitchFamily="34" charset="0"/>
                  </a:rPr>
                  <a:t>We’re 95% sure that </a:t>
                </a:r>
                <a:r>
                  <a:rPr lang="en-US" altLang="zh-CN" dirty="0">
                    <a:latin typeface="Calibri" pitchFamily="34" charset="0"/>
                    <a:cs typeface="Calibri" pitchFamily="34" charset="0"/>
                  </a:rPr>
                  <a:t>cow fed this supplement will </a:t>
                </a:r>
                <a:r>
                  <a:rPr lang="en-US" altLang="zh-CN" dirty="0" smtClean="0">
                    <a:latin typeface="Calibri" pitchFamily="34" charset="0"/>
                    <a:cs typeface="Calibri" pitchFamily="34" charset="0"/>
                  </a:rPr>
                  <a:t>gain between 45 and 67 pounds.</a:t>
                </a:r>
              </a:p>
              <a:p>
                <a:pPr marL="640080" lvl="2" indent="0">
                  <a:lnSpc>
                    <a:spcPct val="150000"/>
                  </a:lnSpc>
                  <a:buNone/>
                </a:pPr>
                <a:r>
                  <a:rPr lang="en-US" altLang="zh-CN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The CI is on population mean, not for individual cows.</a:t>
                </a:r>
              </a:p>
              <a:p>
                <a:pPr marL="822960" lvl="1" indent="-457200">
                  <a:lnSpc>
                    <a:spcPct val="150000"/>
                  </a:lnSpc>
                  <a:buAutoNum type="alphaLcParenR"/>
                </a:pPr>
                <a:r>
                  <a:rPr lang="en-US" altLang="zh-CN" dirty="0" smtClean="0">
                    <a:latin typeface="Calibri" pitchFamily="34" charset="0"/>
                    <a:cs typeface="Calibri" pitchFamily="34" charset="0"/>
                  </a:rPr>
                  <a:t>We’re 95% sure that the average weight gain among the cows in this study was between 45 and 67 pounds.</a:t>
                </a:r>
              </a:p>
              <a:p>
                <a:pPr marL="640080" lvl="2" indent="0">
                  <a:lnSpc>
                    <a:spcPct val="150000"/>
                  </a:lnSpc>
                  <a:buNone/>
                </a:pPr>
                <a:r>
                  <a:rPr lang="en-US" altLang="zh-CN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We </a:t>
                </a:r>
                <a:r>
                  <a:rPr lang="en-US" altLang="zh-CN" i="1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know</a:t>
                </a:r>
                <a:r>
                  <a:rPr lang="en-US" altLang="zh-CN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 the average of this study was 56 pounds!</a:t>
                </a:r>
              </a:p>
              <a:p>
                <a:pPr marL="822960" lvl="1" indent="-457200">
                  <a:lnSpc>
                    <a:spcPct val="150000"/>
                  </a:lnSpc>
                  <a:buAutoNum type="alphaLcParenR"/>
                </a:pPr>
                <a:r>
                  <a:rPr lang="en-US" altLang="zh-CN" dirty="0" smtClean="0">
                    <a:latin typeface="Calibri" pitchFamily="34" charset="0"/>
                    <a:cs typeface="Calibri" pitchFamily="34" charset="0"/>
                  </a:rPr>
                  <a:t>The average weight gain of cows fed this supplement will be between 45 and 67 pounds 95% of the time. </a:t>
                </a:r>
              </a:p>
              <a:p>
                <a:pPr marL="640080" lvl="2" indent="0">
                  <a:lnSpc>
                    <a:spcPct val="150000"/>
                  </a:lnSpc>
                  <a:buNone/>
                </a:pPr>
                <a:r>
                  <a:rPr lang="en-US" altLang="zh-CN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The average weight gain does not vary. It’s </a:t>
                </a:r>
                <a:r>
                  <a:rPr lang="en-US" altLang="zh-CN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fixed but unknown and we’re </a:t>
                </a:r>
                <a:r>
                  <a:rPr lang="en-US" altLang="zh-CN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trying to </a:t>
                </a:r>
                <a:r>
                  <a:rPr lang="en-US" altLang="zh-CN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estimate it. </a:t>
                </a:r>
                <a:endParaRPr lang="en-US" altLang="zh-CN" dirty="0" smtClean="0">
                  <a:solidFill>
                    <a:srgbClr val="0000CC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822960" lvl="1" indent="-457200">
                  <a:lnSpc>
                    <a:spcPct val="150000"/>
                  </a:lnSpc>
                  <a:buAutoNum type="alphaLcParenR"/>
                </a:pPr>
                <a:r>
                  <a:rPr lang="en-US" altLang="zh-CN" dirty="0" smtClean="0">
                    <a:latin typeface="Calibri" pitchFamily="34" charset="0"/>
                    <a:cs typeface="Calibri" pitchFamily="34" charset="0"/>
                  </a:rPr>
                  <a:t>If this supplement is tested on another sample of cows, there is 95% chance that their average weight gain will be between 45 and 67 pounds. </a:t>
                </a:r>
              </a:p>
              <a:p>
                <a:pPr marL="640080" lvl="2" indent="0">
                  <a:lnSpc>
                    <a:spcPct val="150000"/>
                  </a:lnSpc>
                  <a:buNone/>
                </a:pPr>
                <a:r>
                  <a:rPr lang="en-US" altLang="zh-CN" dirty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No, There is not a 95% chance for another to have its average weight gain between 45 and 67, but within 2 standard errors of the true mean</a:t>
                </a:r>
                <a:r>
                  <a:rPr lang="en-US" altLang="zh-CN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.</a:t>
                </a:r>
                <a:endParaRPr lang="en-US" altLang="zh-CN" dirty="0" smtClean="0">
                  <a:latin typeface="Calibri" pitchFamily="34" charset="0"/>
                  <a:cs typeface="Calibri" pitchFamily="34" charset="0"/>
                </a:endParaRPr>
              </a:p>
              <a:p>
                <a:pPr marL="365760" lvl="1" indent="0">
                  <a:lnSpc>
                    <a:spcPct val="150000"/>
                  </a:lnSpc>
                  <a:buNone/>
                </a:pPr>
                <a:endParaRPr lang="zh-CN" altLang="en-US" dirty="0">
                  <a:solidFill>
                    <a:srgbClr val="0000CC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0" y="0"/>
                <a:ext cx="8991600" cy="6858000"/>
              </a:xfrm>
              <a:blipFill rotWithShape="1">
                <a:blip r:embed="rId2"/>
                <a:stretch>
                  <a:fillRect l="-271" t="-1244" r="-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0E34B2A-001D-4047-9706-BDB1B0D0F5B7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06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0" y="304800"/>
            <a:ext cx="8686800" cy="6400800"/>
          </a:xfrm>
        </p:spPr>
        <p:txBody>
          <a:bodyPr>
            <a:normAutofit lnSpcReduction="10000"/>
          </a:bodyPr>
          <a:lstStyle/>
          <a:p>
            <a:r>
              <a:rPr lang="en-US" altLang="zh-CN" sz="2800" dirty="0" smtClean="0">
                <a:latin typeface="Calibri" pitchFamily="34" charset="0"/>
                <a:cs typeface="Calibri" pitchFamily="34" charset="0"/>
              </a:rPr>
              <a:t>Chapter 23 (Page 609): #6:</a:t>
            </a:r>
          </a:p>
          <a:p>
            <a:pPr marL="365760" lvl="1" indent="0">
              <a:lnSpc>
                <a:spcPct val="150000"/>
              </a:lnSpc>
              <a:buNone/>
            </a:pP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A random sample of 288 Nevada teachers produces the t-interval for mean salary: 38944&lt;mean salary&lt;42893 with 90% confidence. </a:t>
            </a:r>
          </a:p>
          <a:p>
            <a:pPr marL="822960" lvl="1" indent="-457200">
              <a:lnSpc>
                <a:spcPct val="150000"/>
              </a:lnSpc>
              <a:buAutoNum type="alphaLcParenR"/>
            </a:pP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If we took many random samples </a:t>
            </a:r>
            <a:r>
              <a:rPr lang="en-US" altLang="zh-CN" dirty="0">
                <a:latin typeface="Calibri" pitchFamily="34" charset="0"/>
                <a:cs typeface="Calibri" pitchFamily="34" charset="0"/>
              </a:rPr>
              <a:t>of Nevada teachers</a:t>
            </a: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, about 9 out of 10 out them would produce this confidence interval. </a:t>
            </a:r>
          </a:p>
          <a:p>
            <a:pPr marL="822960" lvl="1" indent="-457200">
              <a:lnSpc>
                <a:spcPct val="150000"/>
              </a:lnSpc>
              <a:buAutoNum type="alphaLcParenR"/>
            </a:pPr>
            <a:r>
              <a:rPr lang="en-US" altLang="zh-CN" dirty="0">
                <a:latin typeface="Calibri" pitchFamily="34" charset="0"/>
                <a:cs typeface="Calibri" pitchFamily="34" charset="0"/>
              </a:rPr>
              <a:t>If we took many random samples of Nevada </a:t>
            </a: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teachers</a:t>
            </a:r>
            <a:r>
              <a:rPr lang="en-US" altLang="zh-CN" dirty="0">
                <a:latin typeface="Calibri" pitchFamily="34" charset="0"/>
                <a:cs typeface="Calibri" pitchFamily="34" charset="0"/>
              </a:rPr>
              <a:t>, about 9 out of 10 out them would produce </a:t>
            </a: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a confidence interval that contained the mean salary of all Nevada teachers. </a:t>
            </a:r>
            <a:endParaRPr lang="en-US" altLang="zh-CN" dirty="0">
              <a:latin typeface="Calibri" pitchFamily="34" charset="0"/>
              <a:cs typeface="Calibri" pitchFamily="34" charset="0"/>
            </a:endParaRPr>
          </a:p>
          <a:p>
            <a:pPr marL="822960" lvl="1" indent="-457200">
              <a:lnSpc>
                <a:spcPct val="150000"/>
              </a:lnSpc>
              <a:buAutoNum type="alphaLcParenR"/>
            </a:pP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About 9 out of </a:t>
            </a:r>
            <a:r>
              <a:rPr lang="en-US" altLang="zh-CN" dirty="0">
                <a:latin typeface="Calibri" pitchFamily="34" charset="0"/>
                <a:cs typeface="Calibri" pitchFamily="34" charset="0"/>
              </a:rPr>
              <a:t>10 Nevada teachers </a:t>
            </a: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earn between $38,944 and $42,893</a:t>
            </a:r>
          </a:p>
          <a:p>
            <a:pPr marL="822960" lvl="1" indent="-457200">
              <a:lnSpc>
                <a:spcPct val="150000"/>
              </a:lnSpc>
              <a:buAutoNum type="alphaLcParenR"/>
            </a:pPr>
            <a:r>
              <a:rPr lang="en-US" altLang="zh-CN" dirty="0">
                <a:latin typeface="Calibri" pitchFamily="34" charset="0"/>
                <a:cs typeface="Calibri" pitchFamily="34" charset="0"/>
              </a:rPr>
              <a:t>About 9 out of 10 Nevada </a:t>
            </a: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teachers surveyed earn </a:t>
            </a:r>
            <a:r>
              <a:rPr lang="en-US" altLang="zh-CN" dirty="0">
                <a:latin typeface="Calibri" pitchFamily="34" charset="0"/>
                <a:cs typeface="Calibri" pitchFamily="34" charset="0"/>
              </a:rPr>
              <a:t>between $38,944 and $42,893</a:t>
            </a:r>
          </a:p>
          <a:p>
            <a:pPr marL="822960" lvl="1" indent="-457200">
              <a:lnSpc>
                <a:spcPct val="150000"/>
              </a:lnSpc>
              <a:buFont typeface="Wingdings 2"/>
              <a:buAutoNum type="alphaLcParenR"/>
            </a:pP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We are 90% confident that the average teacher salary in the U.S. is </a:t>
            </a:r>
            <a:r>
              <a:rPr lang="en-US" altLang="zh-CN" dirty="0">
                <a:latin typeface="Calibri" pitchFamily="34" charset="0"/>
                <a:cs typeface="Calibri" pitchFamily="34" charset="0"/>
              </a:rPr>
              <a:t>between $38,944 and $</a:t>
            </a: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42,893.</a:t>
            </a:r>
            <a:endParaRPr lang="en-US" altLang="zh-CN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0E34B2A-001D-4047-9706-BDB1B0D0F5B7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11" name="Rectangle 10"/>
          <p:cNvSpPr/>
          <p:nvPr/>
        </p:nvSpPr>
        <p:spPr>
          <a:xfrm>
            <a:off x="304800" y="2743200"/>
            <a:ext cx="7537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 pitchFamily="34" charset="0"/>
                <a:cs typeface="Calibri" pitchFamily="34" charset="0"/>
                <a:sym typeface="Wingdings 2"/>
              </a:rPr>
              <a:t>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8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0" y="304800"/>
            <a:ext cx="8686800" cy="6400800"/>
          </a:xfrm>
        </p:spPr>
        <p:txBody>
          <a:bodyPr>
            <a:normAutofit/>
          </a:bodyPr>
          <a:lstStyle/>
          <a:p>
            <a:r>
              <a:rPr lang="en-US" altLang="zh-CN" sz="2800" dirty="0" smtClean="0">
                <a:latin typeface="Calibri" pitchFamily="34" charset="0"/>
                <a:cs typeface="Calibri" pitchFamily="34" charset="0"/>
              </a:rPr>
              <a:t>Chapter 23 (Page 611): #13:</a:t>
            </a:r>
          </a:p>
          <a:p>
            <a:pPr marL="365760" lvl="1" indent="0">
              <a:lnSpc>
                <a:spcPct val="150000"/>
              </a:lnSpc>
              <a:buNone/>
            </a:pP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A histogram of body temperature for randomly selected adults. 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0E34B2A-001D-4047-9706-BDB1B0D0F5B7}" type="slidenum">
              <a:rPr lang="zh-CN" altLang="en-US" smtClean="0"/>
              <a:pPr/>
              <a:t>9</a:t>
            </a:fld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46915"/>
            <a:ext cx="5486400" cy="4259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371600"/>
            <a:ext cx="3283009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268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凸显">
  <a:themeElements>
    <a:clrScheme name="凸显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凸显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凸显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3111</TotalTime>
  <Words>1951</Words>
  <Application>Microsoft Office PowerPoint</Application>
  <PresentationFormat>On-screen Show (4:3)</PresentationFormat>
  <Paragraphs>432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凸显</vt:lpstr>
      <vt:lpstr>STT 200 – Lecture 1, section 2,4 Recitation 14 (12/4/2012) </vt:lpstr>
      <vt:lpstr>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CSE802 Project   Hand written digit classification using the MNIST data set</dc:title>
  <dc:creator>Ming</dc:creator>
  <cp:lastModifiedBy>Zhen</cp:lastModifiedBy>
  <cp:revision>444</cp:revision>
  <dcterms:created xsi:type="dcterms:W3CDTF">2010-04-26T22:48:09Z</dcterms:created>
  <dcterms:modified xsi:type="dcterms:W3CDTF">2012-12-04T15:42:24Z</dcterms:modified>
</cp:coreProperties>
</file>