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306" r:id="rId4"/>
    <p:sldId id="307" r:id="rId5"/>
    <p:sldId id="308" r:id="rId6"/>
    <p:sldId id="309" r:id="rId7"/>
    <p:sldId id="312" r:id="rId8"/>
    <p:sldId id="310" r:id="rId9"/>
    <p:sldId id="311" r:id="rId10"/>
    <p:sldId id="28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50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CF08-9165-40BC-A8AC-AEDE687DAF09}" type="datetimeFigureOut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32B7C-AF43-436D-A997-9C8006292B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D3D5A4-78C1-4237-9F4C-D28E60D6F387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E34B2A-001D-4047-9706-BDB1B0D0F5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z19@stt.m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t.msu.edu/users/zhangz19/stt20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6934200" cy="1970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STT 200 – Lecture 1, section 2,4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Recitation </a:t>
            </a:r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10/30/2012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zh-CN" altLang="en-US" dirty="0" smtClean="0">
                <a:latin typeface="Calibri" pitchFamily="34" charset="0"/>
                <a:cs typeface="Calibri" pitchFamily="34" charset="0"/>
              </a:rPr>
            </a:b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066800" y="2743200"/>
            <a:ext cx="8869320" cy="236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TA: Zhen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(Alan)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Zhang</a:t>
            </a: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2"/>
              </a:rPr>
              <a:t>zhangz19@stt.msu.edu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Office hour: (C500 WH) 1:45 – 2:45PM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Tuesday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(office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tel.: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432-3342)</a:t>
            </a:r>
            <a:endParaRPr sz="12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  <a:cs typeface="Calibri" pitchFamily="34" charset="0"/>
              </a:rPr>
              <a:t>Help-room: (A102 WH) 11:20AM-12:30PM,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Monday, Friday</a:t>
            </a:r>
          </a:p>
          <a:p>
            <a:pPr algn="ctr">
              <a:lnSpc>
                <a:spcPct val="100000"/>
              </a:lnSpc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meet on Tuesday: </a:t>
            </a: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3:00 – 3:50PM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A122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sz="2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12:40 – 1:30PM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A322 WH, Section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</a:t>
            </a:r>
            <a:endParaRPr sz="1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62610" y="3429000"/>
            <a:ext cx="4876800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3600" dirty="0" smtClean="0">
                <a:latin typeface="18thCentury" pitchFamily="2" charset="0"/>
              </a:rPr>
              <a:t>Thank you.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We will discuss following problems: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Chapter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15 “</a:t>
            </a:r>
            <a:r>
              <a:rPr lang="en-US" altLang="zh-CN" sz="2400" i="1" dirty="0" smtClean="0">
                <a:latin typeface="Calibri" pitchFamily="34" charset="0"/>
                <a:cs typeface="Calibri" pitchFamily="34" charset="0"/>
              </a:rPr>
              <a:t>Probability Rules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” (Page 404) 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# 8, 13, 14, 16, 17, 18</a:t>
            </a: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altLang="zh-C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All recitation PowerPoint slides available at </a:t>
            </a:r>
            <a:r>
              <a:rPr lang="en-US" altLang="zh-CN" sz="2800" dirty="0" smtClean="0">
                <a:latin typeface="Calibri" pitchFamily="34" charset="0"/>
                <a:cs typeface="Calibri" pitchFamily="34" charset="0"/>
                <a:hlinkClick r:id="rId2"/>
              </a:rPr>
              <a:t>here</a:t>
            </a:r>
            <a:endParaRPr lang="en-US" altLang="zh-CN" sz="2800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15 (Page 404): #8: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Dogs: 24 (8 males); cats: 18 (6 males).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An animal is selected randomly. Find the probability: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The pet is male, given it is a cat </a:t>
                </a: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The total number of animals is 24 + 18 = 42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𝑚𝑎𝑙𝑒</m:t>
                          </m:r>
                        </m:e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𝑐𝑎𝑡</m:t>
                          </m:r>
                        </m:e>
                      </m:d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𝑚𝑎𝑙𝑒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𝑎𝑛𝑑</m:t>
                              </m:r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𝑐𝑎𝑡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𝑐𝑎𝑡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6/42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18/42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=0.333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The </a:t>
                </a: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pet is cat, given it is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female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𝑐𝑎𝑡</m:t>
                          </m:r>
                        </m:e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𝑓𝑒𝑚𝑎𝑙𝑒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𝑐𝑎𝑡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𝑎𝑛𝑑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𝑓𝑒𝑚𝑎𝑙𝑒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𝑓𝑒𝑚𝑎𝑙𝑒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(18−6)/42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(18−6+24−8)/42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28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=0.429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The pet is female, given it is a dog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𝑓𝑒𝑚𝑎𝑙𝑒</m:t>
                          </m:r>
                        </m:e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𝑑𝑜𝑔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𝑓𝑒𝑚𝑎𝑙𝑒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𝑎𝑛𝑑</m:t>
                              </m:r>
                              <m: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𝑑𝑜𝑔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𝑑𝑜𝑔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(24−8)/42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24/42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24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 0.667</m:t>
                      </m:r>
                    </m:oMath>
                  </m:oMathPara>
                </a14:m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304800"/>
                <a:ext cx="8229600" cy="6553200"/>
              </a:xfrm>
              <a:blipFill rotWithShape="1">
                <a:blip r:embed="rId2"/>
                <a:stretch>
                  <a:fillRect l="-370" t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www.pet-tags.com/images/dog_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8479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762000"/>
                <a:ext cx="83058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Chapter 15 (Page 405): #13: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70% kids have a fever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, 30% kids with fever have sore throats.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is the probability that a kid has a fever and a sore throats?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altLang="zh-CN" sz="19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𝑓𝑒𝑣𝑒𝑟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𝑎𝑛𝑑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𝑠𝑜𝑟𝑒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𝑡h𝑟𝑜𝑎𝑡𝑠</m:t>
                        </m:r>
                      </m:e>
                    </m:d>
                  </m:oMath>
                </a14:m>
                <a:endParaRPr lang="en-US" altLang="zh-CN" sz="2000" b="0" i="1" dirty="0" smtClean="0">
                  <a:solidFill>
                    <a:srgbClr val="0000CC"/>
                  </a:solidFill>
                  <a:latin typeface="Cambria Math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𝑠𝑜𝑟𝑒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𝑡h𝑟𝑜𝑎𝑡𝑠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𝑓𝑒𝑣𝑒𝑟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)×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𝑓𝑒𝑣𝑒𝑟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=0.3 ×0.7=0.21</m:t>
                      </m:r>
                    </m:oMath>
                  </m:oMathPara>
                </a14:m>
                <a:endParaRPr lang="en-US" altLang="zh-CN" sz="20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19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762000"/>
                <a:ext cx="8305800" cy="4800600"/>
              </a:xfrm>
              <a:blipFill rotWithShape="1">
                <a:blip r:embed="rId2"/>
                <a:stretch>
                  <a:fillRect l="-293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23575"/>
            <a:ext cx="389176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685800"/>
                <a:ext cx="8610600" cy="51655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Chapter 15 (Page 405): #14: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20% of cars have faulty pollution control systems.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The cost of repairing exceeds $100 about 40% of the time.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What is the probability that a driver ends up paying more than $100 to repair when doing car inspection?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h𝑎𝑣𝑒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𝑝𝑟𝑜𝑏𝑙𝑒𝑚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𝑎𝑛𝑑</m:t>
                        </m:r>
                        <m:r>
                          <a:rPr lang="en-US" altLang="zh-CN" sz="18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𝑝𝑎𝑦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𝑚𝑜𝑟𝑒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𝑡h𝑎𝑛</m:t>
                        </m:r>
                        <m:r>
                          <a:rPr lang="en-US" altLang="zh-CN" sz="18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$100</m:t>
                        </m:r>
                      </m:e>
                    </m:d>
                  </m:oMath>
                </a14:m>
                <a:endParaRPr lang="en-US" altLang="zh-CN" sz="1800" i="1" dirty="0">
                  <a:solidFill>
                    <a:srgbClr val="0000CC"/>
                  </a:solidFill>
                  <a:latin typeface="Cambria Math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altLang="zh-CN" sz="18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𝑝𝑎𝑦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𝑚𝑜𝑟𝑒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𝑡h𝑎𝑛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$100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h𝑎𝑣𝑒</m:t>
                      </m:r>
                      <m:r>
                        <a:rPr lang="en-US" altLang="zh-CN" sz="18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  <m:r>
                        <a:rPr lang="en-US" altLang="zh-CN" sz="1800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𝑝𝑟𝑜𝑏𝑙𝑒𝑚</m:t>
                      </m:r>
                      <m:r>
                        <a:rPr lang="en-US" altLang="zh-CN" sz="18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)×</m:t>
                      </m:r>
                      <m:r>
                        <a:rPr lang="en-US" altLang="zh-CN" sz="18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h𝑎𝑣𝑒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1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𝑝𝑟𝑜𝑏𝑙𝑒𝑚</m:t>
                          </m:r>
                        </m:e>
                      </m:d>
                      <m:r>
                        <a:rPr lang="en-US" altLang="zh-CN" sz="18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0.4×0.2=0.08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zh-CN" altLang="en-US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685800"/>
                <a:ext cx="8610600" cy="5165558"/>
              </a:xfrm>
              <a:blipFill rotWithShape="1">
                <a:blip r:embed="rId2"/>
                <a:stretch>
                  <a:fillRect l="-283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veryicon.com/icon/png/Object/Points%20Of%20Interest/Car%20Repair%20Blue%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8" y="434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533400"/>
                <a:ext cx="7696200" cy="56989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Chapter 15 (Page 405): #16: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b="1" i="1" dirty="0" smtClean="0">
                    <a:latin typeface="Calibri" pitchFamily="34" charset="0"/>
                    <a:cs typeface="Calibri" pitchFamily="34" charset="0"/>
                  </a:rPr>
                  <a:t>Paly cards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: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Calibri" pitchFamily="34" charset="0"/>
                      </a:rPr>
                      <m:t>13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×4</m:t>
                    </m:r>
                    <m:r>
                      <a:rPr lang="en-US" altLang="zh-CN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cs typeface="Calibri" pitchFamily="34" charset="0"/>
                      </a:rPr>
                      <m:t>52</m:t>
                    </m:r>
                  </m:oMath>
                </a14:m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play cards in total.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From top to bottom: Clubs, Spades, Hearts, Diamonds.</a:t>
                </a:r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/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 smtClean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1900" dirty="0" smtClean="0"/>
                  <a:t>	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533400"/>
                <a:ext cx="7696200" cy="5698958"/>
              </a:xfrm>
              <a:blipFill rotWithShape="1">
                <a:blip r:embed="rId2"/>
                <a:stretch>
                  <a:fillRect l="-396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198236" cy="33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457200"/>
                <a:ext cx="7848600" cy="600375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2800" dirty="0" smtClean="0">
                    <a:latin typeface="Calibri" pitchFamily="34" charset="0"/>
                    <a:cs typeface="Calibri" pitchFamily="34" charset="0"/>
                  </a:rPr>
                  <a:t>Chapter 15 (Page 405): #16 Questions:</a:t>
                </a:r>
                <a:endParaRPr lang="en-US" altLang="zh-CN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latin typeface="Calibri" pitchFamily="34" charset="0"/>
                    <a:cs typeface="Calibri" pitchFamily="34" charset="0"/>
                  </a:rPr>
                  <a:t>Pick up 3 cards at random from a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deck.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Find the probability:</a:t>
                </a:r>
                <a:endParaRPr lang="en-US" altLang="zh-CN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19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You get no aces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𝑛𝑜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𝑎𝑐𝑒𝑠</m:t>
                          </m:r>
                        </m:e>
                      </m:d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48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52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47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51</m:t>
                          </m:r>
                        </m:den>
                      </m:f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46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50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=0.783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You get all hearts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𝑎𝑙𝑙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h𝑒𝑎𝑟𝑡𝑠</m:t>
                          </m:r>
                        </m:e>
                      </m:d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52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51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50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013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The third card is your first red card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𝑟𝑑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𝑐𝑎𝑟𝑑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𝑓𝑖𝑟𝑠𝑡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𝑟𝑒𝑑</m:t>
                          </m:r>
                        </m:e>
                      </m:d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26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52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51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26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50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127</m:t>
                      </m:r>
                    </m:oMath>
                  </m:oMathPara>
                </a14:m>
                <a:endParaRPr lang="en-US" altLang="zh-CN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400" dirty="0" smtClean="0">
                    <a:latin typeface="Calibri" pitchFamily="34" charset="0"/>
                    <a:cs typeface="Calibri" pitchFamily="34" charset="0"/>
                  </a:rPr>
                  <a:t>You have at least one diamond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≥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𝑑𝑖𝑎𝑚𝑜𝑛𝑑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=1−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𝑛𝑜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𝑑𝑖𝑎𝑚𝑜𝑛𝑑</m:t>
                          </m:r>
                        </m:e>
                      </m:d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1−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39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52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38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51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37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50</m:t>
                          </m:r>
                        </m:den>
                      </m:f>
                      <m:r>
                        <a:rPr lang="en-US" altLang="zh-CN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586</m:t>
                      </m:r>
                    </m:oMath>
                  </m:oMathPara>
                </a14:m>
                <a:endParaRPr lang="en-US" altLang="zh-CN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457200"/>
                <a:ext cx="7848600" cy="6003758"/>
              </a:xfrm>
              <a:blipFill rotWithShape="1">
                <a:blip r:embed="rId2"/>
                <a:stretch>
                  <a:fillRect l="-389" t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228600"/>
                <a:ext cx="8305800" cy="623235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Chapter 15 (Page 405): #17: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A junk box contains a dozen old batteries, with 5 totally dead. You start picking batteries one at a time and testing them. Find the probability:</a:t>
                </a:r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The first two you choose are both good</a:t>
                </a: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𝑓𝑖𝑟𝑠𝑡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𝑡𝑤𝑜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𝑔𝑜𝑜𝑑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7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318</m:t>
                    </m:r>
                  </m:oMath>
                </a14:m>
                <a:endParaRPr lang="en-US" altLang="zh-CN" sz="19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At least one of the first three works 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19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</m:t>
                        </m:r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1 </m:t>
                        </m:r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𝑔𝑜𝑜𝑑</m:t>
                        </m:r>
                      </m:e>
                    </m:d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19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𝑛𝑜</m:t>
                        </m:r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𝑔𝑜𝑜𝑑</m:t>
                        </m:r>
                      </m:e>
                    </m:d>
                    <m:r>
                      <a:rPr lang="en-US" altLang="zh-CN" sz="19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=1−</m:t>
                    </m:r>
                    <m:f>
                      <m:fPr>
                        <m:ctrlP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12</m:t>
                        </m:r>
                      </m:den>
                    </m:f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</m:den>
                    </m:f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sz="19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19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0</m:t>
                        </m:r>
                      </m:den>
                    </m:f>
                    <m:r>
                      <a:rPr lang="en-US" altLang="zh-CN" sz="19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sz="19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955</m:t>
                    </m:r>
                  </m:oMath>
                </a14:m>
                <a:endParaRPr lang="en-US" altLang="zh-CN" sz="22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The first four you pick all work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𝑎𝑙𝑙</m:t>
                          </m:r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 </m:t>
                          </m:r>
                          <m: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𝑔𝑜𝑜𝑑</m:t>
                          </m:r>
                        </m:e>
                      </m:d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11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0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19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=0.071</m:t>
                      </m:r>
                    </m:oMath>
                  </m:oMathPara>
                </a14:m>
                <a:endParaRPr lang="en-US" altLang="zh-CN" sz="22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You have to pick 5 batteries in order to find one that works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2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4 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𝑑𝑒𝑎𝑑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, 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𝑙𝑎𝑠𝑡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1 </m:t>
                          </m:r>
                          <m:r>
                            <a:rPr lang="en-US" altLang="zh-CN" sz="22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𝑔𝑜𝑜𝑑</m:t>
                          </m:r>
                        </m:e>
                      </m:d>
                      <m:r>
                        <a:rPr lang="en-US" altLang="zh-CN" sz="22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11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10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9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19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1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altLang="zh-CN" sz="19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=0.0</m:t>
                      </m:r>
                      <m:r>
                        <a:rPr lang="en-US" altLang="zh-CN" sz="19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09</m:t>
                      </m:r>
                    </m:oMath>
                  </m:oMathPara>
                </a14:m>
                <a:endParaRPr lang="en-US" altLang="zh-CN" sz="22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228600"/>
                <a:ext cx="8305800" cy="6232358"/>
              </a:xfrm>
              <a:blipFill rotWithShape="1">
                <a:blip r:embed="rId2"/>
                <a:stretch>
                  <a:fillRect l="-294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6192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228600"/>
                <a:ext cx="8153400" cy="615615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>
                    <a:latin typeface="Calibri" pitchFamily="34" charset="0"/>
                    <a:cs typeface="Calibri" pitchFamily="34" charset="0"/>
                  </a:rPr>
                  <a:t>Chapter 15 (Page 405): #18:</a:t>
                </a:r>
                <a:endParaRPr lang="en-US" altLang="zh-CN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Shirts size: medium (4), large (10), extra-large (6). You want a medium for two persons. Find the probability</a:t>
                </a:r>
                <a:endParaRPr lang="en-US" altLang="zh-CN" sz="22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19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The first two you grab are the wrong sizes</a:t>
                </a: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𝑓𝑖𝑟𝑠𝑡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𝑡𝑤𝑜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𝑛𝑜𝑡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𝑚𝑒𝑑𝑖𝑢𝑚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16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20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15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19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632</m:t>
                    </m:r>
                  </m:oMath>
                </a14:m>
                <a:endParaRPr lang="en-US" altLang="zh-CN" sz="20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The first medium you find is the third one you check </a:t>
                </a:r>
                <a:endParaRPr lang="en-US" altLang="zh-CN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:r>
                  <a:rPr lang="en-US" altLang="zh-CN" sz="19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𝑓𝑖𝑟𝑠𝑡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2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𝑛𝑜𝑡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𝑚𝑒𝑑𝑖𝑢𝑚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𝑡h𝑖𝑟𝑑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𝑖𝑠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16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20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15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19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140</m:t>
                    </m:r>
                  </m:oMath>
                </a14:m>
                <a:endParaRPr lang="en-US" altLang="zh-CN" sz="20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The first four shirts you pick are all extra-large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𝑓𝑖𝑟𝑠𝑡</m:t>
                          </m:r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 4 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𝑒𝑥𝑡𝑟𝑎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𝑙𝑎𝑟𝑔𝑒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cs typeface="Calibri" pitchFamily="34" charset="0"/>
                            </a:rPr>
                            <m:t>20</m:t>
                          </m:r>
                        </m:den>
                      </m:f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19</m:t>
                          </m:r>
                        </m:den>
                      </m:f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7</m:t>
                          </m:r>
                        </m:den>
                      </m:f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=0.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Calibri" pitchFamily="34" charset="0"/>
                        </a:rPr>
                        <m:t>003</m:t>
                      </m:r>
                    </m:oMath>
                  </m:oMathPara>
                </a14:m>
                <a:endParaRPr lang="en-US" altLang="zh-CN" sz="2000" dirty="0" smtClean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altLang="zh-CN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200" dirty="0" smtClean="0">
                    <a:latin typeface="Calibri" pitchFamily="34" charset="0"/>
                    <a:cs typeface="Calibri" pitchFamily="34" charset="0"/>
                  </a:rPr>
                  <a:t>At least one of the first four shirts you check is a medium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solidFill>
                      <a:srgbClr val="0000CC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≥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𝑚𝑒𝑑𝑖𝑢𝑚</m:t>
                        </m:r>
                      </m:e>
                    </m:d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1−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𝑛𝑜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𝑚𝑒𝑑𝑖𝑢𝑚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cs typeface="Calibri" pitchFamily="34" charset="0"/>
                      </a:rPr>
                      <m:t>=1−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16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cs typeface="Calibri" pitchFamily="34" charset="0"/>
                          </a:rPr>
                          <m:t>20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19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4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×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7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=0.</m:t>
                    </m:r>
                    <m:r>
                      <a:rPr lang="en-US" altLang="zh-CN" sz="20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624</m:t>
                    </m:r>
                  </m:oMath>
                </a14:m>
                <a:endParaRPr lang="en-US" altLang="zh-CN" sz="2000" dirty="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sz="2000" dirty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/>
              </a:p>
              <a:p>
                <a:pPr lvl="1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altLang="zh-CN" sz="1900" dirty="0" smtClean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228600"/>
                <a:ext cx="8153400" cy="6156158"/>
              </a:xfrm>
              <a:blipFill rotWithShape="1">
                <a:blip r:embed="rId2"/>
                <a:stretch>
                  <a:fillRect l="-299" t="-1189" r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58642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1240</TotalTime>
  <Words>933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凸显</vt:lpstr>
      <vt:lpstr>STT 200 – Lecture 1, section 2,4 Recitation 9 (10/30/2012) 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CSE802 Project   Hand written digit classification using the MNIST data set</dc:title>
  <dc:creator>Ming</dc:creator>
  <cp:lastModifiedBy>Zhen</cp:lastModifiedBy>
  <cp:revision>189</cp:revision>
  <dcterms:created xsi:type="dcterms:W3CDTF">2010-04-26T22:48:09Z</dcterms:created>
  <dcterms:modified xsi:type="dcterms:W3CDTF">2012-10-30T15:05:07Z</dcterms:modified>
</cp:coreProperties>
</file>